
<file path=[Content_Types].xml><?xml version="1.0" encoding="utf-8"?>
<Types xmlns="http://schemas.openxmlformats.org/package/2006/content-types">
  <Default ContentType="application/x-fontdata" Extension="fntdata"/>
  <Default ContentType="image/gif" Extension="gif"/>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8"/>
  </p:notesMasterIdLst>
  <p:sldIdLst>
    <p:sldId id="256" r:id="rId37"/>
    <p:sldId id="257" r:id="rId38"/>
    <p:sldId id="258" r:id="rId39"/>
    <p:sldId id="259" r:id="rId40"/>
    <p:sldId id="260" r:id="rId41"/>
    <p:sldId id="261" r:id="rId42"/>
    <p:sldId id="262" r:id="rId43"/>
    <p:sldId id="263" r:id="rId44"/>
    <p:sldId id="264" r:id="rId45"/>
    <p:sldId id="265" r:id="rId46"/>
    <p:sldId id="266" r:id="rId47"/>
    <p:sldId id="267" r:id="rId48"/>
    <p:sldId id="268" r:id="rId49"/>
    <p:sldId id="269" r:id="rId50"/>
    <p:sldId id="270" r:id="rId51"/>
    <p:sldId id="271" r:id="rId52"/>
    <p:sldId id="272" r:id="rId53"/>
    <p:sldId id="273" r:id="rId54"/>
    <p:sldId id="274" r:id="rId55"/>
    <p:sldId id="275" r:id="rId56"/>
    <p:sldId id="276" r:id="rId57"/>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DM Sans" charset="1" panose="00000000000000000000"/>
      <p:regular r:id="rId10"/>
    </p:embeddedFont>
    <p:embeddedFont>
      <p:font typeface="DM Sans Bold" charset="1" panose="00000000000000000000"/>
      <p:regular r:id="rId11"/>
    </p:embeddedFont>
    <p:embeddedFont>
      <p:font typeface="DM Sans Italics" charset="1" panose="00000000000000000000"/>
      <p:regular r:id="rId12"/>
    </p:embeddedFont>
    <p:embeddedFont>
      <p:font typeface="DM Sans Bold Italics" charset="1" panose="00000000000000000000"/>
      <p:regular r:id="rId13"/>
    </p:embeddedFont>
    <p:embeddedFont>
      <p:font typeface="Open Sauce" charset="1" panose="00000500000000000000"/>
      <p:regular r:id="rId14"/>
    </p:embeddedFont>
    <p:embeddedFont>
      <p:font typeface="Open Sauce Bold" charset="1" panose="00000800000000000000"/>
      <p:regular r:id="rId15"/>
    </p:embeddedFont>
    <p:embeddedFont>
      <p:font typeface="Open Sauce Italics" charset="1" panose="00000500000000000000"/>
      <p:regular r:id="rId16"/>
    </p:embeddedFont>
    <p:embeddedFont>
      <p:font typeface="Open Sauce Bold Italics" charset="1" panose="00000800000000000000"/>
      <p:regular r:id="rId17"/>
    </p:embeddedFont>
    <p:embeddedFont>
      <p:font typeface="Open Sauce Light" charset="1" panose="00000400000000000000"/>
      <p:regular r:id="rId18"/>
    </p:embeddedFont>
    <p:embeddedFont>
      <p:font typeface="Open Sauce Light Italics" charset="1" panose="00000400000000000000"/>
      <p:regular r:id="rId19"/>
    </p:embeddedFont>
    <p:embeddedFont>
      <p:font typeface="Open Sauce Medium" charset="1" panose="00000600000000000000"/>
      <p:regular r:id="rId20"/>
    </p:embeddedFont>
    <p:embeddedFont>
      <p:font typeface="Open Sauce Medium Italics" charset="1" panose="00000600000000000000"/>
      <p:regular r:id="rId21"/>
    </p:embeddedFont>
    <p:embeddedFont>
      <p:font typeface="Open Sauce Semi-Bold" charset="1" panose="00000700000000000000"/>
      <p:regular r:id="rId22"/>
    </p:embeddedFont>
    <p:embeddedFont>
      <p:font typeface="Open Sauce Semi-Bold Italics" charset="1" panose="00000700000000000000"/>
      <p:regular r:id="rId23"/>
    </p:embeddedFont>
    <p:embeddedFont>
      <p:font typeface="Open Sauce Heavy" charset="1" panose="00000A00000000000000"/>
      <p:regular r:id="rId24"/>
    </p:embeddedFont>
    <p:embeddedFont>
      <p:font typeface="Open Sauce Heavy Italics" charset="1" panose="00000A00000000000000"/>
      <p:regular r:id="rId25"/>
    </p:embeddedFont>
    <p:embeddedFont>
      <p:font typeface="Titillium Web" charset="1" panose="00000500000000000000"/>
      <p:regular r:id="rId26"/>
    </p:embeddedFont>
    <p:embeddedFont>
      <p:font typeface="Titillium Web Bold" charset="1" panose="00000800000000000000"/>
      <p:regular r:id="rId27"/>
    </p:embeddedFont>
    <p:embeddedFont>
      <p:font typeface="Titillium Web Italics" charset="1" panose="00000500000000000000"/>
      <p:regular r:id="rId28"/>
    </p:embeddedFont>
    <p:embeddedFont>
      <p:font typeface="Titillium Web Bold Italics" charset="1" panose="00000800000000000000"/>
      <p:regular r:id="rId29"/>
    </p:embeddedFont>
    <p:embeddedFont>
      <p:font typeface="Titillium Web Thin" charset="1" panose="00000300000000000000"/>
      <p:regular r:id="rId30"/>
    </p:embeddedFont>
    <p:embeddedFont>
      <p:font typeface="Titillium Web Thin Italics" charset="1" panose="00000300000000000000"/>
      <p:regular r:id="rId31"/>
    </p:embeddedFont>
    <p:embeddedFont>
      <p:font typeface="Titillium Web Light" charset="1" panose="00000400000000000000"/>
      <p:regular r:id="rId32"/>
    </p:embeddedFont>
    <p:embeddedFont>
      <p:font typeface="Titillium Web Light Italics" charset="1" panose="00000400000000000000"/>
      <p:regular r:id="rId33"/>
    </p:embeddedFont>
    <p:embeddedFont>
      <p:font typeface="Titillium Web Semi-Bold" charset="1" panose="00000700000000000000"/>
      <p:regular r:id="rId34"/>
    </p:embeddedFont>
    <p:embeddedFont>
      <p:font typeface="Titillium Web Semi-Bold Italics" charset="1" panose="00000700000000000000"/>
      <p:regular r:id="rId35"/>
    </p:embeddedFont>
    <p:embeddedFont>
      <p:font typeface="Titillium Web Heavy" charset="1" panose="00000A0000000000000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slides/slide1.xml" Type="http://schemas.openxmlformats.org/officeDocument/2006/relationships/slide"/><Relationship Id="rId38" Target="slides/slide2.xml" Type="http://schemas.openxmlformats.org/officeDocument/2006/relationships/slide"/><Relationship Id="rId39" Target="slides/slide3.xml" Type="http://schemas.openxmlformats.org/officeDocument/2006/relationships/slide"/><Relationship Id="rId4" Target="theme/theme1.xml" Type="http://schemas.openxmlformats.org/officeDocument/2006/relationships/theme"/><Relationship Id="rId40" Target="slides/slide4.xml" Type="http://schemas.openxmlformats.org/officeDocument/2006/relationships/slide"/><Relationship Id="rId41" Target="slides/slide5.xml" Type="http://schemas.openxmlformats.org/officeDocument/2006/relationships/slide"/><Relationship Id="rId42" Target="slides/slide6.xml" Type="http://schemas.openxmlformats.org/officeDocument/2006/relationships/slide"/><Relationship Id="rId43" Target="slides/slide7.xml" Type="http://schemas.openxmlformats.org/officeDocument/2006/relationships/slide"/><Relationship Id="rId44" Target="slides/slide8.xml" Type="http://schemas.openxmlformats.org/officeDocument/2006/relationships/slide"/><Relationship Id="rId45" Target="slides/slide9.xml" Type="http://schemas.openxmlformats.org/officeDocument/2006/relationships/slide"/><Relationship Id="rId46" Target="slides/slide10.xml" Type="http://schemas.openxmlformats.org/officeDocument/2006/relationships/slide"/><Relationship Id="rId47" Target="slides/slide11.xml" Type="http://schemas.openxmlformats.org/officeDocument/2006/relationships/slide"/><Relationship Id="rId48" Target="slides/slide12.xml" Type="http://schemas.openxmlformats.org/officeDocument/2006/relationships/slide"/><Relationship Id="rId49" Target="slides/slide13.xml" Type="http://schemas.openxmlformats.org/officeDocument/2006/relationships/slide"/><Relationship Id="rId5" Target="tableStyles.xml" Type="http://schemas.openxmlformats.org/officeDocument/2006/relationships/tableStyles"/><Relationship Id="rId50" Target="slides/slide14.xml" Type="http://schemas.openxmlformats.org/officeDocument/2006/relationships/slide"/><Relationship Id="rId51" Target="slides/slide15.xml" Type="http://schemas.openxmlformats.org/officeDocument/2006/relationships/slide"/><Relationship Id="rId52" Target="slides/slide16.xml" Type="http://schemas.openxmlformats.org/officeDocument/2006/relationships/slide"/><Relationship Id="rId53" Target="slides/slide17.xml" Type="http://schemas.openxmlformats.org/officeDocument/2006/relationships/slide"/><Relationship Id="rId54" Target="slides/slide18.xml" Type="http://schemas.openxmlformats.org/officeDocument/2006/relationships/slide"/><Relationship Id="rId55" Target="slides/slide19.xml" Type="http://schemas.openxmlformats.org/officeDocument/2006/relationships/slide"/><Relationship Id="rId56" Target="slides/slide20.xml" Type="http://schemas.openxmlformats.org/officeDocument/2006/relationships/slide"/><Relationship Id="rId57" Target="slides/slide21.xml" Type="http://schemas.openxmlformats.org/officeDocument/2006/relationships/slide"/><Relationship Id="rId58" Target="notesMasters/notesMaster1.xml" Type="http://schemas.openxmlformats.org/officeDocument/2006/relationships/notesMaster"/><Relationship Id="rId59" Target="theme/theme2.xml" Type="http://schemas.openxmlformats.org/officeDocument/2006/relationships/theme"/><Relationship Id="rId6" Target="fonts/font6.fntdata" Type="http://schemas.openxmlformats.org/officeDocument/2006/relationships/font"/><Relationship Id="rId60" Target="notesSlides/notesSlide1.xml" Type="http://schemas.openxmlformats.org/officeDocument/2006/relationships/notesSlide"/><Relationship Id="rId61" Target="notesSlides/notesSlide2.xml" Type="http://schemas.openxmlformats.org/officeDocument/2006/relationships/notesSlide"/><Relationship Id="rId62" Target="notesSlides/notesSlide3.xml" Type="http://schemas.openxmlformats.org/officeDocument/2006/relationships/notesSlide"/><Relationship Id="rId63" Target="notesSlides/notesSlide4.xml" Type="http://schemas.openxmlformats.org/officeDocument/2006/relationships/notesSlide"/><Relationship Id="rId64" Target="notesSlides/notesSlide5.xml" Type="http://schemas.openxmlformats.org/officeDocument/2006/relationships/notesSlide"/><Relationship Id="rId65" Target="notesSlides/notesSlide6.xml" Type="http://schemas.openxmlformats.org/officeDocument/2006/relationships/notesSlide"/><Relationship Id="rId66" Target="notesSlides/notesSlide7.xml" Type="http://schemas.openxmlformats.org/officeDocument/2006/relationships/notesSlide"/><Relationship Id="rId67" Target="notesSlides/notesSlide8.xml" Type="http://schemas.openxmlformats.org/officeDocument/2006/relationships/notesSlide"/><Relationship Id="rId68" Target="notesSlides/notesSlide9.xml" Type="http://schemas.openxmlformats.org/officeDocument/2006/relationships/notesSlide"/><Relationship Id="rId69" Target="notesSlides/notesSlide10.xml" Type="http://schemas.openxmlformats.org/officeDocument/2006/relationships/notesSlide"/><Relationship Id="rId7" Target="fonts/font7.fntdata" Type="http://schemas.openxmlformats.org/officeDocument/2006/relationships/font"/><Relationship Id="rId70" Target="notesSlides/notesSlide11.xml" Type="http://schemas.openxmlformats.org/officeDocument/2006/relationships/notesSlide"/><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I'm the manager of creative strategy at The Globe and Mail. I'm also leading the AI integration plan for the revenue department of The Globe and Mail.</a:t>
            </a:r>
          </a:p>
          <a:p>
            <a:r>
              <a:rPr lang="en-US"/>
              <a:t/>
            </a:r>
          </a:p>
          <a:p>
            <a:r>
              <a:rPr lang="en-US"/>
              <a:t>Meet DigiKath, my professional digital counterpart, instrumental in crafting this Canva presentation. In the dynamic realm of content marketing, our relationship with AI has been a journey of awe, curiosity, and occasional skepticism. The pivotal question remains: Is AI merely a tool, or can it evolve into a cognitive collaborator, augmenting our capabilities instead of replacing them?</a:t>
            </a:r>
          </a:p>
          <a:p>
            <a:r>
              <a:rPr lang="en-US"/>
              <a:t/>
            </a:r>
          </a:p>
          <a:p>
            <a:r>
              <a:rPr lang="en-US"/>
              <a:t>Aware of AI's remarkable feats—natural language processing, knowledge extraction, and sentiment analysis—we navigate the balance between human creativity and AI efficiency. Despite apprehensions about AI replacing the human touch, it stands as a valuable ally. Enter DigiKath, your digital doppelgänger—an enhanced version thriving between human ingenuity and AI precision.</a:t>
            </a:r>
          </a:p>
          <a:p>
            <a:r>
              <a:rPr lang="en-US"/>
              <a:t/>
            </a:r>
          </a:p>
          <a:p>
            <a:r>
              <a:rPr lang="en-US"/>
              <a:t>This presentation explores AI's role in economic development across industries, emphasizing immediate opportunities for real outcomes. Utilizing tools like Canva, we exemplify how AI, epitomized by DigiKath, can assist in content creation, virtual interactions, and personalized digital experiences, showcasing the transformative potential of this collaboration.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Leaders contemplating Generative AI (GenAI) must weigh its significant potential against risks like fabrication, privacy invasion, and intellectual property concerns. Despite challenges, GenAI's rapid impact sets it apart, similar to past transformative inventions. </a:t>
            </a:r>
          </a:p>
          <a:p>
            <a:r>
              <a:rPr lang="en-US"/>
              <a:t/>
            </a:r>
          </a:p>
          <a:p>
            <a:r>
              <a:rPr lang="en-US"/>
              <a:t>To navigate this moment, leaders should assess the jobs, prioritize projects, implement risk mitigation and adopt an agile approach. This strategic approach empowers leaders to embrace GenAI's capabilities while responsibly managing associated risks.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Closing:</a:t>
            </a:r>
          </a:p>
          <a:p>
            <a:r>
              <a:rPr lang="en-US"/>
              <a:t>Thank you all for your active participation today. Experimentation in B2B content marketing is our path to delivering more valuable and engaging content to our audience. Have a fantastic day, and let's continue experimenting, learning, and optimizing our content with AI at the forefront of our strategies!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Artificial intelligence (AI) has been around for decades and has been used in many applications that we use every day. Here are some examples of AI that we have been using for years:</a:t>
            </a:r>
          </a:p>
          <a:p>
            <a:r>
              <a:rPr lang="en-US"/>
              <a:t/>
            </a:r>
          </a:p>
          <a:p>
            <a:r>
              <a:rPr lang="en-US"/>
              <a:t>Search engines like Google, Bing, and Yahoo! use AI algorithms to provide relevant search results to users 1.</a:t>
            </a:r>
          </a:p>
          <a:p>
            <a:r>
              <a:rPr lang="en-US"/>
              <a:t>Email providers like Gmail and Yahoo! use AI algorithms to filter spam emails and categorize emails into different folders 1.</a:t>
            </a:r>
          </a:p>
          <a:p>
            <a:r>
              <a:rPr lang="en-US"/>
              <a:t>Voice assistants like Siri, Alexa, and Google Assistant use AI algorithms to understand natural language and respond to user queries 1.</a:t>
            </a:r>
          </a:p>
          <a:p>
            <a:r>
              <a:rPr lang="en-US"/>
              <a:t>Navigation systems like Google Maps and Waze use AI algorithms to provide real-time traffic updates and suggest the fastest route to a destination 1.</a:t>
            </a:r>
          </a:p>
          <a:p>
            <a:r>
              <a:rPr lang="en-US"/>
              <a:t>Online shopping: Online shopping websites like Amazon and eBay use AI algorithms to provide personalized product recommendations to users 1.</a:t>
            </a:r>
          </a:p>
          <a:p>
            <a:r>
              <a:rPr lang="en-US"/>
              <a:t>Social media: Social media platforms like Facebook and Twitter use AI algorithms to personalize user feeds and suggest content that users might be interested in 1.</a:t>
            </a:r>
          </a:p>
          <a:p>
            <a:r>
              <a:rPr lang="en-US"/>
              <a:t>Video streaming: Video streaming services like Netflix and YouTube use AI algorithms to suggest videos and movies that users might enjoy watching 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SOPHI </a:t>
            </a:r>
          </a:p>
          <a:p>
            <a:r>
              <a:rPr lang="en-US"/>
              <a:t/>
            </a:r>
          </a:p>
          <a:p>
            <a:r>
              <a:rPr lang="en-US"/>
              <a:t>Other examples:</a:t>
            </a:r>
          </a:p>
          <a:p>
            <a:r>
              <a:rPr lang="en-US"/>
              <a:t/>
            </a:r>
          </a:p>
          <a:p>
            <a:r>
              <a:rPr lang="en-US"/>
              <a:t>Content Recommendation Algorithm</a:t>
            </a:r>
          </a:p>
          <a:p>
            <a:r>
              <a:rPr lang="en-US"/>
              <a:t>(‘For You’, article page and emails)</a:t>
            </a:r>
          </a:p>
          <a:p>
            <a:r>
              <a:rPr lang="en-US"/>
              <a:t/>
            </a:r>
          </a:p>
          <a:p>
            <a:r>
              <a:rPr lang="en-US"/>
              <a:t>Churn and acquisition propensity</a:t>
            </a:r>
          </a:p>
          <a:p>
            <a:r>
              <a:rPr lang="en-US"/>
              <a:t>modelling</a:t>
            </a:r>
          </a:p>
          <a:p>
            <a:r>
              <a:rPr lang="en-US"/>
              <a:t/>
            </a:r>
          </a:p>
          <a:p>
            <a:r>
              <a:rPr lang="en-US"/>
              <a:t>Advertising revenue generation</a:t>
            </a:r>
          </a:p>
          <a:p>
            <a:r>
              <a:rPr lang="en-US"/>
              <a:t>Lookalike modelling</a:t>
            </a:r>
          </a:p>
          <a:p>
            <a:r>
              <a:rPr lang="en-US"/>
              <a:t>• Age and Gender Prediction</a:t>
            </a:r>
          </a:p>
          <a:p>
            <a:r>
              <a:rPr lang="en-US"/>
              <a:t/>
            </a:r>
          </a:p>
          <a:p>
            <a:r>
              <a:rPr lang="en-US"/>
              <a:t>Automated Comment</a:t>
            </a:r>
          </a:p>
          <a:p>
            <a:r>
              <a:rPr lang="en-US"/>
              <a:t>Moderation</a:t>
            </a:r>
          </a:p>
          <a:p>
            <a:r>
              <a:rPr lang="en-US"/>
              <a:t/>
            </a:r>
          </a:p>
          <a:p>
            <a:r>
              <a:rPr lang="en-US"/>
              <a:t>An exemplary showcase of AI application in the media industry is Sophi, a powerful tool developed by The Globe and Mail. Sophi utilizes artificial intelligence to optimize and automate various aspects of the content creation and publication process. From identifying trending topics to predicting engagement metrics, Sophi enhances the efficiency of newsrooms, allowing journalists and editors to focus on high-impact storytelling. This innovative use of AI underscores the technology's adaptability and transformative potential in even the most traditional industries. The recent sale of Sophi to Mather Economics signifies an openness to partnerships and a dynamic shift within the organization.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Why GenAI ... why now? Factors:</a:t>
            </a:r>
          </a:p>
          <a:p>
            <a:r>
              <a:rPr lang="en-US"/>
              <a:t/>
            </a:r>
          </a:p>
          <a:p>
            <a:r>
              <a:rPr lang="en-US"/>
              <a:t>The rapid adoption of GenAI tools in the past year can be attributed to several factors. Firstly, the increasing availability of these tools has made it easier for businesses to adopt them ³. Secondly, the growing demand for AI-powered automation has led to an increase in the use of GenAI tools ³. Thirdly, the potential for GenAI to create new and innovative products and services has made it an attractive option for businesses ³. </a:t>
            </a:r>
          </a:p>
          <a:p>
            <a:r>
              <a:rPr lang="en-US"/>
              <a:t/>
            </a:r>
          </a:p>
          <a:p>
            <a:r>
              <a:rPr lang="en-US"/>
              <a:t>According to McKinsey research, generative AI (gen AI) features stand to add up to **$4.4 trillion** to the global economy annually ¹. The advanced machine learning that powers gen AI-enabled products has been decades in the making, but since ChatGPT came off the starting block in late 2022, new iterations of gen AI technology have been released several times a month ¹. In March 2023 alone, there were six major steps forward, including new customer relationship management solutions and support for the financial services industry ¹. </a:t>
            </a:r>
          </a:p>
          <a:p>
            <a:r>
              <a:rPr lang="en-US"/>
              <a:t/>
            </a:r>
          </a:p>
          <a:p>
            <a:r>
              <a:rPr lang="en-US"/>
              <a:t>Moreover, the road to human-level performance has become shorter for most of the technical capabilities shown in this chart, and its performance will compete with the top 25 percent of people completing any and all of these tasks before 2040 ¹. This is because of generative AI's ability to predict patterns in natural language and use it dynamically ¹. </a:t>
            </a:r>
          </a:p>
          <a:p>
            <a:r>
              <a:rPr lang="en-US"/>
              <a:t/>
            </a:r>
          </a:p>
          <a:p>
            <a:r>
              <a:rPr lang="en-US"/>
              <a:t>In addition, generative AI startups raised over **$1.6 billion** in Q1 2023, indicating that investors are paying attention to this field ⁵. </a:t>
            </a:r>
          </a:p>
          <a:p>
            <a:r>
              <a:rPr lang="en-US"/>
              <a:t/>
            </a:r>
          </a:p>
          <a:p>
            <a:r>
              <a:rPr lang="en-US"/>
              <a:t/>
            </a:r>
          </a:p>
          <a:p>
            <a:r>
              <a:rPr lang="en-US"/>
              <a:t>In 2023, over 25% of American startup investments have been channeled into artificial intelligence-related companies, more than doubling the previous year's levels, according to Crunchbase data. Despite a 50% decline in overall North American venture funding in the first half of 2023, AI has not only proven resilient but has emerged as a standout, showcasing its versatility and increasing ubiquity across various industries.</a:t>
            </a:r>
          </a:p>
          <a:p>
            <a:r>
              <a:rPr lang="en-US"/>
              <a:t/>
            </a:r>
          </a:p>
          <a:p>
            <a:r>
              <a:rPr lang="en-US"/>
              <a:t>Enterprises are facing multiple bottlenecks that are restricting faster adoption. Chief constraints are the challenges in identifying appropriate use cases (53 percent), followed by legal issues, risk, and compliance (38 percent) ⁵. While the accelerated adoption of GenAI has created a demand for technology workers, a significant skill gap remains ⁵.</a:t>
            </a:r>
          </a:p>
          <a:p>
            <a:r>
              <a:rPr lang="en-US"/>
              <a:t/>
            </a:r>
          </a:p>
          <a:p>
            <a:r>
              <a:rPr lang="en-US"/>
              <a:t>The increasing availability of GenAI tools, the growing demand for AI-powered automation, and the potential for GenAI to create new and innovative products and services have contributed to the rapid adoption of GenAI tools in the past year. McKinsey research suggests that gen AI features stand to add up to $4.4 trillion to the global economy annually ¹. Generative AI startups raised over $1.6 billion in Q1 2023, indicating that investors are paying attention to this field ⁵.</a:t>
            </a:r>
          </a:p>
          <a:p>
            <a:r>
              <a:rPr lang="en-US"/>
              <a:t/>
            </a:r>
          </a:p>
          <a:p>
            <a:r>
              <a:rPr lang="en-US"/>
              <a:t>Source: Conversation with Bing, 2023-12-08</a:t>
            </a:r>
          </a:p>
          <a:p>
            <a:r>
              <a:rPr lang="en-US"/>
              <a:t>(1) The explosive growth of generative AI tools in 2023 | AI Magazine. https://aimagazine.com/articles/the-explosive-growth-of-generative-ai-tools-in-2023.</a:t>
            </a:r>
          </a:p>
          <a:p>
            <a:r>
              <a:rPr lang="en-US"/>
              <a:t>(2) What is the future of Generative AI? | McKinsey. https://www.mckinsey.com/featured-insights/mckinsey-explainers/whats-the-future-of-generative-ai-an-early-view-in-15-charts.</a:t>
            </a:r>
          </a:p>
          <a:p>
            <a:r>
              <a:rPr lang="en-US"/>
              <a:t>(3) New Data Unveils Realities of Generative AI Adoption in the Enterprise. https://www.datanami.com/2023/11/21/new-data-unveils-realities-of-generative-ai-adoption-in-the-enterprise/.</a:t>
            </a:r>
          </a:p>
          <a:p>
            <a:r>
              <a:rPr lang="en-US"/>
              <a:t>(4) Five Signs Your Company Is Ready For Generative AI - Forbes. https://bing.com/search?q=GenAI+rapid+adoption+factors.</a:t>
            </a:r>
          </a:p>
          <a:p>
            <a:r>
              <a:rPr lang="en-US"/>
              <a:t>(5) 3 Organizational Imperatives, Accelerating GenAI Adoption - Forbes. https://www.forbes.com/sites/forbestechcouncil/2023/10/16/3-organizational-imperatives-accelerating-genai-adoption/.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Given the potential of generative AI to improve productivity in many other functions—indeed, any that involve cognitive tasks—calling it revolutionary is no hyperbole. </a:t>
            </a:r>
          </a:p>
          <a:p>
            <a:r>
              <a:rPr lang="en-US"/>
              <a:t/>
            </a:r>
          </a:p>
          <a:p>
            <a:r>
              <a:rPr lang="en-US"/>
              <a:t>Business leaders should view it as a general-purpose technology akin to electricity, the steam engine, and the internet. But although the full potential of those other technologies took decades to be realized, generative AI’s impact on performance and competition throughout the economy will be clear in just a few years.</a:t>
            </a:r>
          </a:p>
          <a:p>
            <a:r>
              <a:rPr lang="en-US"/>
              <a:t/>
            </a:r>
          </a:p>
          <a:p>
            <a:r>
              <a:rPr lang="en-US"/>
              <a:t>That’s because general-purpose technologies of the past required a great deal of complementary physical infrastructure (power lines, new kinds of motors and appliances, redesigned factories, and so on) along with new skills and business processes. That’s not the case with generative AI. </a:t>
            </a:r>
          </a:p>
          <a:p>
            <a:r>
              <a:rPr lang="en-US"/>
              <a:t/>
            </a:r>
          </a:p>
          <a:p>
            <a:r>
              <a:rPr lang="en-US"/>
              <a:t>Much of the necessary infrastructure is already in place: The cloud, software-as-a-service, application programming interfaces, app stores, and other advances keep lowering the amount of time, effort, expertise, and expense needed to acquire and start using new information systems. As a result, it keeps getting easier for companies to deploy just about any digital technology. That’s a big reason ChatGPT went from zero to 100 million users in 60 days. As Microsoft, Google, and other technology providers incorporate generative AI tools in their office suites, email clients, and other applications, billions of users will speedily gain access as part of their daily routine.</a:t>
            </a:r>
          </a:p>
          <a:p>
            <a:r>
              <a:rPr lang="en-US"/>
              <a:t/>
            </a:r>
          </a:p>
          <a:p>
            <a:r>
              <a:rPr lang="en-US"/>
              <a:t>Generative AI will also deploy quickly because people interact with these systems by talking to them much as they would to another person. That lowers the barriers to entry for some kinds of work (imagine writing software by explaining to an LLM in everyday speech what you want to accomplish). In addition, these systems won’t necessarily require companies to change entire business processes; at first they will be used for discrete tasks only, which will make them much easier to adopt. Using technology to reengineer every aspect of how a company interacts with its customers, for example, is a major undertaking; using it to suggest better chat responses to customer service agents is not. Over time, however, generative AI will bring large and deep changes in how companies do their most important work.</a:t>
            </a:r>
          </a:p>
          <a:p>
            <a:r>
              <a:rPr lang="en-US"/>
              <a:t/>
            </a:r>
          </a:p>
          <a:p>
            <a:r>
              <a:rPr lang="en-US"/>
              <a:t>Consequently, business leaders shouldn’t sit on the sidelines and wait to see how the use of generative AI develops. They can’t afford to let competitors steal a march on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One of the most significant issues is that generative AI systems can fabricate answers, which can lead to misinformation and confusion. Additionally, these systems can invade privacy by collecting and analyzing personal data without consent. Finally, generative AI systems can violate intellectual property rights by creating works that infringe on existing copyrights or trademarks.</a:t>
            </a:r>
          </a:p>
          <a:p>
            <a:r>
              <a:rPr lang="en-US"/>
              <a:t/>
            </a:r>
          </a:p>
          <a:p>
            <a:r>
              <a:rPr lang="en-US"/>
              <a:t>According to a recent article in the Harvard Business Review, the legal implications of using generative AI are still unclear, particularly in relation to copyright infringement, ownership of AI-generated works, and unlicensed content in training data1. Several cases have already been filed, and courts are currently trying to establish how intellectual property laws should be applied to generative AI2. To mitigate these risks, companies that use generative AI need to ensure that they are in compliance with the law and take steps to protect themselves, such as using training data free from unlicensed content and developing ways to show provenance of generated content.</a:t>
            </a:r>
          </a:p>
          <a:p>
            <a:r>
              <a:rPr lang="en-US"/>
              <a:t/>
            </a:r>
          </a:p>
          <a:p>
            <a:r>
              <a:rPr lang="en-US"/>
              <a:t>Given these concerns, should you take a cautious wait-and-see approach or dive 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Leaders can undertake a version of this research approach to get a sense of where generative AI might be most productively applied in their organizations. Every board should expect its CEO to develop an actionable game plan. Doing so is a three-part process.</a:t>
            </a:r>
          </a:p>
          <a:p>
            <a:r>
              <a:rPr lang="en-US"/>
              <a:t/>
            </a:r>
          </a:p>
          <a:p>
            <a:r>
              <a:rPr lang="en-US"/>
              <a:t>The STEP framework, developed through a three-year research project, is designed to help organizations effectively manage the challenges associated with the adoption of Generative AI (GenAI). It consists of four interrelated activities:</a:t>
            </a:r>
          </a:p>
          <a:p>
            <a:r>
              <a:rPr lang="en-US"/>
              <a:t/>
            </a:r>
          </a:p>
          <a:p>
            <a:r>
              <a:rPr lang="en-US"/>
              <a:t>Segmentation:</a:t>
            </a:r>
          </a:p>
          <a:p>
            <a:r>
              <a:rPr lang="en-US"/>
              <a:t>Leaders should analyze how AI will impact various tasks performed by employees.</a:t>
            </a:r>
          </a:p>
          <a:p>
            <a:r>
              <a:rPr lang="en-US"/>
              <a:t>Employees categorize tasks into three groups: those AI can't or shouldn't do, tasks for which AI can augment workers, and tasks that can be automated by AI.</a:t>
            </a:r>
          </a:p>
          <a:p>
            <a:r>
              <a:rPr lang="en-US"/>
              <a:t>Encourage experimentation and involvement of employees in determining how AI can be best utilized for their specific tasks.</a:t>
            </a:r>
          </a:p>
          <a:p>
            <a:r>
              <a:rPr lang="en-US"/>
              <a:t/>
            </a:r>
          </a:p>
          <a:p>
            <a:r>
              <a:rPr lang="en-US"/>
              <a:t>Transition:</a:t>
            </a:r>
          </a:p>
          <a:p>
            <a:r>
              <a:rPr lang="en-US"/>
              <a:t>Recognize that AI, through augmentation or automation, may alter the volume and nature of tasks, potentially leading to changes in work roles.</a:t>
            </a:r>
          </a:p>
          <a:p>
            <a:r>
              <a:rPr lang="en-US"/>
              <a:t>Consider strategies like deepening roles, allowing employees to focus more on certain tasks, or upgrading roles, where employees take on more critical responsibilities as AI handles routine tasks.</a:t>
            </a:r>
          </a:p>
          <a:p>
            <a:r>
              <a:rPr lang="en-US"/>
              <a:t/>
            </a:r>
          </a:p>
          <a:p>
            <a:r>
              <a:rPr lang="en-US"/>
              <a:t>Education:</a:t>
            </a:r>
          </a:p>
          <a:p>
            <a:r>
              <a:rPr lang="en-US"/>
              <a:t>Acknowledge the need for continuous employee reskilling to adapt to evolving AI capabilities.</a:t>
            </a:r>
          </a:p>
          <a:p>
            <a:r>
              <a:rPr lang="en-US"/>
              <a:t>Provide training programs, such as boot camps or custom courses, to enhance employees' understanding of AI, data skills, and related technologies.</a:t>
            </a:r>
          </a:p>
          <a:p>
            <a:r>
              <a:rPr lang="en-US"/>
              <a:t>Embed a culture of learning and allocate time for employees to engage in ongoing education.</a:t>
            </a:r>
          </a:p>
          <a:p>
            <a:r>
              <a:rPr lang="en-US"/>
              <a:t/>
            </a:r>
          </a:p>
          <a:p>
            <a:r>
              <a:rPr lang="en-US"/>
              <a:t>Performance:</a:t>
            </a:r>
          </a:p>
          <a:p>
            <a:r>
              <a:rPr lang="en-US"/>
              <a:t>Reevaluate performance metrics to align with the dynamic nature of AI-impacted tasks.</a:t>
            </a:r>
          </a:p>
          <a:p>
            <a:r>
              <a:rPr lang="en-US"/>
              <a:t>Shift from traditional annual evaluations to shorter, more frequent assessment periods, often quarterly.</a:t>
            </a:r>
          </a:p>
          <a:p>
            <a:r>
              <a:rPr lang="en-US"/>
              <a:t>Focus on collaboration and adaptability as key performance indicators, considering the changing dynamics of tasks and roles.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Key Principles for Managers:</a:t>
            </a:r>
          </a:p>
          <a:p>
            <a:r>
              <a:rPr lang="en-US"/>
              <a:t>Trust Employees to Experiment:</a:t>
            </a:r>
          </a:p>
          <a:p>
            <a:r>
              <a:rPr lang="en-US"/>
              <a:t>Allow employees to lead in discovering how AI can best be used for their tasks.</a:t>
            </a:r>
          </a:p>
          <a:p>
            <a:r>
              <a:rPr lang="en-US"/>
              <a:t>Set broad objectives and trust employees to make decisions regarding task segmentation.</a:t>
            </a:r>
          </a:p>
          <a:p>
            <a:r>
              <a:rPr lang="en-US"/>
              <a:t/>
            </a:r>
          </a:p>
          <a:p>
            <a:r>
              <a:rPr lang="en-US"/>
              <a:t>Create Conditions for Learning and Incentivize Helping:</a:t>
            </a:r>
          </a:p>
          <a:p>
            <a:r>
              <a:rPr lang="en-US"/>
              <a:t>Prioritize ongoing education, framing AI as a learning opportunity.</a:t>
            </a:r>
          </a:p>
          <a:p>
            <a:r>
              <a:rPr lang="en-US"/>
              <a:t>Adjust evaluation and reward systems to motivate employees to assist each other in adapting to AI.</a:t>
            </a:r>
          </a:p>
          <a:p>
            <a:r>
              <a:rPr lang="en-US"/>
              <a:t/>
            </a:r>
          </a:p>
          <a:p>
            <a:r>
              <a:rPr lang="en-US"/>
              <a:t>Rethink Workforce Planning:</a:t>
            </a:r>
          </a:p>
          <a:p>
            <a:r>
              <a:rPr lang="en-US"/>
              <a:t>Anticipate that work roles will become more dynamic with AI adoption.</a:t>
            </a:r>
          </a:p>
          <a:p>
            <a:r>
              <a:rPr lang="en-US"/>
              <a:t>Plan for a workforce with a range of abilities and the potential to learn in adjacent areas.</a:t>
            </a:r>
          </a:p>
          <a:p>
            <a:r>
              <a:rPr lang="en-US"/>
              <a:t/>
            </a:r>
          </a:p>
          <a:p>
            <a:r>
              <a:rPr lang="en-US"/>
              <a:t>Reimagine Your Own Role:</a:t>
            </a:r>
          </a:p>
          <a:p>
            <a:r>
              <a:rPr lang="en-US"/>
              <a:t>Develop a digital mindset and create conditions that enable employees to adapt to changing technologies.</a:t>
            </a:r>
          </a:p>
          <a:p>
            <a:r>
              <a:rPr lang="en-US"/>
              <a:t>Find ways to provide value personally within the organization as employees leverage AI for higher-value tasks.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Artificial Inspiration</a:t>
            </a:r>
          </a:p>
          <a:p>
            <a:r>
              <a:rPr lang="en-US"/>
              <a:t>On the design side</a:t>
            </a:r>
          </a:p>
          <a:p>
            <a:r>
              <a:rPr lang="en-US"/>
              <a:t>Briefs for clients - mashing up audience (responding to RFPs)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png" Type="http://schemas.openxmlformats.org/officeDocument/2006/relationships/image"/><Relationship Id="rId15" Target="../media/image14.png" Type="http://schemas.openxmlformats.org/officeDocument/2006/relationships/image"/><Relationship Id="rId16" Target="../media/image15.png" Type="http://schemas.openxmlformats.org/officeDocument/2006/relationships/image"/><Relationship Id="rId17" Target="../media/image16.gif" Type="http://schemas.openxmlformats.org/officeDocument/2006/relationships/image"/><Relationship Id="rId18" Target="../media/image17.pn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2.jpeg" Type="http://schemas.openxmlformats.org/officeDocument/2006/relationships/image"/><Relationship Id="rId3" Target="../media/image17.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53.jpeg" Type="http://schemas.openxmlformats.org/officeDocument/2006/relationships/image"/><Relationship Id="rId4" Target="../media/image17.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54.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55.jpeg" Type="http://schemas.openxmlformats.org/officeDocument/2006/relationships/image"/><Relationship Id="rId4" Target="../media/image17.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6.jpeg" Type="http://schemas.openxmlformats.org/officeDocument/2006/relationships/image"/><Relationship Id="rId3" Target="../media/image17.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7.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57.png" Type="http://schemas.openxmlformats.org/officeDocument/2006/relationships/image"/><Relationship Id="rId4" Target="../media/image17.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8.png" Type="http://schemas.openxmlformats.org/officeDocument/2006/relationships/image"/><Relationship Id="rId3" Target="../media/image59.png" Type="http://schemas.openxmlformats.org/officeDocument/2006/relationships/image"/><Relationship Id="rId4" Target="../media/image60.png" Type="http://schemas.openxmlformats.org/officeDocument/2006/relationships/image"/><Relationship Id="rId5" Target="../media/image61.png" Type="http://schemas.openxmlformats.org/officeDocument/2006/relationships/image"/><Relationship Id="rId6" Target="../media/image17.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62.gif"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3.jpeg" Type="http://schemas.openxmlformats.org/officeDocument/2006/relationships/image"/><Relationship Id="rId3" Target="../media/image17.png" Type="http://schemas.openxmlformats.org/officeDocument/2006/relationships/image"/><Relationship Id="rId4" Target="../media/image64.jpeg" Type="http://schemas.openxmlformats.org/officeDocument/2006/relationships/image"/><Relationship Id="rId5" Target="../media/VAF6RL54oaw.mp4" Type="http://schemas.openxmlformats.org/officeDocument/2006/relationships/video"/><Relationship Id="rId6" Target="../media/VAF6RL54oaw.mp4" Type="http://schemas.microsoft.com/office/2007/relationships/media"/></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8.png" Type="http://schemas.openxmlformats.org/officeDocument/2006/relationships/image"/><Relationship Id="rId4" Target="../media/image19.svg" Type="http://schemas.openxmlformats.org/officeDocument/2006/relationships/image"/><Relationship Id="rId5" Target="../media/image20.jpe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23.jpeg" Type="http://schemas.openxmlformats.org/officeDocument/2006/relationships/image"/><Relationship Id="rId9" Target="../media/image17.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65.jpeg" Type="http://schemas.openxmlformats.org/officeDocument/2006/relationships/image"/><Relationship Id="rId4" Target="../media/image66.png" Type="http://schemas.openxmlformats.org/officeDocument/2006/relationships/image"/><Relationship Id="rId5" Target="../media/image67.svg" Type="http://schemas.openxmlformats.org/officeDocument/2006/relationships/image"/><Relationship Id="rId6" Target="../media/image17.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68.png" Type="http://schemas.openxmlformats.org/officeDocument/2006/relationships/image"/><Relationship Id="rId4" Target="../media/image17.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3.png" Type="http://schemas.openxmlformats.org/officeDocument/2006/relationships/image"/><Relationship Id="rId11" Target="../media/image34.png" Type="http://schemas.openxmlformats.org/officeDocument/2006/relationships/image"/><Relationship Id="rId12" Target="../media/image35.png" Type="http://schemas.openxmlformats.org/officeDocument/2006/relationships/image"/><Relationship Id="rId13" Target="../media/image36.svg" Type="http://schemas.openxmlformats.org/officeDocument/2006/relationships/image"/><Relationship Id="rId14" Target="../media/image37.png" Type="http://schemas.openxmlformats.org/officeDocument/2006/relationships/image"/><Relationship Id="rId15" Target="../media/image38.png" Type="http://schemas.openxmlformats.org/officeDocument/2006/relationships/image"/><Relationship Id="rId2" Target="../notesSlides/notesSlide2.xml" Type="http://schemas.openxmlformats.org/officeDocument/2006/relationships/notesSlide"/><Relationship Id="rId3" Target="../media/image26.jpeg" Type="http://schemas.openxmlformats.org/officeDocument/2006/relationships/image"/><Relationship Id="rId4" Target="../media/image27.png" Type="http://schemas.openxmlformats.org/officeDocument/2006/relationships/image"/><Relationship Id="rId5" Target="../media/image28.png" Type="http://schemas.openxmlformats.org/officeDocument/2006/relationships/image"/><Relationship Id="rId6" Target="../media/image29.png" Type="http://schemas.openxmlformats.org/officeDocument/2006/relationships/image"/><Relationship Id="rId7" Target="../media/image30.pn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39.png" Type="http://schemas.openxmlformats.org/officeDocument/2006/relationships/image"/><Relationship Id="rId4" Target="../media/image40.png" Type="http://schemas.openxmlformats.org/officeDocument/2006/relationships/image"/><Relationship Id="rId5" Target="../media/image41.png" Type="http://schemas.openxmlformats.org/officeDocument/2006/relationships/image"/><Relationship Id="rId6" Target="../media/image42.png" Type="http://schemas.openxmlformats.org/officeDocument/2006/relationships/image"/><Relationship Id="rId7" Target="../media/image43.png" Type="http://schemas.openxmlformats.org/officeDocument/2006/relationships/image"/><Relationship Id="rId8" Target="../media/image17.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44.png" Type="http://schemas.openxmlformats.org/officeDocument/2006/relationships/image"/><Relationship Id="rId4" Target="../media/image17.png" Type="http://schemas.openxmlformats.org/officeDocument/2006/relationships/image"/><Relationship Id="rId5" Target="../media/image45.png" Type="http://schemas.openxmlformats.org/officeDocument/2006/relationships/image"/><Relationship Id="rId6" Target="../media/image46.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media/image48.svg" Type="http://schemas.openxmlformats.org/officeDocument/2006/relationships/image"/><Relationship Id="rId4" Target="../media/image49.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0.jpeg" Type="http://schemas.openxmlformats.org/officeDocument/2006/relationships/image"/><Relationship Id="rId3" Target="../media/VAEI78JKcUk.mp4" Type="http://schemas.openxmlformats.org/officeDocument/2006/relationships/video"/><Relationship Id="rId4" Target="../media/VAEI78JKcUk.mp4" Type="http://schemas.microsoft.com/office/2007/relationships/media"/></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51.jpeg" Type="http://schemas.openxmlformats.org/officeDocument/2006/relationships/image"/><Relationship Id="rId4" Target="../media/VAEDvUQUbws.mp4" Type="http://schemas.openxmlformats.org/officeDocument/2006/relationships/video"/><Relationship Id="rId5" Target="../media/VAEDvUQUbws.mp4" Type="http://schemas.microsoft.com/office/2007/relationships/media"/><Relationship Id="rId6" Target="../media/image1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DEE76D"/>
        </a:solidFill>
      </p:bgPr>
    </p:bg>
    <p:spTree>
      <p:nvGrpSpPr>
        <p:cNvPr id="1" name=""/>
        <p:cNvGrpSpPr/>
        <p:nvPr/>
      </p:nvGrpSpPr>
      <p:grpSpPr>
        <a:xfrm>
          <a:off x="0" y="0"/>
          <a:ext cx="0" cy="0"/>
          <a:chOff x="0" y="0"/>
          <a:chExt cx="0" cy="0"/>
        </a:xfrm>
      </p:grpSpPr>
      <p:grpSp>
        <p:nvGrpSpPr>
          <p:cNvPr name="Group 2" id="2"/>
          <p:cNvGrpSpPr/>
          <p:nvPr/>
        </p:nvGrpSpPr>
        <p:grpSpPr>
          <a:xfrm rot="0">
            <a:off x="7428543" y="3345139"/>
            <a:ext cx="10915398" cy="7462163"/>
            <a:chOff x="0" y="0"/>
            <a:chExt cx="14553864" cy="9949551"/>
          </a:xfrm>
        </p:grpSpPr>
        <p:sp>
          <p:nvSpPr>
            <p:cNvPr name="Freeform 3" id="3"/>
            <p:cNvSpPr/>
            <p:nvPr/>
          </p:nvSpPr>
          <p:spPr>
            <a:xfrm flipH="false" flipV="false" rot="5400000">
              <a:off x="4397026" y="-177127"/>
              <a:ext cx="7360488" cy="12112288"/>
            </a:xfrm>
            <a:custGeom>
              <a:avLst/>
              <a:gdLst/>
              <a:ahLst/>
              <a:cxnLst/>
              <a:rect r="r" b="b" t="t" l="l"/>
              <a:pathLst>
                <a:path h="12112288" w="7360488">
                  <a:moveTo>
                    <a:pt x="0" y="0"/>
                  </a:moveTo>
                  <a:lnTo>
                    <a:pt x="7360488" y="0"/>
                  </a:lnTo>
                  <a:lnTo>
                    <a:pt x="7360488" y="12112287"/>
                  </a:lnTo>
                  <a:lnTo>
                    <a:pt x="0" y="12112287"/>
                  </a:lnTo>
                  <a:lnTo>
                    <a:pt x="0" y="0"/>
                  </a:lnTo>
                  <a:close/>
                </a:path>
              </a:pathLst>
            </a:custGeom>
            <a:blipFill>
              <a:blip r:embed="rId2"/>
              <a:stretch>
                <a:fillRect l="-4921" t="0" r="-4921" b="0"/>
              </a:stretch>
            </a:blipFill>
          </p:spPr>
        </p:sp>
        <p:sp>
          <p:nvSpPr>
            <p:cNvPr name="Freeform 4" id="4"/>
            <p:cNvSpPr/>
            <p:nvPr/>
          </p:nvSpPr>
          <p:spPr>
            <a:xfrm flipH="false" flipV="false" rot="0">
              <a:off x="0" y="0"/>
              <a:ext cx="14553864" cy="9949551"/>
            </a:xfrm>
            <a:custGeom>
              <a:avLst/>
              <a:gdLst/>
              <a:ahLst/>
              <a:cxnLst/>
              <a:rect r="r" b="b" t="t" l="l"/>
              <a:pathLst>
                <a:path h="9949551" w="14553864">
                  <a:moveTo>
                    <a:pt x="0" y="0"/>
                  </a:moveTo>
                  <a:lnTo>
                    <a:pt x="14553864" y="0"/>
                  </a:lnTo>
                  <a:lnTo>
                    <a:pt x="14553864" y="9949551"/>
                  </a:lnTo>
                  <a:lnTo>
                    <a:pt x="0" y="994955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5" id="5"/>
          <p:cNvGrpSpPr/>
          <p:nvPr/>
        </p:nvGrpSpPr>
        <p:grpSpPr>
          <a:xfrm rot="0">
            <a:off x="0" y="-3270764"/>
            <a:ext cx="10915398" cy="7462163"/>
            <a:chOff x="0" y="0"/>
            <a:chExt cx="14553864" cy="9949551"/>
          </a:xfrm>
        </p:grpSpPr>
        <p:sp>
          <p:nvSpPr>
            <p:cNvPr name="Freeform 6" id="6"/>
            <p:cNvSpPr/>
            <p:nvPr/>
          </p:nvSpPr>
          <p:spPr>
            <a:xfrm flipH="false" flipV="false" rot="0">
              <a:off x="2031110" y="597570"/>
              <a:ext cx="12469308" cy="9351981"/>
            </a:xfrm>
            <a:custGeom>
              <a:avLst/>
              <a:gdLst/>
              <a:ahLst/>
              <a:cxnLst/>
              <a:rect r="r" b="b" t="t" l="l"/>
              <a:pathLst>
                <a:path h="9351981" w="12469308">
                  <a:moveTo>
                    <a:pt x="0" y="0"/>
                  </a:moveTo>
                  <a:lnTo>
                    <a:pt x="12469308" y="0"/>
                  </a:lnTo>
                  <a:lnTo>
                    <a:pt x="12469308" y="9351981"/>
                  </a:lnTo>
                  <a:lnTo>
                    <a:pt x="0" y="935198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0" y="0"/>
              <a:ext cx="14553864" cy="9949551"/>
            </a:xfrm>
            <a:custGeom>
              <a:avLst/>
              <a:gdLst/>
              <a:ahLst/>
              <a:cxnLst/>
              <a:rect r="r" b="b" t="t" l="l"/>
              <a:pathLst>
                <a:path h="9949551" w="14553864">
                  <a:moveTo>
                    <a:pt x="0" y="0"/>
                  </a:moveTo>
                  <a:lnTo>
                    <a:pt x="14553864" y="0"/>
                  </a:lnTo>
                  <a:lnTo>
                    <a:pt x="14553864" y="9949551"/>
                  </a:lnTo>
                  <a:lnTo>
                    <a:pt x="0" y="994955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8" id="8"/>
          <p:cNvGrpSpPr/>
          <p:nvPr/>
        </p:nvGrpSpPr>
        <p:grpSpPr>
          <a:xfrm rot="0">
            <a:off x="4265306" y="1028700"/>
            <a:ext cx="13300183" cy="8729756"/>
            <a:chOff x="0" y="0"/>
            <a:chExt cx="17733577" cy="11639675"/>
          </a:xfrm>
        </p:grpSpPr>
        <p:grpSp>
          <p:nvGrpSpPr>
            <p:cNvPr name="Group 9" id="9"/>
            <p:cNvGrpSpPr/>
            <p:nvPr/>
          </p:nvGrpSpPr>
          <p:grpSpPr>
            <a:xfrm rot="0">
              <a:off x="144541" y="1502815"/>
              <a:ext cx="17589036" cy="10136860"/>
              <a:chOff x="0" y="0"/>
              <a:chExt cx="2828119" cy="1629893"/>
            </a:xfrm>
          </p:grpSpPr>
          <p:sp>
            <p:nvSpPr>
              <p:cNvPr name="Freeform 10" id="10"/>
              <p:cNvSpPr/>
              <p:nvPr/>
            </p:nvSpPr>
            <p:spPr>
              <a:xfrm flipH="false" flipV="false" rot="0">
                <a:off x="0" y="0"/>
                <a:ext cx="2828119" cy="1629893"/>
              </a:xfrm>
              <a:custGeom>
                <a:avLst/>
                <a:gdLst/>
                <a:ahLst/>
                <a:cxnLst/>
                <a:rect r="r" b="b" t="t" l="l"/>
                <a:pathLst>
                  <a:path h="1629893" w="2828119">
                    <a:moveTo>
                      <a:pt x="0" y="0"/>
                    </a:moveTo>
                    <a:lnTo>
                      <a:pt x="2828119" y="0"/>
                    </a:lnTo>
                    <a:lnTo>
                      <a:pt x="2828119" y="1629893"/>
                    </a:lnTo>
                    <a:lnTo>
                      <a:pt x="0" y="1629893"/>
                    </a:lnTo>
                    <a:close/>
                  </a:path>
                </a:pathLst>
              </a:custGeom>
              <a:solidFill>
                <a:srgbClr val="F2F2F2"/>
              </a:solidFill>
            </p:spPr>
          </p:sp>
          <p:sp>
            <p:nvSpPr>
              <p:cNvPr name="TextBox 11" id="11"/>
              <p:cNvSpPr txBox="true"/>
              <p:nvPr/>
            </p:nvSpPr>
            <p:spPr>
              <a:xfrm>
                <a:off x="0" y="-28575"/>
                <a:ext cx="2828119" cy="1658468"/>
              </a:xfrm>
              <a:prstGeom prst="rect">
                <a:avLst/>
              </a:prstGeom>
            </p:spPr>
            <p:txBody>
              <a:bodyPr anchor="ctr" rtlCol="false" tIns="69762" lIns="69762" bIns="69762" rIns="69762"/>
              <a:lstStyle/>
              <a:p>
                <a:pPr algn="ctr">
                  <a:lnSpc>
                    <a:spcPts val="2579"/>
                  </a:lnSpc>
                </a:pPr>
              </a:p>
            </p:txBody>
          </p:sp>
        </p:grpSp>
        <p:sp>
          <p:nvSpPr>
            <p:cNvPr name="Freeform 12" id="12"/>
            <p:cNvSpPr/>
            <p:nvPr/>
          </p:nvSpPr>
          <p:spPr>
            <a:xfrm flipH="false" flipV="false" rot="0">
              <a:off x="0" y="0"/>
              <a:ext cx="17733577" cy="11639675"/>
            </a:xfrm>
            <a:custGeom>
              <a:avLst/>
              <a:gdLst/>
              <a:ahLst/>
              <a:cxnLst/>
              <a:rect r="r" b="b" t="t" l="l"/>
              <a:pathLst>
                <a:path h="11639675" w="17733577">
                  <a:moveTo>
                    <a:pt x="0" y="0"/>
                  </a:moveTo>
                  <a:lnTo>
                    <a:pt x="17733577" y="0"/>
                  </a:lnTo>
                  <a:lnTo>
                    <a:pt x="17733577" y="11639675"/>
                  </a:lnTo>
                  <a:lnTo>
                    <a:pt x="0" y="1163967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grpSp>
        <p:nvGrpSpPr>
          <p:cNvPr name="Group 13" id="13"/>
          <p:cNvGrpSpPr/>
          <p:nvPr/>
        </p:nvGrpSpPr>
        <p:grpSpPr>
          <a:xfrm rot="0">
            <a:off x="0" y="0"/>
            <a:ext cx="18288000" cy="551251"/>
            <a:chOff x="0" y="0"/>
            <a:chExt cx="4816593" cy="145185"/>
          </a:xfrm>
        </p:grpSpPr>
        <p:sp>
          <p:nvSpPr>
            <p:cNvPr name="Freeform 14" id="14"/>
            <p:cNvSpPr/>
            <p:nvPr/>
          </p:nvSpPr>
          <p:spPr>
            <a:xfrm flipH="false" flipV="false" rot="0">
              <a:off x="0" y="0"/>
              <a:ext cx="4816592" cy="145185"/>
            </a:xfrm>
            <a:custGeom>
              <a:avLst/>
              <a:gdLst/>
              <a:ahLst/>
              <a:cxnLst/>
              <a:rect r="r" b="b" t="t" l="l"/>
              <a:pathLst>
                <a:path h="145185" w="4816592">
                  <a:moveTo>
                    <a:pt x="0" y="0"/>
                  </a:moveTo>
                  <a:lnTo>
                    <a:pt x="4816592" y="0"/>
                  </a:lnTo>
                  <a:lnTo>
                    <a:pt x="4816592" y="145185"/>
                  </a:lnTo>
                  <a:lnTo>
                    <a:pt x="0" y="145185"/>
                  </a:lnTo>
                  <a:close/>
                </a:path>
              </a:pathLst>
            </a:custGeom>
            <a:solidFill>
              <a:srgbClr val="FA643F"/>
            </a:solidFill>
            <a:ln w="19050" cap="sq">
              <a:solidFill>
                <a:srgbClr val="0D0D0D"/>
              </a:solidFill>
              <a:prstDash val="solid"/>
              <a:miter/>
            </a:ln>
          </p:spPr>
        </p:sp>
        <p:sp>
          <p:nvSpPr>
            <p:cNvPr name="TextBox 15" id="15"/>
            <p:cNvSpPr txBox="true"/>
            <p:nvPr/>
          </p:nvSpPr>
          <p:spPr>
            <a:xfrm>
              <a:off x="0" y="-38100"/>
              <a:ext cx="4816593" cy="183285"/>
            </a:xfrm>
            <a:prstGeom prst="rect">
              <a:avLst/>
            </a:prstGeom>
          </p:spPr>
          <p:txBody>
            <a:bodyPr anchor="ctr" rtlCol="false" tIns="50800" lIns="50800" bIns="50800" rIns="50800"/>
            <a:lstStyle/>
            <a:p>
              <a:pPr algn="ctr">
                <a:lnSpc>
                  <a:spcPts val="2100"/>
                </a:lnSpc>
              </a:pPr>
            </a:p>
          </p:txBody>
        </p:sp>
      </p:grpSp>
      <p:sp>
        <p:nvSpPr>
          <p:cNvPr name="Freeform 16" id="16"/>
          <p:cNvSpPr/>
          <p:nvPr/>
        </p:nvSpPr>
        <p:spPr>
          <a:xfrm flipH="false" flipV="false" rot="0">
            <a:off x="0" y="4856487"/>
            <a:ext cx="3724511" cy="7701056"/>
          </a:xfrm>
          <a:custGeom>
            <a:avLst/>
            <a:gdLst/>
            <a:ahLst/>
            <a:cxnLst/>
            <a:rect r="r" b="b" t="t" l="l"/>
            <a:pathLst>
              <a:path h="7701056" w="3724511">
                <a:moveTo>
                  <a:pt x="0" y="0"/>
                </a:moveTo>
                <a:lnTo>
                  <a:pt x="3724511" y="0"/>
                </a:lnTo>
                <a:lnTo>
                  <a:pt x="3724511" y="7701057"/>
                </a:lnTo>
                <a:lnTo>
                  <a:pt x="0" y="770105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7" id="17"/>
          <p:cNvGrpSpPr/>
          <p:nvPr/>
        </p:nvGrpSpPr>
        <p:grpSpPr>
          <a:xfrm rot="0">
            <a:off x="7428543" y="6477632"/>
            <a:ext cx="6973710" cy="677493"/>
            <a:chOff x="0" y="0"/>
            <a:chExt cx="1836697" cy="178434"/>
          </a:xfrm>
        </p:grpSpPr>
        <p:sp>
          <p:nvSpPr>
            <p:cNvPr name="Freeform 18" id="18"/>
            <p:cNvSpPr/>
            <p:nvPr/>
          </p:nvSpPr>
          <p:spPr>
            <a:xfrm flipH="false" flipV="false" rot="0">
              <a:off x="0" y="0"/>
              <a:ext cx="1836697" cy="178434"/>
            </a:xfrm>
            <a:custGeom>
              <a:avLst/>
              <a:gdLst/>
              <a:ahLst/>
              <a:cxnLst/>
              <a:rect r="r" b="b" t="t" l="l"/>
              <a:pathLst>
                <a:path h="178434" w="1836697">
                  <a:moveTo>
                    <a:pt x="0" y="0"/>
                  </a:moveTo>
                  <a:lnTo>
                    <a:pt x="1836697" y="0"/>
                  </a:lnTo>
                  <a:lnTo>
                    <a:pt x="1836697" y="178434"/>
                  </a:lnTo>
                  <a:lnTo>
                    <a:pt x="0" y="178434"/>
                  </a:lnTo>
                  <a:close/>
                </a:path>
              </a:pathLst>
            </a:custGeom>
            <a:solidFill>
              <a:srgbClr val="FFB3D2"/>
            </a:solidFill>
            <a:ln w="19050" cap="sq">
              <a:solidFill>
                <a:srgbClr val="0D0D0D"/>
              </a:solidFill>
              <a:prstDash val="solid"/>
              <a:miter/>
            </a:ln>
          </p:spPr>
        </p:sp>
        <p:sp>
          <p:nvSpPr>
            <p:cNvPr name="TextBox 19" id="19"/>
            <p:cNvSpPr txBox="true"/>
            <p:nvPr/>
          </p:nvSpPr>
          <p:spPr>
            <a:xfrm>
              <a:off x="0" y="-47625"/>
              <a:ext cx="1836697" cy="226059"/>
            </a:xfrm>
            <a:prstGeom prst="rect">
              <a:avLst/>
            </a:prstGeom>
          </p:spPr>
          <p:txBody>
            <a:bodyPr anchor="ctr" rtlCol="false" tIns="50800" lIns="50800" bIns="50800" rIns="50800"/>
            <a:lstStyle/>
            <a:p>
              <a:pPr algn="ctr">
                <a:lnSpc>
                  <a:spcPts val="3639"/>
                </a:lnSpc>
              </a:pPr>
              <a:r>
                <a:rPr lang="en-US" sz="2599">
                  <a:solidFill>
                    <a:srgbClr val="0D0D0D"/>
                  </a:solidFill>
                  <a:latin typeface="Titillium Web"/>
                </a:rPr>
                <a:t>A NEW CHAPTER IN ECONOMIC DEVELOPMENT</a:t>
              </a:r>
            </a:p>
          </p:txBody>
        </p:sp>
      </p:grpSp>
      <p:sp>
        <p:nvSpPr>
          <p:cNvPr name="Freeform 20" id="20"/>
          <p:cNvSpPr/>
          <p:nvPr/>
        </p:nvSpPr>
        <p:spPr>
          <a:xfrm flipH="false" flipV="false" rot="0">
            <a:off x="562848" y="188440"/>
            <a:ext cx="697483" cy="174371"/>
          </a:xfrm>
          <a:custGeom>
            <a:avLst/>
            <a:gdLst/>
            <a:ahLst/>
            <a:cxnLst/>
            <a:rect r="r" b="b" t="t" l="l"/>
            <a:pathLst>
              <a:path h="174371" w="697483">
                <a:moveTo>
                  <a:pt x="0" y="0"/>
                </a:moveTo>
                <a:lnTo>
                  <a:pt x="697483" y="0"/>
                </a:lnTo>
                <a:lnTo>
                  <a:pt x="697483" y="174371"/>
                </a:lnTo>
                <a:lnTo>
                  <a:pt x="0" y="17437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21" id="21"/>
          <p:cNvGrpSpPr/>
          <p:nvPr/>
        </p:nvGrpSpPr>
        <p:grpSpPr>
          <a:xfrm rot="0">
            <a:off x="10166599" y="8056993"/>
            <a:ext cx="3521263" cy="861393"/>
            <a:chOff x="0" y="0"/>
            <a:chExt cx="4695018" cy="1148524"/>
          </a:xfrm>
        </p:grpSpPr>
        <p:sp>
          <p:nvSpPr>
            <p:cNvPr name="Freeform 22" id="22"/>
            <p:cNvSpPr/>
            <p:nvPr/>
          </p:nvSpPr>
          <p:spPr>
            <a:xfrm flipH="false" flipV="false" rot="0">
              <a:off x="0" y="0"/>
              <a:ext cx="1056642" cy="1148524"/>
            </a:xfrm>
            <a:custGeom>
              <a:avLst/>
              <a:gdLst/>
              <a:ahLst/>
              <a:cxnLst/>
              <a:rect r="r" b="b" t="t" l="l"/>
              <a:pathLst>
                <a:path h="1148524" w="1056642">
                  <a:moveTo>
                    <a:pt x="0" y="0"/>
                  </a:moveTo>
                  <a:lnTo>
                    <a:pt x="1056642" y="0"/>
                  </a:lnTo>
                  <a:lnTo>
                    <a:pt x="1056642" y="1148524"/>
                  </a:lnTo>
                  <a:lnTo>
                    <a:pt x="0" y="1148524"/>
                  </a:lnTo>
                  <a:lnTo>
                    <a:pt x="0" y="0"/>
                  </a:lnTo>
                  <a:close/>
                </a:path>
              </a:pathLst>
            </a:custGeom>
            <a:blipFill>
              <a:blip r:embed="rId13"/>
              <a:stretch>
                <a:fillRect l="0" t="0" r="0" b="0"/>
              </a:stretch>
            </a:blipFill>
          </p:spPr>
        </p:sp>
        <p:sp>
          <p:nvSpPr>
            <p:cNvPr name="Freeform 23" id="23"/>
            <p:cNvSpPr/>
            <p:nvPr/>
          </p:nvSpPr>
          <p:spPr>
            <a:xfrm flipH="false" flipV="false" rot="0">
              <a:off x="1318915" y="163215"/>
              <a:ext cx="1648363" cy="732605"/>
            </a:xfrm>
            <a:custGeom>
              <a:avLst/>
              <a:gdLst/>
              <a:ahLst/>
              <a:cxnLst/>
              <a:rect r="r" b="b" t="t" l="l"/>
              <a:pathLst>
                <a:path h="732605" w="1648363">
                  <a:moveTo>
                    <a:pt x="0" y="0"/>
                  </a:moveTo>
                  <a:lnTo>
                    <a:pt x="1648363" y="0"/>
                  </a:lnTo>
                  <a:lnTo>
                    <a:pt x="1648363" y="732605"/>
                  </a:lnTo>
                  <a:lnTo>
                    <a:pt x="0" y="732605"/>
                  </a:lnTo>
                  <a:lnTo>
                    <a:pt x="0" y="0"/>
                  </a:lnTo>
                  <a:close/>
                </a:path>
              </a:pathLst>
            </a:custGeom>
            <a:blipFill>
              <a:blip r:embed="rId14"/>
              <a:stretch>
                <a:fillRect l="0" t="0" r="0" b="0"/>
              </a:stretch>
            </a:blipFill>
          </p:spPr>
        </p:sp>
        <p:sp>
          <p:nvSpPr>
            <p:cNvPr name="Freeform 24" id="24"/>
            <p:cNvSpPr/>
            <p:nvPr/>
          </p:nvSpPr>
          <p:spPr>
            <a:xfrm flipH="false" flipV="false" rot="0">
              <a:off x="3226638" y="163215"/>
              <a:ext cx="1468380" cy="771164"/>
            </a:xfrm>
            <a:custGeom>
              <a:avLst/>
              <a:gdLst/>
              <a:ahLst/>
              <a:cxnLst/>
              <a:rect r="r" b="b" t="t" l="l"/>
              <a:pathLst>
                <a:path h="771164" w="1468380">
                  <a:moveTo>
                    <a:pt x="0" y="0"/>
                  </a:moveTo>
                  <a:lnTo>
                    <a:pt x="1468380" y="0"/>
                  </a:lnTo>
                  <a:lnTo>
                    <a:pt x="1468380" y="771164"/>
                  </a:lnTo>
                  <a:lnTo>
                    <a:pt x="0" y="771164"/>
                  </a:lnTo>
                  <a:lnTo>
                    <a:pt x="0" y="0"/>
                  </a:lnTo>
                  <a:close/>
                </a:path>
              </a:pathLst>
            </a:custGeom>
            <a:blipFill>
              <a:blip r:embed="rId15"/>
              <a:stretch>
                <a:fillRect l="0" t="0" r="0" b="0"/>
              </a:stretch>
            </a:blipFill>
          </p:spPr>
        </p:sp>
      </p:grpSp>
      <p:sp>
        <p:nvSpPr>
          <p:cNvPr name="Freeform 25" id="25"/>
          <p:cNvSpPr/>
          <p:nvPr/>
        </p:nvSpPr>
        <p:spPr>
          <a:xfrm flipH="false" flipV="false" rot="0">
            <a:off x="8004144" y="8019363"/>
            <a:ext cx="1783271" cy="936654"/>
          </a:xfrm>
          <a:custGeom>
            <a:avLst/>
            <a:gdLst/>
            <a:ahLst/>
            <a:cxnLst/>
            <a:rect r="r" b="b" t="t" l="l"/>
            <a:pathLst>
              <a:path h="936654" w="1783271">
                <a:moveTo>
                  <a:pt x="0" y="0"/>
                </a:moveTo>
                <a:lnTo>
                  <a:pt x="1783271" y="0"/>
                </a:lnTo>
                <a:lnTo>
                  <a:pt x="1783271" y="936654"/>
                </a:lnTo>
                <a:lnTo>
                  <a:pt x="0" y="936654"/>
                </a:lnTo>
                <a:lnTo>
                  <a:pt x="0" y="0"/>
                </a:lnTo>
                <a:close/>
              </a:path>
            </a:pathLst>
          </a:custGeom>
          <a:blipFill>
            <a:blip r:embed="rId16"/>
            <a:stretch>
              <a:fillRect l="0" t="0" r="0" b="0"/>
            </a:stretch>
          </a:blipFill>
        </p:spPr>
      </p:sp>
      <p:pic>
        <p:nvPicPr>
          <p:cNvPr name="Picture 26" id="26"/>
          <p:cNvPicPr>
            <a:picLocks noChangeAspect="true"/>
          </p:cNvPicPr>
          <p:nvPr/>
        </p:nvPicPr>
        <p:blipFill>
          <a:blip r:embed="rId17"/>
          <a:srcRect l="0" t="0" r="0" b="0"/>
          <a:stretch>
            <a:fillRect/>
          </a:stretch>
        </p:blipFill>
        <p:spPr>
          <a:xfrm flipH="false" flipV="false" rot="0">
            <a:off x="14994516" y="2674408"/>
            <a:ext cx="2040244" cy="2182079"/>
          </a:xfrm>
          <a:prstGeom prst="rect">
            <a:avLst/>
          </a:prstGeom>
        </p:spPr>
      </p:pic>
      <p:sp>
        <p:nvSpPr>
          <p:cNvPr name="TextBox 27" id="27"/>
          <p:cNvSpPr txBox="true"/>
          <p:nvPr/>
        </p:nvSpPr>
        <p:spPr>
          <a:xfrm rot="0">
            <a:off x="7928368" y="1727439"/>
            <a:ext cx="5974060" cy="382270"/>
          </a:xfrm>
          <a:prstGeom prst="rect">
            <a:avLst/>
          </a:prstGeom>
        </p:spPr>
        <p:txBody>
          <a:bodyPr anchor="t" rtlCol="false" tIns="0" lIns="0" bIns="0" rIns="0">
            <a:spAutoFit/>
          </a:bodyPr>
          <a:lstStyle/>
          <a:p>
            <a:pPr algn="ctr">
              <a:lnSpc>
                <a:spcPts val="3079"/>
              </a:lnSpc>
            </a:pPr>
            <a:r>
              <a:rPr lang="en-US" sz="2199">
                <a:solidFill>
                  <a:srgbClr val="0D0D0D"/>
                </a:solidFill>
                <a:latin typeface="Titillium Web"/>
              </a:rPr>
              <a:t>ECONOMIC DEVELOPERS COUNCIL OF ONTARIO</a:t>
            </a:r>
          </a:p>
        </p:txBody>
      </p:sp>
      <p:sp>
        <p:nvSpPr>
          <p:cNvPr name="Freeform 28" id="28"/>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18"/>
            <a:stretch>
              <a:fillRect l="0" t="0" r="0" b="0"/>
            </a:stretch>
          </a:blipFill>
        </p:spPr>
      </p:sp>
      <p:sp>
        <p:nvSpPr>
          <p:cNvPr name="TextBox 29" id="29"/>
          <p:cNvSpPr txBox="true"/>
          <p:nvPr/>
        </p:nvSpPr>
        <p:spPr>
          <a:xfrm rot="0">
            <a:off x="4624622" y="3653163"/>
            <a:ext cx="12581551" cy="2597149"/>
          </a:xfrm>
          <a:prstGeom prst="rect">
            <a:avLst/>
          </a:prstGeom>
        </p:spPr>
        <p:txBody>
          <a:bodyPr anchor="t" rtlCol="false" tIns="0" lIns="0" bIns="0" rIns="0">
            <a:spAutoFit/>
          </a:bodyPr>
          <a:lstStyle/>
          <a:p>
            <a:pPr algn="ctr">
              <a:lnSpc>
                <a:spcPts val="9999"/>
              </a:lnSpc>
            </a:pPr>
            <a:r>
              <a:rPr lang="en-US" sz="9999">
                <a:solidFill>
                  <a:srgbClr val="0D0D0D"/>
                </a:solidFill>
                <a:latin typeface="DM Sans Bold"/>
              </a:rPr>
              <a:t>The AI </a:t>
            </a:r>
          </a:p>
          <a:p>
            <a:pPr algn="ctr">
              <a:lnSpc>
                <a:spcPts val="9999"/>
              </a:lnSpc>
            </a:pPr>
            <a:r>
              <a:rPr lang="en-US" sz="9999">
                <a:solidFill>
                  <a:srgbClr val="0D0D0D"/>
                </a:solidFill>
                <a:latin typeface="DM Sans Bold"/>
              </a:rPr>
              <a:t>advantage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7188" y="-1873665"/>
            <a:ext cx="19042133" cy="12686821"/>
          </a:xfrm>
          <a:custGeom>
            <a:avLst/>
            <a:gdLst/>
            <a:ahLst/>
            <a:cxnLst/>
            <a:rect r="r" b="b" t="t" l="l"/>
            <a:pathLst>
              <a:path h="12686821" w="19042133">
                <a:moveTo>
                  <a:pt x="0" y="0"/>
                </a:moveTo>
                <a:lnTo>
                  <a:pt x="19042132" y="0"/>
                </a:lnTo>
                <a:lnTo>
                  <a:pt x="19042132" y="12686821"/>
                </a:lnTo>
                <a:lnTo>
                  <a:pt x="0" y="12686821"/>
                </a:lnTo>
                <a:lnTo>
                  <a:pt x="0" y="0"/>
                </a:lnTo>
                <a:close/>
              </a:path>
            </a:pathLst>
          </a:custGeom>
          <a:blipFill>
            <a:blip r:embed="rId2"/>
            <a:stretch>
              <a:fillRect l="0" t="0" r="0" b="0"/>
            </a:stretch>
          </a:blipFill>
        </p:spPr>
      </p:sp>
      <p:sp>
        <p:nvSpPr>
          <p:cNvPr name="Freeform 3" id="3"/>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3"/>
            <a:stretch>
              <a:fillRect l="0" t="0" r="0" b="0"/>
            </a:stretch>
          </a:blipFill>
        </p:spPr>
      </p:sp>
    </p:spTree>
  </p:cSld>
  <p:clrMapOvr>
    <a:masterClrMapping/>
  </p:clrMapOvr>
  <p:transition spd="fast">
    <p:cover dir="l"/>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2730" y="-602911"/>
            <a:ext cx="19220860" cy="12781872"/>
          </a:xfrm>
          <a:custGeom>
            <a:avLst/>
            <a:gdLst/>
            <a:ahLst/>
            <a:cxnLst/>
            <a:rect r="r" b="b" t="t" l="l"/>
            <a:pathLst>
              <a:path h="12781872" w="19220860">
                <a:moveTo>
                  <a:pt x="0" y="0"/>
                </a:moveTo>
                <a:lnTo>
                  <a:pt x="19220860" y="0"/>
                </a:lnTo>
                <a:lnTo>
                  <a:pt x="19220860" y="12781872"/>
                </a:lnTo>
                <a:lnTo>
                  <a:pt x="0" y="12781872"/>
                </a:lnTo>
                <a:lnTo>
                  <a:pt x="0" y="0"/>
                </a:lnTo>
                <a:close/>
              </a:path>
            </a:pathLst>
          </a:custGeom>
          <a:blipFill>
            <a:blip r:embed="rId3"/>
            <a:stretch>
              <a:fillRect l="0" t="0" r="0" b="0"/>
            </a:stretch>
          </a:blipFill>
        </p:spPr>
      </p:sp>
      <p:sp>
        <p:nvSpPr>
          <p:cNvPr name="TextBox 3" id="3"/>
          <p:cNvSpPr txBox="true"/>
          <p:nvPr/>
        </p:nvSpPr>
        <p:spPr>
          <a:xfrm rot="0">
            <a:off x="5764150" y="4346575"/>
            <a:ext cx="6759699" cy="1441451"/>
          </a:xfrm>
          <a:prstGeom prst="rect">
            <a:avLst/>
          </a:prstGeom>
        </p:spPr>
        <p:txBody>
          <a:bodyPr anchor="t" rtlCol="false" tIns="0" lIns="0" bIns="0" rIns="0">
            <a:spAutoFit/>
          </a:bodyPr>
          <a:lstStyle/>
          <a:p>
            <a:pPr algn="ctr">
              <a:lnSpc>
                <a:spcPts val="11899"/>
              </a:lnSpc>
              <a:spcBef>
                <a:spcPct val="0"/>
              </a:spcBef>
            </a:pPr>
            <a:r>
              <a:rPr lang="en-US" sz="8499">
                <a:solidFill>
                  <a:srgbClr val="FFFFFF"/>
                </a:solidFill>
                <a:latin typeface="DM Sans Bold"/>
              </a:rPr>
              <a:t>The dilemma</a:t>
            </a:r>
          </a:p>
        </p:txBody>
      </p:sp>
      <p:sp>
        <p:nvSpPr>
          <p:cNvPr name="Freeform 4" id="4"/>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4"/>
            <a:stretch>
              <a:fillRect l="0" t="0" r="0" b="0"/>
            </a:stretch>
          </a:blipFill>
        </p:spPr>
      </p:sp>
    </p:spTree>
  </p:cSld>
  <p:clrMapOvr>
    <a:masterClrMapping/>
  </p:clrMapOvr>
  <p:transition spd="fast">
    <p:cover dir="d"/>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B7DFE8"/>
        </a:solidFill>
      </p:bgPr>
    </p:bg>
    <p:spTree>
      <p:nvGrpSpPr>
        <p:cNvPr id="1" name=""/>
        <p:cNvGrpSpPr/>
        <p:nvPr/>
      </p:nvGrpSpPr>
      <p:grpSpPr>
        <a:xfrm>
          <a:off x="0" y="0"/>
          <a:ext cx="0" cy="0"/>
          <a:chOff x="0" y="0"/>
          <a:chExt cx="0" cy="0"/>
        </a:xfrm>
      </p:grpSpPr>
      <p:sp>
        <p:nvSpPr>
          <p:cNvPr name="Freeform 2" id="2"/>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2"/>
            <a:stretch>
              <a:fillRect l="0" t="0" r="0" b="0"/>
            </a:stretch>
          </a:blipFill>
        </p:spPr>
      </p:sp>
      <p:pic>
        <p:nvPicPr>
          <p:cNvPr name="Picture 3" id="3"/>
          <p:cNvPicPr>
            <a:picLocks noChangeAspect="true"/>
          </p:cNvPicPr>
          <p:nvPr/>
        </p:nvPicPr>
        <p:blipFill>
          <a:blip r:embed="rId3"/>
          <a:stretch>
            <a:fillRect/>
          </a:stretch>
        </p:blipFill>
        <p:spPr>
          <a:xfrm rot="0">
            <a:off x="1386193" y="-644668"/>
            <a:ext cx="15900677" cy="11141383"/>
          </a:xfrm>
          <a:prstGeom prst="rect">
            <a:avLst/>
          </a:prstGeom>
        </p:spPr>
      </p:pic>
      <p:sp>
        <p:nvSpPr>
          <p:cNvPr name="TextBox 4" id="4"/>
          <p:cNvSpPr txBox="true"/>
          <p:nvPr/>
        </p:nvSpPr>
        <p:spPr>
          <a:xfrm rot="0">
            <a:off x="12427883" y="9828016"/>
            <a:ext cx="4646064" cy="266700"/>
          </a:xfrm>
          <a:prstGeom prst="rect">
            <a:avLst/>
          </a:prstGeom>
        </p:spPr>
        <p:txBody>
          <a:bodyPr anchor="t" rtlCol="false" tIns="0" lIns="0" bIns="0" rIns="0">
            <a:spAutoFit/>
          </a:bodyPr>
          <a:lstStyle/>
          <a:p>
            <a:pPr algn="ctr">
              <a:lnSpc>
                <a:spcPts val="2100"/>
              </a:lnSpc>
              <a:spcBef>
                <a:spcPct val="0"/>
              </a:spcBef>
            </a:pPr>
            <a:r>
              <a:rPr lang="en-US" sz="1500">
                <a:solidFill>
                  <a:srgbClr val="000000"/>
                </a:solidFill>
                <a:latin typeface="DM Sans"/>
              </a:rPr>
              <a:t>Source: </a:t>
            </a:r>
            <a:r>
              <a:rPr lang="en-US" sz="1500">
                <a:solidFill>
                  <a:srgbClr val="000000"/>
                </a:solidFill>
                <a:latin typeface="DM Sans"/>
              </a:rPr>
              <a:t>Gartner Survey Insights</a:t>
            </a:r>
          </a:p>
        </p:txBody>
      </p:sp>
    </p:spTree>
  </p:cSld>
  <p:clrMapOvr>
    <a:masterClrMapping/>
  </p:clrMapOvr>
  <p:transition spd="fast">
    <p:cover dir="u"/>
  </p:transition>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609652"/>
            <a:ext cx="19357076" cy="12896652"/>
          </a:xfrm>
          <a:custGeom>
            <a:avLst/>
            <a:gdLst/>
            <a:ahLst/>
            <a:cxnLst/>
            <a:rect r="r" b="b" t="t" l="l"/>
            <a:pathLst>
              <a:path h="12896652" w="19357076">
                <a:moveTo>
                  <a:pt x="0" y="0"/>
                </a:moveTo>
                <a:lnTo>
                  <a:pt x="19357076" y="0"/>
                </a:lnTo>
                <a:lnTo>
                  <a:pt x="19357076" y="12896652"/>
                </a:lnTo>
                <a:lnTo>
                  <a:pt x="0" y="12896652"/>
                </a:lnTo>
                <a:lnTo>
                  <a:pt x="0" y="0"/>
                </a:lnTo>
                <a:close/>
              </a:path>
            </a:pathLst>
          </a:custGeom>
          <a:blipFill>
            <a:blip r:embed="rId3"/>
            <a:stretch>
              <a:fillRect l="0" t="0" r="0" b="0"/>
            </a:stretch>
          </a:blipFill>
        </p:spPr>
      </p:sp>
      <p:sp>
        <p:nvSpPr>
          <p:cNvPr name="Freeform 3" id="3"/>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4"/>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38654" y="-1917237"/>
            <a:ext cx="19187654" cy="12791769"/>
          </a:xfrm>
          <a:custGeom>
            <a:avLst/>
            <a:gdLst/>
            <a:ahLst/>
            <a:cxnLst/>
            <a:rect r="r" b="b" t="t" l="l"/>
            <a:pathLst>
              <a:path h="12791769" w="19187654">
                <a:moveTo>
                  <a:pt x="0" y="0"/>
                </a:moveTo>
                <a:lnTo>
                  <a:pt x="19187654" y="0"/>
                </a:lnTo>
                <a:lnTo>
                  <a:pt x="19187654" y="12791769"/>
                </a:lnTo>
                <a:lnTo>
                  <a:pt x="0" y="12791769"/>
                </a:lnTo>
                <a:lnTo>
                  <a:pt x="0" y="0"/>
                </a:lnTo>
                <a:close/>
              </a:path>
            </a:pathLst>
          </a:custGeom>
          <a:blipFill>
            <a:blip r:embed="rId2"/>
            <a:stretch>
              <a:fillRect l="0" t="0" r="0" b="0"/>
            </a:stretch>
          </a:blipFill>
        </p:spPr>
      </p:sp>
      <p:sp>
        <p:nvSpPr>
          <p:cNvPr name="Freeform 3" id="3"/>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3"/>
            <a:stretch>
              <a:fillRect l="0" t="0" r="0" b="0"/>
            </a:stretch>
          </a:blipFill>
        </p:spPr>
      </p:sp>
      <p:grpSp>
        <p:nvGrpSpPr>
          <p:cNvPr name="Group 4" id="4"/>
          <p:cNvGrpSpPr/>
          <p:nvPr/>
        </p:nvGrpSpPr>
        <p:grpSpPr>
          <a:xfrm rot="0">
            <a:off x="0" y="7438697"/>
            <a:ext cx="13902366" cy="2427419"/>
            <a:chOff x="0" y="0"/>
            <a:chExt cx="18536488" cy="3236558"/>
          </a:xfrm>
        </p:grpSpPr>
        <p:grpSp>
          <p:nvGrpSpPr>
            <p:cNvPr name="Group 5" id="5"/>
            <p:cNvGrpSpPr/>
            <p:nvPr/>
          </p:nvGrpSpPr>
          <p:grpSpPr>
            <a:xfrm rot="0">
              <a:off x="0" y="0"/>
              <a:ext cx="18536488" cy="3236558"/>
              <a:chOff x="0" y="0"/>
              <a:chExt cx="3661528" cy="639320"/>
            </a:xfrm>
          </p:grpSpPr>
          <p:sp>
            <p:nvSpPr>
              <p:cNvPr name="Freeform 6" id="6"/>
              <p:cNvSpPr/>
              <p:nvPr/>
            </p:nvSpPr>
            <p:spPr>
              <a:xfrm flipH="false" flipV="false" rot="0">
                <a:off x="0" y="0"/>
                <a:ext cx="3661528" cy="639320"/>
              </a:xfrm>
              <a:custGeom>
                <a:avLst/>
                <a:gdLst/>
                <a:ahLst/>
                <a:cxnLst/>
                <a:rect r="r" b="b" t="t" l="l"/>
                <a:pathLst>
                  <a:path h="639320" w="3661528">
                    <a:moveTo>
                      <a:pt x="0" y="0"/>
                    </a:moveTo>
                    <a:lnTo>
                      <a:pt x="3661528" y="0"/>
                    </a:lnTo>
                    <a:lnTo>
                      <a:pt x="3661528" y="639320"/>
                    </a:lnTo>
                    <a:lnTo>
                      <a:pt x="0" y="639320"/>
                    </a:lnTo>
                    <a:close/>
                  </a:path>
                </a:pathLst>
              </a:custGeom>
              <a:solidFill>
                <a:srgbClr val="FFFFFF"/>
              </a:solidFill>
            </p:spPr>
          </p:sp>
          <p:sp>
            <p:nvSpPr>
              <p:cNvPr name="TextBox 7" id="7"/>
              <p:cNvSpPr txBox="true"/>
              <p:nvPr/>
            </p:nvSpPr>
            <p:spPr>
              <a:xfrm>
                <a:off x="0" y="9525"/>
                <a:ext cx="3661528" cy="629795"/>
              </a:xfrm>
              <a:prstGeom prst="rect">
                <a:avLst/>
              </a:prstGeom>
            </p:spPr>
            <p:txBody>
              <a:bodyPr anchor="ctr" rtlCol="false" tIns="50800" lIns="50800" bIns="50800" rIns="50800"/>
              <a:lstStyle/>
              <a:p>
                <a:pPr algn="ctr">
                  <a:lnSpc>
                    <a:spcPts val="3191"/>
                  </a:lnSpc>
                </a:pPr>
              </a:p>
            </p:txBody>
          </p:sp>
        </p:grpSp>
        <p:sp>
          <p:nvSpPr>
            <p:cNvPr name="TextBox 8" id="8"/>
            <p:cNvSpPr txBox="true"/>
            <p:nvPr/>
          </p:nvSpPr>
          <p:spPr>
            <a:xfrm rot="0">
              <a:off x="475739" y="445434"/>
              <a:ext cx="17585010" cy="2279015"/>
            </a:xfrm>
            <a:prstGeom prst="rect">
              <a:avLst/>
            </a:prstGeom>
          </p:spPr>
          <p:txBody>
            <a:bodyPr anchor="t" rtlCol="false" tIns="0" lIns="0" bIns="0" rIns="0">
              <a:spAutoFit/>
            </a:bodyPr>
            <a:lstStyle/>
            <a:p>
              <a:pPr>
                <a:lnSpc>
                  <a:spcPts val="4619"/>
                </a:lnSpc>
                <a:spcBef>
                  <a:spcPct val="0"/>
                </a:spcBef>
              </a:pPr>
              <a:r>
                <a:rPr lang="en-US" sz="3299">
                  <a:solidFill>
                    <a:srgbClr val="000000"/>
                  </a:solidFill>
                  <a:latin typeface="DM Sans Bold"/>
                </a:rPr>
                <a:t>Employees categorize tasks into three groups: (1) those AI can't or shouldn't do (2) tasks for which AI can augment workers and (3) tasks that can be automated by AI.</a:t>
              </a:r>
            </a:p>
          </p:txBody>
        </p:sp>
      </p:grpSp>
    </p:spTree>
  </p:cSld>
  <p:clrMapOvr>
    <a:masterClrMapping/>
  </p:clrMapOvr>
  <p:transition spd="fast">
    <p:cover dir="l"/>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CFAC"/>
        </a:solidFill>
      </p:bgPr>
    </p:bg>
    <p:spTree>
      <p:nvGrpSpPr>
        <p:cNvPr id="1" name=""/>
        <p:cNvGrpSpPr/>
        <p:nvPr/>
      </p:nvGrpSpPr>
      <p:grpSpPr>
        <a:xfrm>
          <a:off x="0" y="0"/>
          <a:ext cx="0" cy="0"/>
          <a:chOff x="0" y="0"/>
          <a:chExt cx="0" cy="0"/>
        </a:xfrm>
      </p:grpSpPr>
      <p:sp>
        <p:nvSpPr>
          <p:cNvPr name="Freeform 2" id="2"/>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3"/>
            <a:stretch>
              <a:fillRect l="0" t="0" r="0" b="0"/>
            </a:stretch>
          </a:blipFill>
        </p:spPr>
      </p:sp>
      <p:sp>
        <p:nvSpPr>
          <p:cNvPr name="TextBox 3" id="3"/>
          <p:cNvSpPr txBox="true"/>
          <p:nvPr/>
        </p:nvSpPr>
        <p:spPr>
          <a:xfrm rot="0">
            <a:off x="1353077" y="3762999"/>
            <a:ext cx="15581845" cy="4203700"/>
          </a:xfrm>
          <a:prstGeom prst="rect">
            <a:avLst/>
          </a:prstGeom>
        </p:spPr>
        <p:txBody>
          <a:bodyPr anchor="t" rtlCol="false" tIns="0" lIns="0" bIns="0" rIns="0">
            <a:spAutoFit/>
          </a:bodyPr>
          <a:lstStyle/>
          <a:p>
            <a:pPr marL="863599" indent="-431800" lvl="1">
              <a:lnSpc>
                <a:spcPts val="5599"/>
              </a:lnSpc>
              <a:buFont typeface="Arial"/>
              <a:buChar char="•"/>
            </a:pPr>
            <a:r>
              <a:rPr lang="en-US" sz="3999">
                <a:solidFill>
                  <a:srgbClr val="000000"/>
                </a:solidFill>
                <a:latin typeface="DM Sans"/>
              </a:rPr>
              <a:t>  Set broad objectives or themes and trust employees to segment their roles</a:t>
            </a:r>
          </a:p>
          <a:p>
            <a:pPr marL="863599" indent="-431800" lvl="1">
              <a:lnSpc>
                <a:spcPts val="5599"/>
              </a:lnSpc>
              <a:buFont typeface="Arial"/>
              <a:buChar char="•"/>
            </a:pPr>
            <a:r>
              <a:rPr lang="en-US" sz="3999">
                <a:solidFill>
                  <a:srgbClr val="000000"/>
                </a:solidFill>
                <a:latin typeface="DM Sans"/>
              </a:rPr>
              <a:t>  Encourage experimentation </a:t>
            </a:r>
          </a:p>
          <a:p>
            <a:pPr marL="863599" indent="-431800" lvl="1">
              <a:lnSpc>
                <a:spcPts val="5599"/>
              </a:lnSpc>
              <a:buFont typeface="Arial"/>
              <a:buChar char="•"/>
            </a:pPr>
            <a:r>
              <a:rPr lang="en-US" sz="3999">
                <a:solidFill>
                  <a:srgbClr val="000000"/>
                </a:solidFill>
                <a:latin typeface="DM Sans"/>
              </a:rPr>
              <a:t>  Create conditions for learning and sharing</a:t>
            </a:r>
          </a:p>
          <a:p>
            <a:pPr marL="863599" indent="-431800" lvl="1">
              <a:lnSpc>
                <a:spcPts val="5599"/>
              </a:lnSpc>
              <a:buFont typeface="Arial"/>
              <a:buChar char="•"/>
            </a:pPr>
            <a:r>
              <a:rPr lang="en-US" sz="3999">
                <a:solidFill>
                  <a:srgbClr val="000000"/>
                </a:solidFill>
                <a:latin typeface="DM Sans"/>
              </a:rPr>
              <a:t>  Rethink your workforce </a:t>
            </a:r>
            <a:r>
              <a:rPr lang="en-US" sz="3999">
                <a:solidFill>
                  <a:srgbClr val="000000"/>
                </a:solidFill>
                <a:latin typeface="DM Sans"/>
              </a:rPr>
              <a:t> </a:t>
            </a:r>
          </a:p>
          <a:p>
            <a:pPr marL="863599" indent="-431800" lvl="1">
              <a:lnSpc>
                <a:spcPts val="5599"/>
              </a:lnSpc>
              <a:buFont typeface="Arial"/>
              <a:buChar char="•"/>
            </a:pPr>
            <a:r>
              <a:rPr lang="en-US" sz="3999">
                <a:solidFill>
                  <a:srgbClr val="000000"/>
                </a:solidFill>
                <a:latin typeface="DM Sans"/>
              </a:rPr>
              <a:t>  Reimagine your own role and focus on higher-value tasks</a:t>
            </a:r>
          </a:p>
        </p:txBody>
      </p:sp>
      <p:sp>
        <p:nvSpPr>
          <p:cNvPr name="TextBox 4" id="4"/>
          <p:cNvSpPr txBox="true"/>
          <p:nvPr/>
        </p:nvSpPr>
        <p:spPr>
          <a:xfrm rot="0">
            <a:off x="1640141" y="1852868"/>
            <a:ext cx="13737134" cy="1377947"/>
          </a:xfrm>
          <a:prstGeom prst="rect">
            <a:avLst/>
          </a:prstGeom>
        </p:spPr>
        <p:txBody>
          <a:bodyPr anchor="t" rtlCol="false" tIns="0" lIns="0" bIns="0" rIns="0">
            <a:spAutoFit/>
          </a:bodyPr>
          <a:lstStyle/>
          <a:p>
            <a:pPr algn="ctr">
              <a:lnSpc>
                <a:spcPts val="11200"/>
              </a:lnSpc>
              <a:spcBef>
                <a:spcPct val="0"/>
              </a:spcBef>
            </a:pPr>
            <a:r>
              <a:rPr lang="en-US" sz="8000">
                <a:solidFill>
                  <a:srgbClr val="000000"/>
                </a:solidFill>
                <a:latin typeface="DM Sans Bold"/>
              </a:rPr>
              <a:t>Key principles for managers</a:t>
            </a:r>
          </a:p>
        </p:txBody>
      </p:sp>
    </p:spTree>
  </p:cSld>
  <p:clrMapOvr>
    <a:masterClrMapping/>
  </p:clrMapOvr>
  <p:transition spd="fast">
    <p:cover dir="d"/>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B7DFE8"/>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862320"/>
            <a:ext cx="3967548" cy="2079874"/>
          </a:xfrm>
          <a:custGeom>
            <a:avLst/>
            <a:gdLst/>
            <a:ahLst/>
            <a:cxnLst/>
            <a:rect r="r" b="b" t="t" l="l"/>
            <a:pathLst>
              <a:path h="2079874" w="3967548">
                <a:moveTo>
                  <a:pt x="0" y="0"/>
                </a:moveTo>
                <a:lnTo>
                  <a:pt x="3967548" y="0"/>
                </a:lnTo>
                <a:lnTo>
                  <a:pt x="3967548" y="2079873"/>
                </a:lnTo>
                <a:lnTo>
                  <a:pt x="0" y="2079873"/>
                </a:lnTo>
                <a:lnTo>
                  <a:pt x="0" y="0"/>
                </a:lnTo>
                <a:close/>
              </a:path>
            </a:pathLst>
          </a:custGeom>
          <a:blipFill>
            <a:blip r:embed="rId3"/>
            <a:stretch>
              <a:fillRect l="0" t="0" r="0" b="0"/>
            </a:stretch>
          </a:blipFill>
        </p:spPr>
      </p:sp>
      <p:sp>
        <p:nvSpPr>
          <p:cNvPr name="Freeform 3" id="3"/>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4"/>
            <a:stretch>
              <a:fillRect l="0" t="0" r="0" b="0"/>
            </a:stretch>
          </a:blipFill>
        </p:spPr>
      </p:sp>
      <p:sp>
        <p:nvSpPr>
          <p:cNvPr name="TextBox 4" id="4"/>
          <p:cNvSpPr txBox="true"/>
          <p:nvPr/>
        </p:nvSpPr>
        <p:spPr>
          <a:xfrm rot="0">
            <a:off x="1405458" y="4026050"/>
            <a:ext cx="4548039" cy="3457575"/>
          </a:xfrm>
          <a:prstGeom prst="rect">
            <a:avLst/>
          </a:prstGeom>
        </p:spPr>
        <p:txBody>
          <a:bodyPr anchor="t" rtlCol="false" tIns="0" lIns="0" bIns="0" rIns="0">
            <a:spAutoFit/>
          </a:bodyPr>
          <a:lstStyle/>
          <a:p>
            <a:pPr algn="ctr">
              <a:lnSpc>
                <a:spcPts val="6299"/>
              </a:lnSpc>
            </a:pPr>
            <a:r>
              <a:rPr lang="en-US" sz="4500">
                <a:solidFill>
                  <a:srgbClr val="000000"/>
                </a:solidFill>
                <a:latin typeface="DM Sans"/>
              </a:rPr>
              <a:t>Pre-sale</a:t>
            </a:r>
          </a:p>
          <a:p>
            <a:pPr algn="ctr">
              <a:lnSpc>
                <a:spcPts val="4200"/>
              </a:lnSpc>
            </a:pPr>
            <a:r>
              <a:rPr lang="en-US" sz="3000">
                <a:solidFill>
                  <a:srgbClr val="000000"/>
                </a:solidFill>
                <a:latin typeface="DM Sans"/>
              </a:rPr>
              <a:t>Audience Analysis</a:t>
            </a:r>
          </a:p>
          <a:p>
            <a:pPr algn="ctr">
              <a:lnSpc>
                <a:spcPts val="4200"/>
              </a:lnSpc>
            </a:pPr>
            <a:r>
              <a:rPr lang="en-US" sz="3000">
                <a:solidFill>
                  <a:srgbClr val="000000"/>
                </a:solidFill>
                <a:latin typeface="DM Sans"/>
              </a:rPr>
              <a:t>Trend Forecasting</a:t>
            </a:r>
          </a:p>
          <a:p>
            <a:pPr algn="ctr">
              <a:lnSpc>
                <a:spcPts val="4200"/>
              </a:lnSpc>
            </a:pPr>
            <a:r>
              <a:rPr lang="en-US" sz="3000">
                <a:solidFill>
                  <a:srgbClr val="000000"/>
                </a:solidFill>
                <a:latin typeface="DM Sans"/>
              </a:rPr>
              <a:t>Custom Designed Pitches</a:t>
            </a:r>
          </a:p>
          <a:p>
            <a:pPr algn="ctr">
              <a:lnSpc>
                <a:spcPts val="4200"/>
              </a:lnSpc>
            </a:pPr>
            <a:r>
              <a:rPr lang="en-US" sz="3000">
                <a:solidFill>
                  <a:srgbClr val="000000"/>
                </a:solidFill>
                <a:latin typeface="DM Sans"/>
              </a:rPr>
              <a:t>Competitive Insights</a:t>
            </a:r>
          </a:p>
          <a:p>
            <a:pPr algn="ctr">
              <a:lnSpc>
                <a:spcPts val="4200"/>
              </a:lnSpc>
              <a:spcBef>
                <a:spcPct val="0"/>
              </a:spcBef>
            </a:pPr>
            <a:r>
              <a:rPr lang="en-US" sz="3000">
                <a:solidFill>
                  <a:srgbClr val="000000"/>
                </a:solidFill>
                <a:latin typeface="DM Sans"/>
              </a:rPr>
              <a:t>Personalized Decks</a:t>
            </a:r>
          </a:p>
        </p:txBody>
      </p:sp>
      <p:sp>
        <p:nvSpPr>
          <p:cNvPr name="TextBox 5" id="5"/>
          <p:cNvSpPr txBox="true"/>
          <p:nvPr/>
        </p:nvSpPr>
        <p:spPr>
          <a:xfrm rot="0">
            <a:off x="6936656" y="4026050"/>
            <a:ext cx="4414689" cy="4238625"/>
          </a:xfrm>
          <a:prstGeom prst="rect">
            <a:avLst/>
          </a:prstGeom>
        </p:spPr>
        <p:txBody>
          <a:bodyPr anchor="t" rtlCol="false" tIns="0" lIns="0" bIns="0" rIns="0">
            <a:spAutoFit/>
          </a:bodyPr>
          <a:lstStyle/>
          <a:p>
            <a:pPr algn="ctr">
              <a:lnSpc>
                <a:spcPts val="6299"/>
              </a:lnSpc>
            </a:pPr>
            <a:r>
              <a:rPr lang="en-US" sz="4500">
                <a:solidFill>
                  <a:srgbClr val="000000"/>
                </a:solidFill>
                <a:latin typeface="DM Sans"/>
              </a:rPr>
              <a:t>Production</a:t>
            </a:r>
          </a:p>
          <a:p>
            <a:pPr algn="ctr">
              <a:lnSpc>
                <a:spcPts val="4200"/>
              </a:lnSpc>
            </a:pPr>
            <a:r>
              <a:rPr lang="en-US" sz="3000">
                <a:solidFill>
                  <a:srgbClr val="000000"/>
                </a:solidFill>
                <a:latin typeface="DM Sans"/>
              </a:rPr>
              <a:t>Content Brief Summaries</a:t>
            </a:r>
          </a:p>
          <a:p>
            <a:pPr algn="ctr">
              <a:lnSpc>
                <a:spcPts val="4200"/>
              </a:lnSpc>
            </a:pPr>
            <a:r>
              <a:rPr lang="en-US" sz="3000">
                <a:solidFill>
                  <a:srgbClr val="000000"/>
                </a:solidFill>
                <a:latin typeface="DM Sans"/>
              </a:rPr>
              <a:t>Headline writing</a:t>
            </a:r>
          </a:p>
          <a:p>
            <a:pPr algn="ctr">
              <a:lnSpc>
                <a:spcPts val="4200"/>
              </a:lnSpc>
            </a:pPr>
            <a:r>
              <a:rPr lang="en-US" sz="3000">
                <a:solidFill>
                  <a:srgbClr val="000000"/>
                </a:solidFill>
                <a:latin typeface="DM Sans"/>
              </a:rPr>
              <a:t>Social Media Scheduling</a:t>
            </a:r>
          </a:p>
          <a:p>
            <a:pPr algn="ctr">
              <a:lnSpc>
                <a:spcPts val="4200"/>
              </a:lnSpc>
            </a:pPr>
            <a:r>
              <a:rPr lang="en-US" sz="3000">
                <a:solidFill>
                  <a:srgbClr val="000000"/>
                </a:solidFill>
                <a:latin typeface="DM Sans"/>
              </a:rPr>
              <a:t>Ad Targeting</a:t>
            </a:r>
          </a:p>
          <a:p>
            <a:pPr algn="ctr">
              <a:lnSpc>
                <a:spcPts val="4200"/>
              </a:lnSpc>
            </a:pPr>
            <a:r>
              <a:rPr lang="en-US" sz="3000">
                <a:solidFill>
                  <a:srgbClr val="000000"/>
                </a:solidFill>
                <a:latin typeface="DM Sans"/>
              </a:rPr>
              <a:t>Graphic Design</a:t>
            </a:r>
          </a:p>
          <a:p>
            <a:pPr algn="ctr">
              <a:lnSpc>
                <a:spcPts val="6299"/>
              </a:lnSpc>
              <a:spcBef>
                <a:spcPct val="0"/>
              </a:spcBef>
            </a:pPr>
          </a:p>
        </p:txBody>
      </p:sp>
      <p:sp>
        <p:nvSpPr>
          <p:cNvPr name="TextBox 6" id="6"/>
          <p:cNvSpPr txBox="true"/>
          <p:nvPr/>
        </p:nvSpPr>
        <p:spPr>
          <a:xfrm rot="0">
            <a:off x="12784038" y="4026050"/>
            <a:ext cx="4475262" cy="2924175"/>
          </a:xfrm>
          <a:prstGeom prst="rect">
            <a:avLst/>
          </a:prstGeom>
        </p:spPr>
        <p:txBody>
          <a:bodyPr anchor="t" rtlCol="false" tIns="0" lIns="0" bIns="0" rIns="0">
            <a:spAutoFit/>
          </a:bodyPr>
          <a:lstStyle/>
          <a:p>
            <a:pPr algn="ctr">
              <a:lnSpc>
                <a:spcPts val="6299"/>
              </a:lnSpc>
            </a:pPr>
            <a:r>
              <a:rPr lang="en-US" sz="4500">
                <a:solidFill>
                  <a:srgbClr val="000000"/>
                </a:solidFill>
                <a:latin typeface="DM Sans"/>
              </a:rPr>
              <a:t>Post-sale</a:t>
            </a:r>
          </a:p>
          <a:p>
            <a:pPr algn="ctr">
              <a:lnSpc>
                <a:spcPts val="4200"/>
              </a:lnSpc>
            </a:pPr>
            <a:r>
              <a:rPr lang="en-US" sz="3000">
                <a:solidFill>
                  <a:srgbClr val="000000"/>
                </a:solidFill>
                <a:latin typeface="DM Sans"/>
              </a:rPr>
              <a:t>Performance reporting</a:t>
            </a:r>
          </a:p>
          <a:p>
            <a:pPr algn="ctr">
              <a:lnSpc>
                <a:spcPts val="4200"/>
              </a:lnSpc>
            </a:pPr>
            <a:r>
              <a:rPr lang="en-US" sz="3000">
                <a:solidFill>
                  <a:srgbClr val="000000"/>
                </a:solidFill>
                <a:latin typeface="DM Sans"/>
              </a:rPr>
              <a:t>ROI analysis</a:t>
            </a:r>
          </a:p>
          <a:p>
            <a:pPr algn="ctr">
              <a:lnSpc>
                <a:spcPts val="4200"/>
              </a:lnSpc>
            </a:pPr>
            <a:r>
              <a:rPr lang="en-US" sz="3000">
                <a:solidFill>
                  <a:srgbClr val="000000"/>
                </a:solidFill>
                <a:latin typeface="DM Sans"/>
              </a:rPr>
              <a:t>Content insights</a:t>
            </a:r>
          </a:p>
          <a:p>
            <a:pPr algn="ctr">
              <a:lnSpc>
                <a:spcPts val="4200"/>
              </a:lnSpc>
              <a:spcBef>
                <a:spcPct val="0"/>
              </a:spcBef>
            </a:pPr>
            <a:r>
              <a:rPr lang="en-US" sz="3000">
                <a:solidFill>
                  <a:srgbClr val="000000"/>
                </a:solidFill>
                <a:latin typeface="DM Sans"/>
              </a:rPr>
              <a:t>Future recommendations</a:t>
            </a:r>
          </a:p>
        </p:txBody>
      </p:sp>
    </p:spTree>
  </p:cSld>
  <p:clrMapOvr>
    <a:masterClrMapping/>
  </p:clrMapOvr>
  <p:transition spd="fast">
    <p:cover dir="l"/>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2D2E39"/>
        </a:solidFill>
      </p:bgPr>
    </p:bg>
    <p:spTree>
      <p:nvGrpSpPr>
        <p:cNvPr id="1" name=""/>
        <p:cNvGrpSpPr/>
        <p:nvPr/>
      </p:nvGrpSpPr>
      <p:grpSpPr>
        <a:xfrm>
          <a:off x="0" y="0"/>
          <a:ext cx="0" cy="0"/>
          <a:chOff x="0" y="0"/>
          <a:chExt cx="0" cy="0"/>
        </a:xfrm>
      </p:grpSpPr>
      <p:sp>
        <p:nvSpPr>
          <p:cNvPr name="Freeform 2" id="2"/>
          <p:cNvSpPr/>
          <p:nvPr/>
        </p:nvSpPr>
        <p:spPr>
          <a:xfrm flipH="false" flipV="false" rot="0">
            <a:off x="795965" y="1028700"/>
            <a:ext cx="8519931" cy="4293074"/>
          </a:xfrm>
          <a:custGeom>
            <a:avLst/>
            <a:gdLst/>
            <a:ahLst/>
            <a:cxnLst/>
            <a:rect r="r" b="b" t="t" l="l"/>
            <a:pathLst>
              <a:path h="4293074" w="8519931">
                <a:moveTo>
                  <a:pt x="0" y="0"/>
                </a:moveTo>
                <a:lnTo>
                  <a:pt x="8519931" y="0"/>
                </a:lnTo>
                <a:lnTo>
                  <a:pt x="8519931" y="4293074"/>
                </a:lnTo>
                <a:lnTo>
                  <a:pt x="0" y="4293074"/>
                </a:lnTo>
                <a:lnTo>
                  <a:pt x="0" y="0"/>
                </a:lnTo>
                <a:close/>
              </a:path>
            </a:pathLst>
          </a:custGeom>
          <a:blipFill>
            <a:blip r:embed="rId2"/>
            <a:stretch>
              <a:fillRect l="0" t="0" r="0" b="0"/>
            </a:stretch>
          </a:blipFill>
        </p:spPr>
      </p:sp>
      <p:sp>
        <p:nvSpPr>
          <p:cNvPr name="Freeform 3" id="3"/>
          <p:cNvSpPr/>
          <p:nvPr/>
        </p:nvSpPr>
        <p:spPr>
          <a:xfrm flipH="false" flipV="false" rot="0">
            <a:off x="10714759" y="1028700"/>
            <a:ext cx="6308066" cy="4114800"/>
          </a:xfrm>
          <a:custGeom>
            <a:avLst/>
            <a:gdLst/>
            <a:ahLst/>
            <a:cxnLst/>
            <a:rect r="r" b="b" t="t" l="l"/>
            <a:pathLst>
              <a:path h="4114800" w="6308066">
                <a:moveTo>
                  <a:pt x="0" y="0"/>
                </a:moveTo>
                <a:lnTo>
                  <a:pt x="6308066" y="0"/>
                </a:lnTo>
                <a:lnTo>
                  <a:pt x="6308066" y="4114800"/>
                </a:lnTo>
                <a:lnTo>
                  <a:pt x="0" y="4114800"/>
                </a:lnTo>
                <a:lnTo>
                  <a:pt x="0" y="0"/>
                </a:lnTo>
                <a:close/>
              </a:path>
            </a:pathLst>
          </a:custGeom>
          <a:blipFill>
            <a:blip r:embed="rId3"/>
            <a:stretch>
              <a:fillRect l="0" t="0" r="0" b="0"/>
            </a:stretch>
          </a:blipFill>
        </p:spPr>
      </p:sp>
      <p:sp>
        <p:nvSpPr>
          <p:cNvPr name="Freeform 4" id="4"/>
          <p:cNvSpPr/>
          <p:nvPr/>
        </p:nvSpPr>
        <p:spPr>
          <a:xfrm flipH="false" flipV="false" rot="0">
            <a:off x="1028700" y="5886042"/>
            <a:ext cx="6780586" cy="3662156"/>
          </a:xfrm>
          <a:custGeom>
            <a:avLst/>
            <a:gdLst/>
            <a:ahLst/>
            <a:cxnLst/>
            <a:rect r="r" b="b" t="t" l="l"/>
            <a:pathLst>
              <a:path h="3662156" w="6780586">
                <a:moveTo>
                  <a:pt x="0" y="0"/>
                </a:moveTo>
                <a:lnTo>
                  <a:pt x="6780586" y="0"/>
                </a:lnTo>
                <a:lnTo>
                  <a:pt x="6780586" y="3662156"/>
                </a:lnTo>
                <a:lnTo>
                  <a:pt x="0" y="3662156"/>
                </a:lnTo>
                <a:lnTo>
                  <a:pt x="0" y="0"/>
                </a:lnTo>
                <a:close/>
              </a:path>
            </a:pathLst>
          </a:custGeom>
          <a:blipFill>
            <a:blip r:embed="rId4"/>
            <a:stretch>
              <a:fillRect l="0" t="0" r="0" b="0"/>
            </a:stretch>
          </a:blipFill>
        </p:spPr>
      </p:sp>
      <p:sp>
        <p:nvSpPr>
          <p:cNvPr name="Freeform 5" id="5"/>
          <p:cNvSpPr/>
          <p:nvPr/>
        </p:nvSpPr>
        <p:spPr>
          <a:xfrm flipH="false" flipV="false" rot="0">
            <a:off x="9939341" y="5886042"/>
            <a:ext cx="7319959" cy="3953469"/>
          </a:xfrm>
          <a:custGeom>
            <a:avLst/>
            <a:gdLst/>
            <a:ahLst/>
            <a:cxnLst/>
            <a:rect r="r" b="b" t="t" l="l"/>
            <a:pathLst>
              <a:path h="3953469" w="7319959">
                <a:moveTo>
                  <a:pt x="0" y="0"/>
                </a:moveTo>
                <a:lnTo>
                  <a:pt x="7319959" y="0"/>
                </a:lnTo>
                <a:lnTo>
                  <a:pt x="7319959" y="3953468"/>
                </a:lnTo>
                <a:lnTo>
                  <a:pt x="0" y="3953468"/>
                </a:lnTo>
                <a:lnTo>
                  <a:pt x="0" y="0"/>
                </a:lnTo>
                <a:close/>
              </a:path>
            </a:pathLst>
          </a:custGeom>
          <a:blipFill>
            <a:blip r:embed="rId5"/>
            <a:stretch>
              <a:fillRect l="0" t="0" r="0" b="0"/>
            </a:stretch>
          </a:blipFill>
        </p:spPr>
      </p:sp>
      <p:sp>
        <p:nvSpPr>
          <p:cNvPr name="Freeform 6" id="6"/>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6"/>
            <a:stretch>
              <a:fillRect l="0" t="0" r="0" b="0"/>
            </a:stretch>
          </a:blipFill>
        </p:spPr>
      </p:sp>
    </p:spTree>
  </p:cSld>
  <p:clrMapOvr>
    <a:masterClrMapping/>
  </p:clrMapOvr>
  <p:transition spd="fast">
    <p:cover dir="l"/>
  </p:transition>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B3D2"/>
        </a:solidFill>
      </p:bgPr>
    </p:bg>
    <p:spTree>
      <p:nvGrpSpPr>
        <p:cNvPr id="1" name=""/>
        <p:cNvGrpSpPr/>
        <p:nvPr/>
      </p:nvGrpSpPr>
      <p:grpSpPr>
        <a:xfrm>
          <a:off x="0" y="0"/>
          <a:ext cx="0" cy="0"/>
          <a:chOff x="0" y="0"/>
          <a:chExt cx="0" cy="0"/>
        </a:xfrm>
      </p:grpSpPr>
      <p:sp>
        <p:nvSpPr>
          <p:cNvPr name="Freeform 2" id="2"/>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2"/>
            <a:stretch>
              <a:fillRect l="0" t="0" r="0" b="0"/>
            </a:stretch>
          </a:blipFill>
        </p:spPr>
      </p:sp>
      <p:pic>
        <p:nvPicPr>
          <p:cNvPr name="Picture 3" id="3"/>
          <p:cNvPicPr>
            <a:picLocks noChangeAspect="true"/>
          </p:cNvPicPr>
          <p:nvPr/>
        </p:nvPicPr>
        <p:blipFill>
          <a:blip r:embed="rId3"/>
          <a:srcRect l="0" t="0" r="0" b="0"/>
          <a:stretch>
            <a:fillRect/>
          </a:stretch>
        </p:blipFill>
        <p:spPr>
          <a:xfrm flipH="false" flipV="false" rot="0">
            <a:off x="15025942" y="932910"/>
            <a:ext cx="1989123" cy="2312933"/>
          </a:xfrm>
          <a:prstGeom prst="rect">
            <a:avLst/>
          </a:prstGeom>
        </p:spPr>
      </p:pic>
      <p:sp>
        <p:nvSpPr>
          <p:cNvPr name="TextBox 4" id="4"/>
          <p:cNvSpPr txBox="true"/>
          <p:nvPr/>
        </p:nvSpPr>
        <p:spPr>
          <a:xfrm rot="0">
            <a:off x="1300520" y="3921793"/>
            <a:ext cx="7516363" cy="3916045"/>
          </a:xfrm>
          <a:prstGeom prst="rect">
            <a:avLst/>
          </a:prstGeom>
        </p:spPr>
        <p:txBody>
          <a:bodyPr anchor="t" rtlCol="false" tIns="0" lIns="0" bIns="0" rIns="0">
            <a:spAutoFit/>
          </a:bodyPr>
          <a:lstStyle/>
          <a:p>
            <a:pPr marL="798826" indent="-399413" lvl="1">
              <a:lnSpc>
                <a:spcPts val="5179"/>
              </a:lnSpc>
              <a:buFont typeface="Arial"/>
              <a:buChar char="•"/>
            </a:pPr>
            <a:r>
              <a:rPr lang="en-US" sz="3699">
                <a:solidFill>
                  <a:srgbClr val="000000"/>
                </a:solidFill>
                <a:latin typeface="DM Sans"/>
              </a:rPr>
              <a:t>Market research and analysis</a:t>
            </a:r>
          </a:p>
          <a:p>
            <a:pPr marL="798826" indent="-399413" lvl="1">
              <a:lnSpc>
                <a:spcPts val="5179"/>
              </a:lnSpc>
              <a:buFont typeface="Arial"/>
              <a:buChar char="•"/>
            </a:pPr>
            <a:r>
              <a:rPr lang="en-US" sz="3699">
                <a:solidFill>
                  <a:srgbClr val="000000"/>
                </a:solidFill>
                <a:latin typeface="DM Sans"/>
              </a:rPr>
              <a:t>Optimizing urban planning</a:t>
            </a:r>
          </a:p>
          <a:p>
            <a:pPr marL="798826" indent="-399413" lvl="1">
              <a:lnSpc>
                <a:spcPts val="5179"/>
              </a:lnSpc>
              <a:buFont typeface="Arial"/>
              <a:buChar char="•"/>
            </a:pPr>
            <a:r>
              <a:rPr lang="en-US" sz="3699">
                <a:solidFill>
                  <a:srgbClr val="000000"/>
                </a:solidFill>
                <a:latin typeface="DM Sans"/>
              </a:rPr>
              <a:t>Enhancing workforce development</a:t>
            </a:r>
          </a:p>
          <a:p>
            <a:pPr marL="798826" indent="-399413" lvl="1">
              <a:lnSpc>
                <a:spcPts val="5179"/>
              </a:lnSpc>
              <a:buFont typeface="Arial"/>
              <a:buChar char="•"/>
            </a:pPr>
            <a:r>
              <a:rPr lang="en-US" sz="3699">
                <a:solidFill>
                  <a:srgbClr val="000000"/>
                </a:solidFill>
                <a:latin typeface="DM Sans"/>
              </a:rPr>
              <a:t>Strategies for business attraction and retention</a:t>
            </a:r>
          </a:p>
        </p:txBody>
      </p:sp>
      <p:sp>
        <p:nvSpPr>
          <p:cNvPr name="TextBox 5" id="5"/>
          <p:cNvSpPr txBox="true"/>
          <p:nvPr/>
        </p:nvSpPr>
        <p:spPr>
          <a:xfrm rot="0">
            <a:off x="9741951" y="3921793"/>
            <a:ext cx="6897950" cy="4573270"/>
          </a:xfrm>
          <a:prstGeom prst="rect">
            <a:avLst/>
          </a:prstGeom>
        </p:spPr>
        <p:txBody>
          <a:bodyPr anchor="t" rtlCol="false" tIns="0" lIns="0" bIns="0" rIns="0">
            <a:spAutoFit/>
          </a:bodyPr>
          <a:lstStyle/>
          <a:p>
            <a:pPr marL="798826" indent="-399413" lvl="1">
              <a:lnSpc>
                <a:spcPts val="5179"/>
              </a:lnSpc>
              <a:buFont typeface="Arial"/>
              <a:buChar char="•"/>
            </a:pPr>
            <a:r>
              <a:rPr lang="en-US" sz="3699">
                <a:solidFill>
                  <a:srgbClr val="000000"/>
                </a:solidFill>
                <a:latin typeface="DM Sans"/>
              </a:rPr>
              <a:t>Leveraging GenAI for  marketing and promotion</a:t>
            </a:r>
          </a:p>
          <a:p>
            <a:pPr marL="798826" indent="-399413" lvl="1">
              <a:lnSpc>
                <a:spcPts val="5179"/>
              </a:lnSpc>
              <a:buFont typeface="Arial"/>
              <a:buChar char="•"/>
            </a:pPr>
            <a:r>
              <a:rPr lang="en-US" sz="3699">
                <a:solidFill>
                  <a:srgbClr val="000000"/>
                </a:solidFill>
                <a:latin typeface="DM Sans"/>
              </a:rPr>
              <a:t>Fostering local innovation ecosystems</a:t>
            </a:r>
          </a:p>
          <a:p>
            <a:pPr marL="798826" indent="-399413" lvl="1">
              <a:lnSpc>
                <a:spcPts val="5179"/>
              </a:lnSpc>
              <a:buFont typeface="Arial"/>
              <a:buChar char="•"/>
            </a:pPr>
            <a:r>
              <a:rPr lang="en-US" sz="3699">
                <a:solidFill>
                  <a:srgbClr val="000000"/>
                </a:solidFill>
                <a:latin typeface="DM Sans"/>
              </a:rPr>
              <a:t>Implementing real-time economic monitoring</a:t>
            </a:r>
          </a:p>
          <a:p>
            <a:pPr>
              <a:lnSpc>
                <a:spcPts val="5179"/>
              </a:lnSpc>
            </a:pPr>
          </a:p>
        </p:txBody>
      </p:sp>
      <p:sp>
        <p:nvSpPr>
          <p:cNvPr name="TextBox 6" id="6"/>
          <p:cNvSpPr txBox="true"/>
          <p:nvPr/>
        </p:nvSpPr>
        <p:spPr>
          <a:xfrm rot="0">
            <a:off x="4146649" y="1475014"/>
            <a:ext cx="9994702" cy="1371600"/>
          </a:xfrm>
          <a:prstGeom prst="rect">
            <a:avLst/>
          </a:prstGeom>
        </p:spPr>
        <p:txBody>
          <a:bodyPr anchor="t" rtlCol="false" tIns="0" lIns="0" bIns="0" rIns="0">
            <a:spAutoFit/>
          </a:bodyPr>
          <a:lstStyle/>
          <a:p>
            <a:pPr algn="ctr">
              <a:lnSpc>
                <a:spcPts val="10499"/>
              </a:lnSpc>
            </a:pPr>
            <a:r>
              <a:rPr lang="en-US" sz="9999">
                <a:solidFill>
                  <a:srgbClr val="000000"/>
                </a:solidFill>
                <a:latin typeface="DM Sans Bold"/>
              </a:rPr>
              <a:t>Thoughtstarters</a:t>
            </a:r>
          </a:p>
        </p:txBody>
      </p:sp>
    </p:spTree>
  </p:cSld>
  <p:clrMapOvr>
    <a:masterClrMapping/>
  </p:clrMapOvr>
  <p:transition spd="fast">
    <p:cover dir="l"/>
  </p:transition>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2D2E39"/>
        </a:solidFill>
      </p:bgPr>
    </p:bg>
    <p:spTree>
      <p:nvGrpSpPr>
        <p:cNvPr id="1" name=""/>
        <p:cNvGrpSpPr/>
        <p:nvPr/>
      </p:nvGrpSpPr>
      <p:grpSpPr>
        <a:xfrm>
          <a:off x="0" y="0"/>
          <a:ext cx="0" cy="0"/>
          <a:chOff x="0" y="0"/>
          <a:chExt cx="0" cy="0"/>
        </a:xfrm>
      </p:grpSpPr>
      <p:sp>
        <p:nvSpPr>
          <p:cNvPr name="Freeform 2" id="2"/>
          <p:cNvSpPr/>
          <p:nvPr/>
        </p:nvSpPr>
        <p:spPr>
          <a:xfrm flipH="false" flipV="false" rot="0">
            <a:off x="-403468" y="-741307"/>
            <a:ext cx="19018048" cy="12678699"/>
          </a:xfrm>
          <a:custGeom>
            <a:avLst/>
            <a:gdLst/>
            <a:ahLst/>
            <a:cxnLst/>
            <a:rect r="r" b="b" t="t" l="l"/>
            <a:pathLst>
              <a:path h="12678699" w="19018048">
                <a:moveTo>
                  <a:pt x="0" y="0"/>
                </a:moveTo>
                <a:lnTo>
                  <a:pt x="19018048" y="0"/>
                </a:lnTo>
                <a:lnTo>
                  <a:pt x="19018048" y="12678698"/>
                </a:lnTo>
                <a:lnTo>
                  <a:pt x="0" y="12678698"/>
                </a:lnTo>
                <a:lnTo>
                  <a:pt x="0" y="0"/>
                </a:lnTo>
                <a:close/>
              </a:path>
            </a:pathLst>
          </a:custGeom>
          <a:blipFill>
            <a:blip r:embed="rId2">
              <a:alphaModFix amt="16000"/>
            </a:blip>
            <a:stretch>
              <a:fillRect l="0" t="0" r="0" b="0"/>
            </a:stretch>
          </a:blipFill>
        </p:spPr>
      </p:sp>
      <p:sp>
        <p:nvSpPr>
          <p:cNvPr name="Freeform 3" id="3"/>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3"/>
            <a:stretch>
              <a:fillRect l="0" t="0" r="0" b="0"/>
            </a:stretch>
          </a:blipFill>
        </p:spPr>
      </p:sp>
      <p:sp>
        <p:nvSpPr>
          <p:cNvPr name="TextBox 4" id="4"/>
          <p:cNvSpPr txBox="true"/>
          <p:nvPr/>
        </p:nvSpPr>
        <p:spPr>
          <a:xfrm rot="0">
            <a:off x="668421" y="1760357"/>
            <a:ext cx="6664193" cy="6937736"/>
          </a:xfrm>
          <a:prstGeom prst="rect">
            <a:avLst/>
          </a:prstGeom>
        </p:spPr>
        <p:txBody>
          <a:bodyPr anchor="t" rtlCol="false" tIns="0" lIns="0" bIns="0" rIns="0">
            <a:spAutoFit/>
          </a:bodyPr>
          <a:lstStyle/>
          <a:p>
            <a:pPr algn="ctr">
              <a:lnSpc>
                <a:spcPts val="13511"/>
              </a:lnSpc>
            </a:pPr>
            <a:r>
              <a:rPr lang="en-US" sz="12868">
                <a:solidFill>
                  <a:srgbClr val="FFB3D2"/>
                </a:solidFill>
                <a:latin typeface="DM Sans Bold"/>
              </a:rPr>
              <a:t>Create your own GPT!</a:t>
            </a:r>
          </a:p>
        </p:txBody>
      </p:sp>
      <p:pic>
        <p:nvPicPr>
          <p:cNvPr name="Picture 5" id="5">
            <a:hlinkClick action="ppaction://media"/>
          </p:cNvPr>
          <p:cNvPicPr>
            <a:picLocks noChangeAspect="true"/>
          </p:cNvPicPr>
          <p:nvPr>
            <a:videoFile r:link="rId5"/>
            <p:extLst>
              <p:ext uri="{DAA4B4D4-6D71-4841-9C94-3DE7FCFB9230}">
                <p14:media xmlns:p14="http://schemas.microsoft.com/office/powerpoint/2010/main" r:embed="rId6"/>
              </p:ext>
            </p:extLst>
          </p:nvPr>
        </p:nvPicPr>
        <p:blipFill>
          <a:blip r:embed="rId4"/>
          <a:srcRect l="0" t="0" r="0" b="0"/>
          <a:stretch>
            <a:fillRect/>
          </a:stretch>
        </p:blipFill>
        <p:spPr>
          <a:xfrm flipH="false" flipV="false" rot="0">
            <a:off x="7824655" y="2082274"/>
            <a:ext cx="9792759" cy="6122452"/>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5"/>
                </p:tgtEl>
              </p:cMediaNode>
            </p:video>
          </p:childTnLst>
        </p:cTn>
      </p:par>
    </p:tnLst>
  </p:timing>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CC9EC"/>
        </a:solidFill>
      </p:bgPr>
    </p:bg>
    <p:spTree>
      <p:nvGrpSpPr>
        <p:cNvPr id="1" name=""/>
        <p:cNvGrpSpPr/>
        <p:nvPr/>
      </p:nvGrpSpPr>
      <p:grpSpPr>
        <a:xfrm>
          <a:off x="0" y="0"/>
          <a:ext cx="0" cy="0"/>
          <a:chOff x="0" y="0"/>
          <a:chExt cx="0" cy="0"/>
        </a:xfrm>
      </p:grpSpPr>
      <p:sp>
        <p:nvSpPr>
          <p:cNvPr name="Freeform 2" id="2"/>
          <p:cNvSpPr/>
          <p:nvPr/>
        </p:nvSpPr>
        <p:spPr>
          <a:xfrm flipH="false" flipV="false" rot="2579490">
            <a:off x="2612240" y="7721023"/>
            <a:ext cx="3047651" cy="3074553"/>
          </a:xfrm>
          <a:custGeom>
            <a:avLst/>
            <a:gdLst/>
            <a:ahLst/>
            <a:cxnLst/>
            <a:rect r="r" b="b" t="t" l="l"/>
            <a:pathLst>
              <a:path h="3074553" w="3047651">
                <a:moveTo>
                  <a:pt x="0" y="0"/>
                </a:moveTo>
                <a:lnTo>
                  <a:pt x="3047651" y="0"/>
                </a:lnTo>
                <a:lnTo>
                  <a:pt x="3047651" y="3074554"/>
                </a:lnTo>
                <a:lnTo>
                  <a:pt x="0" y="30745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1979724" y="5715186"/>
            <a:ext cx="2806793" cy="3990909"/>
          </a:xfrm>
          <a:custGeom>
            <a:avLst/>
            <a:gdLst/>
            <a:ahLst/>
            <a:cxnLst/>
            <a:rect r="r" b="b" t="t" l="l"/>
            <a:pathLst>
              <a:path h="3990909" w="2806793">
                <a:moveTo>
                  <a:pt x="0" y="0"/>
                </a:moveTo>
                <a:lnTo>
                  <a:pt x="2806794" y="0"/>
                </a:lnTo>
                <a:lnTo>
                  <a:pt x="2806794" y="3990909"/>
                </a:lnTo>
                <a:lnTo>
                  <a:pt x="0" y="3990909"/>
                </a:lnTo>
                <a:lnTo>
                  <a:pt x="0" y="0"/>
                </a:lnTo>
                <a:close/>
              </a:path>
            </a:pathLst>
          </a:custGeom>
          <a:blipFill>
            <a:blip r:embed="rId5"/>
            <a:stretch>
              <a:fillRect l="0" t="0" r="0" b="0"/>
            </a:stretch>
          </a:blipFill>
        </p:spPr>
      </p:sp>
      <p:sp>
        <p:nvSpPr>
          <p:cNvPr name="Freeform 4" id="4"/>
          <p:cNvSpPr/>
          <p:nvPr/>
        </p:nvSpPr>
        <p:spPr>
          <a:xfrm flipH="false" flipV="false" rot="-1806997">
            <a:off x="15309744" y="6624228"/>
            <a:ext cx="2139482" cy="2249127"/>
          </a:xfrm>
          <a:custGeom>
            <a:avLst/>
            <a:gdLst/>
            <a:ahLst/>
            <a:cxnLst/>
            <a:rect r="r" b="b" t="t" l="l"/>
            <a:pathLst>
              <a:path h="2249127" w="2139482">
                <a:moveTo>
                  <a:pt x="0" y="0"/>
                </a:moveTo>
                <a:lnTo>
                  <a:pt x="2139482" y="0"/>
                </a:lnTo>
                <a:lnTo>
                  <a:pt x="2139482" y="2249126"/>
                </a:lnTo>
                <a:lnTo>
                  <a:pt x="0" y="22491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1692070" y="877236"/>
            <a:ext cx="4887991" cy="5659723"/>
          </a:xfrm>
          <a:custGeom>
            <a:avLst/>
            <a:gdLst/>
            <a:ahLst/>
            <a:cxnLst/>
            <a:rect r="r" b="b" t="t" l="l"/>
            <a:pathLst>
              <a:path h="5659723" w="4887991">
                <a:moveTo>
                  <a:pt x="0" y="0"/>
                </a:moveTo>
                <a:lnTo>
                  <a:pt x="4887991" y="0"/>
                </a:lnTo>
                <a:lnTo>
                  <a:pt x="4887991" y="5659723"/>
                </a:lnTo>
                <a:lnTo>
                  <a:pt x="0" y="5659723"/>
                </a:lnTo>
                <a:lnTo>
                  <a:pt x="0" y="0"/>
                </a:lnTo>
                <a:close/>
              </a:path>
            </a:pathLst>
          </a:custGeom>
          <a:blipFill>
            <a:blip r:embed="rId8"/>
            <a:stretch>
              <a:fillRect l="0" t="-1232" r="-4930" b="-1232"/>
            </a:stretch>
          </a:blipFill>
        </p:spPr>
      </p:sp>
      <p:sp>
        <p:nvSpPr>
          <p:cNvPr name="Freeform 6" id="6"/>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9"/>
            <a:stretch>
              <a:fillRect l="0" t="0" r="0" b="0"/>
            </a:stretch>
          </a:blipFill>
        </p:spPr>
      </p:sp>
      <p:sp>
        <p:nvSpPr>
          <p:cNvPr name="TextBox 7" id="7"/>
          <p:cNvSpPr txBox="true"/>
          <p:nvPr/>
        </p:nvSpPr>
        <p:spPr>
          <a:xfrm rot="0">
            <a:off x="10483224" y="886761"/>
            <a:ext cx="7109618" cy="2562225"/>
          </a:xfrm>
          <a:prstGeom prst="rect">
            <a:avLst/>
          </a:prstGeom>
        </p:spPr>
        <p:txBody>
          <a:bodyPr anchor="t" rtlCol="false" tIns="0" lIns="0" bIns="0" rIns="0">
            <a:spAutoFit/>
          </a:bodyPr>
          <a:lstStyle/>
          <a:p>
            <a:pPr algn="r" marL="0" indent="0" lvl="0">
              <a:lnSpc>
                <a:spcPts val="10199"/>
              </a:lnSpc>
            </a:pPr>
            <a:r>
              <a:rPr lang="en-US" sz="8499" spc="-424" strike="noStrike" u="none">
                <a:solidFill>
                  <a:srgbClr val="000000"/>
                </a:solidFill>
                <a:latin typeface="DM Sans Bold"/>
              </a:rPr>
              <a:t>About the Speaker(s)</a:t>
            </a:r>
          </a:p>
        </p:txBody>
      </p:sp>
      <p:sp>
        <p:nvSpPr>
          <p:cNvPr name="TextBox 8" id="8"/>
          <p:cNvSpPr txBox="true"/>
          <p:nvPr/>
        </p:nvSpPr>
        <p:spPr>
          <a:xfrm rot="0">
            <a:off x="1028700" y="6841356"/>
            <a:ext cx="7109618" cy="1671894"/>
          </a:xfrm>
          <a:prstGeom prst="rect">
            <a:avLst/>
          </a:prstGeom>
        </p:spPr>
        <p:txBody>
          <a:bodyPr anchor="t" rtlCol="false" tIns="0" lIns="0" bIns="0" rIns="0">
            <a:spAutoFit/>
          </a:bodyPr>
          <a:lstStyle/>
          <a:p>
            <a:pPr algn="ctr" marL="0" indent="0" lvl="0">
              <a:lnSpc>
                <a:spcPts val="4448"/>
              </a:lnSpc>
            </a:pPr>
            <a:r>
              <a:rPr lang="en-US" sz="3177">
                <a:solidFill>
                  <a:srgbClr val="000000"/>
                </a:solidFill>
                <a:latin typeface="DM Sans Bold"/>
              </a:rPr>
              <a:t>Katherine Scarrow </a:t>
            </a:r>
            <a:r>
              <a:rPr lang="en-US" sz="3177">
                <a:solidFill>
                  <a:srgbClr val="000000"/>
                </a:solidFill>
                <a:latin typeface="DM Sans"/>
              </a:rPr>
              <a:t>is the manager of creative strategy at The Globe and Mail's Globe Content Studio. </a:t>
            </a:r>
          </a:p>
        </p:txBody>
      </p:sp>
      <p:sp>
        <p:nvSpPr>
          <p:cNvPr name="TextBox 9" id="9"/>
          <p:cNvSpPr txBox="true"/>
          <p:nvPr/>
        </p:nvSpPr>
        <p:spPr>
          <a:xfrm rot="0">
            <a:off x="9502000" y="3791886"/>
            <a:ext cx="8090842" cy="1671894"/>
          </a:xfrm>
          <a:prstGeom prst="rect">
            <a:avLst/>
          </a:prstGeom>
        </p:spPr>
        <p:txBody>
          <a:bodyPr anchor="t" rtlCol="false" tIns="0" lIns="0" bIns="0" rIns="0">
            <a:spAutoFit/>
          </a:bodyPr>
          <a:lstStyle/>
          <a:p>
            <a:pPr algn="r" marL="0" indent="0" lvl="0">
              <a:lnSpc>
                <a:spcPts val="4448"/>
              </a:lnSpc>
            </a:pPr>
            <a:r>
              <a:rPr lang="en-US" sz="3177">
                <a:solidFill>
                  <a:srgbClr val="000000"/>
                </a:solidFill>
                <a:latin typeface="DM Sans"/>
              </a:rPr>
              <a:t>Along with her AI collaborator, </a:t>
            </a:r>
            <a:r>
              <a:rPr lang="en-US" sz="3177">
                <a:solidFill>
                  <a:srgbClr val="000000"/>
                </a:solidFill>
                <a:latin typeface="DM Sans Bold"/>
              </a:rPr>
              <a:t>DigiKath</a:t>
            </a:r>
            <a:r>
              <a:rPr lang="en-US" sz="3177">
                <a:solidFill>
                  <a:srgbClr val="000000"/>
                </a:solidFill>
                <a:latin typeface="DM Sans"/>
              </a:rPr>
              <a:t>, she helps clients achieve ROI through insights-based content marketing.</a:t>
            </a:r>
          </a:p>
        </p:txBody>
      </p:sp>
      <p:sp>
        <p:nvSpPr>
          <p:cNvPr name="TextBox 10" id="10"/>
          <p:cNvSpPr txBox="true"/>
          <p:nvPr/>
        </p:nvSpPr>
        <p:spPr>
          <a:xfrm rot="0">
            <a:off x="13811031" y="9919400"/>
            <a:ext cx="8328993" cy="266700"/>
          </a:xfrm>
          <a:prstGeom prst="rect">
            <a:avLst/>
          </a:prstGeom>
        </p:spPr>
        <p:txBody>
          <a:bodyPr anchor="t" rtlCol="false" tIns="0" lIns="0" bIns="0" rIns="0">
            <a:spAutoFit/>
          </a:bodyPr>
          <a:lstStyle/>
          <a:p>
            <a:pPr>
              <a:lnSpc>
                <a:spcPts val="2100"/>
              </a:lnSpc>
              <a:spcBef>
                <a:spcPct val="0"/>
              </a:spcBef>
            </a:pPr>
            <a:r>
              <a:rPr lang="en-US" sz="1500">
                <a:solidFill>
                  <a:srgbClr val="000000"/>
                </a:solidFill>
                <a:latin typeface="DM Sans"/>
              </a:rPr>
              <a:t>Image</a:t>
            </a:r>
            <a:r>
              <a:rPr lang="en-US" sz="1500">
                <a:solidFill>
                  <a:srgbClr val="000000"/>
                </a:solidFill>
                <a:latin typeface="DM Sans"/>
              </a:rPr>
              <a:t> generated with Canva’s Headshot AI Tool</a:t>
            </a:r>
          </a:p>
        </p:txBody>
      </p:sp>
    </p:spTree>
  </p:cSld>
  <p:clrMapOvr>
    <a:masterClrMapping/>
  </p:clrMapOvr>
  <p:transition spd="fast">
    <p:cover dir="l"/>
  </p:transition>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83446" y="-298821"/>
            <a:ext cx="22854892" cy="10884643"/>
          </a:xfrm>
          <a:custGeom>
            <a:avLst/>
            <a:gdLst/>
            <a:ahLst/>
            <a:cxnLst/>
            <a:rect r="r" b="b" t="t" l="l"/>
            <a:pathLst>
              <a:path h="10884643" w="22854892">
                <a:moveTo>
                  <a:pt x="0" y="0"/>
                </a:moveTo>
                <a:lnTo>
                  <a:pt x="22854892" y="0"/>
                </a:lnTo>
                <a:lnTo>
                  <a:pt x="22854892" y="10884642"/>
                </a:lnTo>
                <a:lnTo>
                  <a:pt x="0" y="10884642"/>
                </a:lnTo>
                <a:lnTo>
                  <a:pt x="0" y="0"/>
                </a:lnTo>
                <a:close/>
              </a:path>
            </a:pathLst>
          </a:custGeom>
          <a:blipFill>
            <a:blip r:embed="rId3"/>
            <a:stretch>
              <a:fillRect l="0" t="0" r="0" b="0"/>
            </a:stretch>
          </a:blipFill>
        </p:spPr>
      </p:sp>
      <p:sp>
        <p:nvSpPr>
          <p:cNvPr name="Freeform 3" id="3"/>
          <p:cNvSpPr/>
          <p:nvPr/>
        </p:nvSpPr>
        <p:spPr>
          <a:xfrm flipH="false" flipV="false" rot="0">
            <a:off x="2647072" y="1099162"/>
            <a:ext cx="12993856" cy="8088675"/>
          </a:xfrm>
          <a:custGeom>
            <a:avLst/>
            <a:gdLst/>
            <a:ahLst/>
            <a:cxnLst/>
            <a:rect r="r" b="b" t="t" l="l"/>
            <a:pathLst>
              <a:path h="8088675" w="12993856">
                <a:moveTo>
                  <a:pt x="0" y="0"/>
                </a:moveTo>
                <a:lnTo>
                  <a:pt x="12993856" y="0"/>
                </a:lnTo>
                <a:lnTo>
                  <a:pt x="12993856" y="8088676"/>
                </a:lnTo>
                <a:lnTo>
                  <a:pt x="0" y="80886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6"/>
            <a:stretch>
              <a:fillRect l="0" t="0" r="0" b="0"/>
            </a:stretch>
          </a:blipFill>
        </p:spPr>
      </p:sp>
      <p:sp>
        <p:nvSpPr>
          <p:cNvPr name="Freeform 5" id="5"/>
          <p:cNvSpPr/>
          <p:nvPr/>
        </p:nvSpPr>
        <p:spPr>
          <a:xfrm flipH="false" flipV="false" rot="0">
            <a:off x="17411700" y="90532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6"/>
            <a:stretch>
              <a:fillRect l="0" t="0" r="0" b="0"/>
            </a:stretch>
          </a:blipFill>
        </p:spPr>
      </p:sp>
    </p:spTree>
  </p:cSld>
  <p:clrMapOvr>
    <a:masterClrMapping/>
  </p:clrMapOvr>
  <p:transition spd="fast">
    <p:cover dir="l"/>
  </p:transition>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DEE76D"/>
        </a:solidFill>
      </p:bgPr>
    </p:bg>
    <p:spTree>
      <p:nvGrpSpPr>
        <p:cNvPr id="1" name=""/>
        <p:cNvGrpSpPr/>
        <p:nvPr/>
      </p:nvGrpSpPr>
      <p:grpSpPr>
        <a:xfrm>
          <a:off x="0" y="0"/>
          <a:ext cx="0" cy="0"/>
          <a:chOff x="0" y="0"/>
          <a:chExt cx="0" cy="0"/>
        </a:xfrm>
      </p:grpSpPr>
      <p:sp>
        <p:nvSpPr>
          <p:cNvPr name="Freeform 2" id="2"/>
          <p:cNvSpPr/>
          <p:nvPr/>
        </p:nvSpPr>
        <p:spPr>
          <a:xfrm flipH="false" flipV="false" rot="0">
            <a:off x="7968855" y="3857431"/>
            <a:ext cx="2350290" cy="2572137"/>
          </a:xfrm>
          <a:custGeom>
            <a:avLst/>
            <a:gdLst/>
            <a:ahLst/>
            <a:cxnLst/>
            <a:rect r="r" b="b" t="t" l="l"/>
            <a:pathLst>
              <a:path h="2572137" w="2350290">
                <a:moveTo>
                  <a:pt x="0" y="0"/>
                </a:moveTo>
                <a:lnTo>
                  <a:pt x="2350290" y="0"/>
                </a:lnTo>
                <a:lnTo>
                  <a:pt x="2350290" y="2572138"/>
                </a:lnTo>
                <a:lnTo>
                  <a:pt x="0" y="2572138"/>
                </a:lnTo>
                <a:lnTo>
                  <a:pt x="0" y="0"/>
                </a:lnTo>
                <a:close/>
              </a:path>
            </a:pathLst>
          </a:custGeom>
          <a:blipFill>
            <a:blip r:embed="rId3"/>
            <a:stretch>
              <a:fillRect l="0" t="0" r="0" b="0"/>
            </a:stretch>
          </a:blipFill>
        </p:spPr>
      </p:sp>
      <p:sp>
        <p:nvSpPr>
          <p:cNvPr name="TextBox 3" id="3"/>
          <p:cNvSpPr txBox="true"/>
          <p:nvPr/>
        </p:nvSpPr>
        <p:spPr>
          <a:xfrm rot="0">
            <a:off x="7132678" y="6439094"/>
            <a:ext cx="4022644" cy="1276350"/>
          </a:xfrm>
          <a:prstGeom prst="rect">
            <a:avLst/>
          </a:prstGeom>
        </p:spPr>
        <p:txBody>
          <a:bodyPr anchor="t" rtlCol="false" tIns="0" lIns="0" bIns="0" rIns="0">
            <a:spAutoFit/>
          </a:bodyPr>
          <a:lstStyle/>
          <a:p>
            <a:pPr marL="0" indent="0" lvl="0">
              <a:lnSpc>
                <a:spcPts val="10199"/>
              </a:lnSpc>
            </a:pPr>
            <a:r>
              <a:rPr lang="en-US" sz="8499" spc="-424">
                <a:solidFill>
                  <a:srgbClr val="000000"/>
                </a:solidFill>
                <a:latin typeface="DM Sans Bold"/>
              </a:rPr>
              <a:t>Thanks!</a:t>
            </a:r>
          </a:p>
        </p:txBody>
      </p:sp>
      <p:sp>
        <p:nvSpPr>
          <p:cNvPr name="TextBox 4" id="4"/>
          <p:cNvSpPr txBox="true"/>
          <p:nvPr/>
        </p:nvSpPr>
        <p:spPr>
          <a:xfrm rot="0">
            <a:off x="6863499" y="7724969"/>
            <a:ext cx="4561001" cy="390525"/>
          </a:xfrm>
          <a:prstGeom prst="rect">
            <a:avLst/>
          </a:prstGeom>
        </p:spPr>
        <p:txBody>
          <a:bodyPr anchor="t" rtlCol="false" tIns="0" lIns="0" bIns="0" rIns="0">
            <a:spAutoFit/>
          </a:bodyPr>
          <a:lstStyle/>
          <a:p>
            <a:pPr marL="0" indent="0" lvl="0">
              <a:lnSpc>
                <a:spcPts val="3191"/>
              </a:lnSpc>
            </a:pPr>
            <a:r>
              <a:rPr lang="en-US" sz="2659" spc="-132">
                <a:solidFill>
                  <a:srgbClr val="000000"/>
                </a:solidFill>
                <a:latin typeface="DM Sans"/>
              </a:rPr>
              <a:t>kscarrow@globeandmail.com</a:t>
            </a:r>
          </a:p>
        </p:txBody>
      </p:sp>
      <p:sp>
        <p:nvSpPr>
          <p:cNvPr name="Freeform 5" id="5"/>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4"/>
            <a:stretch>
              <a:fillRect l="0" t="0" r="0" b="0"/>
            </a:stretch>
          </a:blipFill>
        </p:spPr>
      </p:sp>
    </p:spTree>
  </p:cSld>
  <p:clrMapOvr>
    <a:masterClrMapping/>
  </p:clrMapOvr>
  <p:transition spd="fast">
    <p:cover dir="l"/>
  </p:transition>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CFAC"/>
        </a:solidFill>
      </p:bgPr>
    </p:bg>
    <p:spTree>
      <p:nvGrpSpPr>
        <p:cNvPr id="1" name=""/>
        <p:cNvGrpSpPr/>
        <p:nvPr/>
      </p:nvGrpSpPr>
      <p:grpSpPr>
        <a:xfrm>
          <a:off x="0" y="0"/>
          <a:ext cx="0" cy="0"/>
          <a:chOff x="0" y="0"/>
          <a:chExt cx="0" cy="0"/>
        </a:xfrm>
      </p:grpSpPr>
      <p:sp>
        <p:nvSpPr>
          <p:cNvPr name="Freeform 2" id="2"/>
          <p:cNvSpPr/>
          <p:nvPr/>
        </p:nvSpPr>
        <p:spPr>
          <a:xfrm flipH="false" flipV="false" rot="0">
            <a:off x="723063" y="2828427"/>
            <a:ext cx="16536237" cy="4630146"/>
          </a:xfrm>
          <a:custGeom>
            <a:avLst/>
            <a:gdLst/>
            <a:ahLst/>
            <a:cxnLst/>
            <a:rect r="r" b="b" t="t" l="l"/>
            <a:pathLst>
              <a:path h="4630146" w="16536237">
                <a:moveTo>
                  <a:pt x="0" y="0"/>
                </a:moveTo>
                <a:lnTo>
                  <a:pt x="16536237" y="0"/>
                </a:lnTo>
                <a:lnTo>
                  <a:pt x="16536237" y="4630146"/>
                </a:lnTo>
                <a:lnTo>
                  <a:pt x="0" y="46301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505386"/>
            <a:ext cx="19086284" cy="12716237"/>
          </a:xfrm>
          <a:custGeom>
            <a:avLst/>
            <a:gdLst/>
            <a:ahLst/>
            <a:cxnLst/>
            <a:rect r="r" b="b" t="t" l="l"/>
            <a:pathLst>
              <a:path h="12716237" w="19086284">
                <a:moveTo>
                  <a:pt x="0" y="0"/>
                </a:moveTo>
                <a:lnTo>
                  <a:pt x="19086284" y="0"/>
                </a:lnTo>
                <a:lnTo>
                  <a:pt x="19086284" y="12716237"/>
                </a:lnTo>
                <a:lnTo>
                  <a:pt x="0" y="12716237"/>
                </a:lnTo>
                <a:lnTo>
                  <a:pt x="0" y="0"/>
                </a:lnTo>
                <a:close/>
              </a:path>
            </a:pathLst>
          </a:custGeom>
          <a:blipFill>
            <a:blip r:embed="rId3">
              <a:alphaModFix amt="27000"/>
            </a:blip>
            <a:stretch>
              <a:fillRect l="0" t="0" r="0" b="0"/>
            </a:stretch>
          </a:blipFill>
        </p:spPr>
      </p:sp>
      <p:sp>
        <p:nvSpPr>
          <p:cNvPr name="Freeform 3" id="3"/>
          <p:cNvSpPr/>
          <p:nvPr/>
        </p:nvSpPr>
        <p:spPr>
          <a:xfrm flipH="false" flipV="false" rot="0">
            <a:off x="7546147" y="977406"/>
            <a:ext cx="1381818" cy="1381818"/>
          </a:xfrm>
          <a:custGeom>
            <a:avLst/>
            <a:gdLst/>
            <a:ahLst/>
            <a:cxnLst/>
            <a:rect r="r" b="b" t="t" l="l"/>
            <a:pathLst>
              <a:path h="1381818" w="1381818">
                <a:moveTo>
                  <a:pt x="0" y="0"/>
                </a:moveTo>
                <a:lnTo>
                  <a:pt x="1381818" y="0"/>
                </a:lnTo>
                <a:lnTo>
                  <a:pt x="1381818" y="1381818"/>
                </a:lnTo>
                <a:lnTo>
                  <a:pt x="0" y="1381818"/>
                </a:lnTo>
                <a:lnTo>
                  <a:pt x="0" y="0"/>
                </a:lnTo>
                <a:close/>
              </a:path>
            </a:pathLst>
          </a:custGeom>
          <a:blipFill>
            <a:blip r:embed="rId4"/>
            <a:stretch>
              <a:fillRect l="0" t="0" r="0" b="0"/>
            </a:stretch>
          </a:blipFill>
        </p:spPr>
      </p:sp>
      <p:sp>
        <p:nvSpPr>
          <p:cNvPr name="Freeform 4" id="4"/>
          <p:cNvSpPr/>
          <p:nvPr/>
        </p:nvSpPr>
        <p:spPr>
          <a:xfrm flipH="false" flipV="false" rot="0">
            <a:off x="15019131" y="722227"/>
            <a:ext cx="1892176" cy="1892176"/>
          </a:xfrm>
          <a:custGeom>
            <a:avLst/>
            <a:gdLst/>
            <a:ahLst/>
            <a:cxnLst/>
            <a:rect r="r" b="b" t="t" l="l"/>
            <a:pathLst>
              <a:path h="1892176" w="1892176">
                <a:moveTo>
                  <a:pt x="0" y="0"/>
                </a:moveTo>
                <a:lnTo>
                  <a:pt x="1892175" y="0"/>
                </a:lnTo>
                <a:lnTo>
                  <a:pt x="1892175" y="1892176"/>
                </a:lnTo>
                <a:lnTo>
                  <a:pt x="0" y="1892176"/>
                </a:lnTo>
                <a:lnTo>
                  <a:pt x="0" y="0"/>
                </a:lnTo>
                <a:close/>
              </a:path>
            </a:pathLst>
          </a:custGeom>
          <a:blipFill>
            <a:blip r:embed="rId5"/>
            <a:stretch>
              <a:fillRect l="0" t="0" r="0" b="0"/>
            </a:stretch>
          </a:blipFill>
        </p:spPr>
      </p:sp>
      <p:sp>
        <p:nvSpPr>
          <p:cNvPr name="Freeform 5" id="5"/>
          <p:cNvSpPr/>
          <p:nvPr/>
        </p:nvSpPr>
        <p:spPr>
          <a:xfrm flipH="false" flipV="false" rot="0">
            <a:off x="1493753" y="7729436"/>
            <a:ext cx="2899067" cy="875760"/>
          </a:xfrm>
          <a:custGeom>
            <a:avLst/>
            <a:gdLst/>
            <a:ahLst/>
            <a:cxnLst/>
            <a:rect r="r" b="b" t="t" l="l"/>
            <a:pathLst>
              <a:path h="875760" w="2899067">
                <a:moveTo>
                  <a:pt x="0" y="0"/>
                </a:moveTo>
                <a:lnTo>
                  <a:pt x="2899068" y="0"/>
                </a:lnTo>
                <a:lnTo>
                  <a:pt x="2899068" y="875760"/>
                </a:lnTo>
                <a:lnTo>
                  <a:pt x="0" y="875760"/>
                </a:lnTo>
                <a:lnTo>
                  <a:pt x="0" y="0"/>
                </a:lnTo>
                <a:close/>
              </a:path>
            </a:pathLst>
          </a:custGeom>
          <a:blipFill>
            <a:blip r:embed="rId6"/>
            <a:stretch>
              <a:fillRect l="0" t="0" r="0" b="0"/>
            </a:stretch>
          </a:blipFill>
        </p:spPr>
      </p:sp>
      <p:sp>
        <p:nvSpPr>
          <p:cNvPr name="Freeform 6" id="6"/>
          <p:cNvSpPr/>
          <p:nvPr/>
        </p:nvSpPr>
        <p:spPr>
          <a:xfrm flipH="false" flipV="false" rot="0">
            <a:off x="14275223" y="6574644"/>
            <a:ext cx="3379991" cy="977029"/>
          </a:xfrm>
          <a:custGeom>
            <a:avLst/>
            <a:gdLst/>
            <a:ahLst/>
            <a:cxnLst/>
            <a:rect r="r" b="b" t="t" l="l"/>
            <a:pathLst>
              <a:path h="977029" w="3379991">
                <a:moveTo>
                  <a:pt x="0" y="0"/>
                </a:moveTo>
                <a:lnTo>
                  <a:pt x="3379991" y="0"/>
                </a:lnTo>
                <a:lnTo>
                  <a:pt x="3379991" y="977029"/>
                </a:lnTo>
                <a:lnTo>
                  <a:pt x="0" y="977029"/>
                </a:lnTo>
                <a:lnTo>
                  <a:pt x="0" y="0"/>
                </a:lnTo>
                <a:close/>
              </a:path>
            </a:pathLst>
          </a:custGeom>
          <a:blipFill>
            <a:blip r:embed="rId7"/>
            <a:stretch>
              <a:fillRect l="0" t="0" r="0" b="0"/>
            </a:stretch>
          </a:blipFill>
        </p:spPr>
      </p:sp>
      <p:sp>
        <p:nvSpPr>
          <p:cNvPr name="Freeform 7" id="7"/>
          <p:cNvSpPr/>
          <p:nvPr/>
        </p:nvSpPr>
        <p:spPr>
          <a:xfrm flipH="false" flipV="false" rot="0">
            <a:off x="10582736" y="1759866"/>
            <a:ext cx="2435735" cy="854537"/>
          </a:xfrm>
          <a:custGeom>
            <a:avLst/>
            <a:gdLst/>
            <a:ahLst/>
            <a:cxnLst/>
            <a:rect r="r" b="b" t="t" l="l"/>
            <a:pathLst>
              <a:path h="854537" w="2435735">
                <a:moveTo>
                  <a:pt x="0" y="0"/>
                </a:moveTo>
                <a:lnTo>
                  <a:pt x="2435734" y="0"/>
                </a:lnTo>
                <a:lnTo>
                  <a:pt x="2435734" y="854537"/>
                </a:lnTo>
                <a:lnTo>
                  <a:pt x="0" y="854537"/>
                </a:lnTo>
                <a:lnTo>
                  <a:pt x="0" y="0"/>
                </a:lnTo>
                <a:close/>
              </a:path>
            </a:pathLst>
          </a:custGeom>
          <a:blipFill>
            <a:blip r:embed="rId8"/>
            <a:stretch>
              <a:fillRect l="0" t="0" r="0" b="0"/>
            </a:stretch>
          </a:blipFill>
        </p:spPr>
      </p:sp>
      <p:sp>
        <p:nvSpPr>
          <p:cNvPr name="Freeform 8" id="8"/>
          <p:cNvSpPr/>
          <p:nvPr/>
        </p:nvSpPr>
        <p:spPr>
          <a:xfrm flipH="false" flipV="false" rot="0">
            <a:off x="15686715" y="4434779"/>
            <a:ext cx="1423492" cy="1417953"/>
          </a:xfrm>
          <a:custGeom>
            <a:avLst/>
            <a:gdLst/>
            <a:ahLst/>
            <a:cxnLst/>
            <a:rect r="r" b="b" t="t" l="l"/>
            <a:pathLst>
              <a:path h="1417953" w="1423492">
                <a:moveTo>
                  <a:pt x="0" y="0"/>
                </a:moveTo>
                <a:lnTo>
                  <a:pt x="1423492" y="0"/>
                </a:lnTo>
                <a:lnTo>
                  <a:pt x="1423492" y="1417953"/>
                </a:lnTo>
                <a:lnTo>
                  <a:pt x="0" y="1417953"/>
                </a:lnTo>
                <a:lnTo>
                  <a:pt x="0" y="0"/>
                </a:lnTo>
                <a:close/>
              </a:path>
            </a:pathLst>
          </a:custGeom>
          <a:blipFill>
            <a:blip r:embed="rId9"/>
            <a:stretch>
              <a:fillRect l="0" t="0" r="0" b="0"/>
            </a:stretch>
          </a:blipFill>
        </p:spPr>
      </p:sp>
      <p:sp>
        <p:nvSpPr>
          <p:cNvPr name="Freeform 9" id="9"/>
          <p:cNvSpPr/>
          <p:nvPr/>
        </p:nvSpPr>
        <p:spPr>
          <a:xfrm flipH="false" flipV="false" rot="0">
            <a:off x="5692880" y="8338338"/>
            <a:ext cx="1329065" cy="919962"/>
          </a:xfrm>
          <a:custGeom>
            <a:avLst/>
            <a:gdLst/>
            <a:ahLst/>
            <a:cxnLst/>
            <a:rect r="r" b="b" t="t" l="l"/>
            <a:pathLst>
              <a:path h="919962" w="1329065">
                <a:moveTo>
                  <a:pt x="0" y="0"/>
                </a:moveTo>
                <a:lnTo>
                  <a:pt x="1329065" y="0"/>
                </a:lnTo>
                <a:lnTo>
                  <a:pt x="1329065" y="919962"/>
                </a:lnTo>
                <a:lnTo>
                  <a:pt x="0" y="919962"/>
                </a:lnTo>
                <a:lnTo>
                  <a:pt x="0" y="0"/>
                </a:lnTo>
                <a:close/>
              </a:path>
            </a:pathLst>
          </a:custGeom>
          <a:blipFill>
            <a:blip r:embed="rId10"/>
            <a:stretch>
              <a:fillRect l="0" t="0" r="0" b="0"/>
            </a:stretch>
          </a:blipFill>
        </p:spPr>
      </p:sp>
      <p:sp>
        <p:nvSpPr>
          <p:cNvPr name="Freeform 10" id="10"/>
          <p:cNvSpPr/>
          <p:nvPr/>
        </p:nvSpPr>
        <p:spPr>
          <a:xfrm flipH="false" flipV="false" rot="0">
            <a:off x="777101" y="3840781"/>
            <a:ext cx="2166186" cy="659782"/>
          </a:xfrm>
          <a:custGeom>
            <a:avLst/>
            <a:gdLst/>
            <a:ahLst/>
            <a:cxnLst/>
            <a:rect r="r" b="b" t="t" l="l"/>
            <a:pathLst>
              <a:path h="659782" w="2166186">
                <a:moveTo>
                  <a:pt x="0" y="0"/>
                </a:moveTo>
                <a:lnTo>
                  <a:pt x="2166186" y="0"/>
                </a:lnTo>
                <a:lnTo>
                  <a:pt x="2166186" y="659781"/>
                </a:lnTo>
                <a:lnTo>
                  <a:pt x="0" y="659781"/>
                </a:lnTo>
                <a:lnTo>
                  <a:pt x="0" y="0"/>
                </a:lnTo>
                <a:close/>
              </a:path>
            </a:pathLst>
          </a:custGeom>
          <a:blipFill>
            <a:blip r:embed="rId11"/>
            <a:stretch>
              <a:fillRect l="0" t="0" r="0" b="0"/>
            </a:stretch>
          </a:blipFill>
        </p:spPr>
      </p:sp>
      <p:sp>
        <p:nvSpPr>
          <p:cNvPr name="Freeform 11" id="11"/>
          <p:cNvSpPr/>
          <p:nvPr/>
        </p:nvSpPr>
        <p:spPr>
          <a:xfrm flipH="false" flipV="false" rot="0">
            <a:off x="4343419" y="3349676"/>
            <a:ext cx="9169093" cy="3713483"/>
          </a:xfrm>
          <a:custGeom>
            <a:avLst/>
            <a:gdLst/>
            <a:ahLst/>
            <a:cxnLst/>
            <a:rect r="r" b="b" t="t" l="l"/>
            <a:pathLst>
              <a:path h="3713483" w="9169093">
                <a:moveTo>
                  <a:pt x="0" y="0"/>
                </a:moveTo>
                <a:lnTo>
                  <a:pt x="9169093" y="0"/>
                </a:lnTo>
                <a:lnTo>
                  <a:pt x="9169093" y="3713483"/>
                </a:lnTo>
                <a:lnTo>
                  <a:pt x="0" y="371348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p:cNvSpPr/>
          <p:nvPr/>
        </p:nvSpPr>
        <p:spPr>
          <a:xfrm flipH="false" flipV="false" rot="0">
            <a:off x="2170134" y="1864443"/>
            <a:ext cx="3522746" cy="749960"/>
          </a:xfrm>
          <a:custGeom>
            <a:avLst/>
            <a:gdLst/>
            <a:ahLst/>
            <a:cxnLst/>
            <a:rect r="r" b="b" t="t" l="l"/>
            <a:pathLst>
              <a:path h="749960" w="3522746">
                <a:moveTo>
                  <a:pt x="0" y="0"/>
                </a:moveTo>
                <a:lnTo>
                  <a:pt x="3522746" y="0"/>
                </a:lnTo>
                <a:lnTo>
                  <a:pt x="3522746" y="749960"/>
                </a:lnTo>
                <a:lnTo>
                  <a:pt x="0" y="749960"/>
                </a:lnTo>
                <a:lnTo>
                  <a:pt x="0" y="0"/>
                </a:lnTo>
                <a:close/>
              </a:path>
            </a:pathLst>
          </a:custGeom>
          <a:blipFill>
            <a:blip r:embed="rId14"/>
            <a:stretch>
              <a:fillRect l="0" t="0" r="0" b="0"/>
            </a:stretch>
          </a:blipFill>
        </p:spPr>
      </p:sp>
      <p:sp>
        <p:nvSpPr>
          <p:cNvPr name="Freeform 13" id="13"/>
          <p:cNvSpPr/>
          <p:nvPr/>
        </p:nvSpPr>
        <p:spPr>
          <a:xfrm flipH="false" flipV="false" rot="0">
            <a:off x="8553457" y="7614538"/>
            <a:ext cx="5457927" cy="1643762"/>
          </a:xfrm>
          <a:custGeom>
            <a:avLst/>
            <a:gdLst/>
            <a:ahLst/>
            <a:cxnLst/>
            <a:rect r="r" b="b" t="t" l="l"/>
            <a:pathLst>
              <a:path h="1643762" w="5457927">
                <a:moveTo>
                  <a:pt x="0" y="0"/>
                </a:moveTo>
                <a:lnTo>
                  <a:pt x="5457928" y="0"/>
                </a:lnTo>
                <a:lnTo>
                  <a:pt x="5457928" y="1643762"/>
                </a:lnTo>
                <a:lnTo>
                  <a:pt x="0" y="1643762"/>
                </a:lnTo>
                <a:lnTo>
                  <a:pt x="0" y="0"/>
                </a:lnTo>
                <a:close/>
              </a:path>
            </a:pathLst>
          </a:custGeom>
          <a:blipFill>
            <a:blip r:embed="rId15"/>
            <a:stretch>
              <a:fillRect l="0" t="0" r="0" b="0"/>
            </a:stretch>
          </a:blipFill>
        </p:spPr>
      </p:sp>
      <p:sp>
        <p:nvSpPr>
          <p:cNvPr name="TextBox 14" id="14"/>
          <p:cNvSpPr txBox="true"/>
          <p:nvPr/>
        </p:nvSpPr>
        <p:spPr>
          <a:xfrm rot="0">
            <a:off x="3931507" y="4510088"/>
            <a:ext cx="10424987" cy="1276350"/>
          </a:xfrm>
          <a:prstGeom prst="rect">
            <a:avLst/>
          </a:prstGeom>
        </p:spPr>
        <p:txBody>
          <a:bodyPr anchor="t" rtlCol="false" tIns="0" lIns="0" bIns="0" rIns="0">
            <a:spAutoFit/>
          </a:bodyPr>
          <a:lstStyle/>
          <a:p>
            <a:pPr algn="ctr" marL="0" indent="0" lvl="0">
              <a:lnSpc>
                <a:spcPts val="10199"/>
              </a:lnSpc>
            </a:pPr>
            <a:r>
              <a:rPr lang="en-US" sz="8499" spc="-424">
                <a:solidFill>
                  <a:srgbClr val="000000"/>
                </a:solidFill>
                <a:latin typeface="DM Sans Bold"/>
              </a:rPr>
              <a:t>AI in the everyday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559969" y="-242174"/>
            <a:ext cx="19409855" cy="10925870"/>
          </a:xfrm>
          <a:custGeom>
            <a:avLst/>
            <a:gdLst/>
            <a:ahLst/>
            <a:cxnLst/>
            <a:rect r="r" b="b" t="t" l="l"/>
            <a:pathLst>
              <a:path h="10925870" w="19409855">
                <a:moveTo>
                  <a:pt x="0" y="0"/>
                </a:moveTo>
                <a:lnTo>
                  <a:pt x="19409855" y="0"/>
                </a:lnTo>
                <a:lnTo>
                  <a:pt x="19409855" y="10925870"/>
                </a:lnTo>
                <a:lnTo>
                  <a:pt x="0" y="10925870"/>
                </a:lnTo>
                <a:lnTo>
                  <a:pt x="0" y="0"/>
                </a:lnTo>
                <a:close/>
              </a:path>
            </a:pathLst>
          </a:custGeom>
          <a:blipFill>
            <a:blip r:embed="rId3">
              <a:alphaModFix amt="9999"/>
            </a:blip>
            <a:stretch>
              <a:fillRect l="0" t="0" r="0" b="0"/>
            </a:stretch>
          </a:blipFill>
        </p:spPr>
      </p:sp>
      <p:sp>
        <p:nvSpPr>
          <p:cNvPr name="Freeform 3" id="3"/>
          <p:cNvSpPr/>
          <p:nvPr/>
        </p:nvSpPr>
        <p:spPr>
          <a:xfrm flipH="false" flipV="false" rot="0">
            <a:off x="0" y="-191458"/>
            <a:ext cx="7665857" cy="10875154"/>
          </a:xfrm>
          <a:custGeom>
            <a:avLst/>
            <a:gdLst/>
            <a:ahLst/>
            <a:cxnLst/>
            <a:rect r="r" b="b" t="t" l="l"/>
            <a:pathLst>
              <a:path h="10875154" w="7665857">
                <a:moveTo>
                  <a:pt x="0" y="0"/>
                </a:moveTo>
                <a:lnTo>
                  <a:pt x="7665857" y="0"/>
                </a:lnTo>
                <a:lnTo>
                  <a:pt x="7665857" y="10875154"/>
                </a:lnTo>
                <a:lnTo>
                  <a:pt x="0" y="10875154"/>
                </a:lnTo>
                <a:lnTo>
                  <a:pt x="0" y="0"/>
                </a:lnTo>
                <a:close/>
              </a:path>
            </a:pathLst>
          </a:custGeom>
          <a:blipFill>
            <a:blip r:embed="rId4"/>
            <a:stretch>
              <a:fillRect l="0" t="-1844" r="0" b="0"/>
            </a:stretch>
          </a:blipFill>
        </p:spPr>
      </p:sp>
      <p:sp>
        <p:nvSpPr>
          <p:cNvPr name="Freeform 4" id="4"/>
          <p:cNvSpPr/>
          <p:nvPr/>
        </p:nvSpPr>
        <p:spPr>
          <a:xfrm flipH="false" flipV="false" rot="0">
            <a:off x="0" y="395717"/>
            <a:ext cx="11836816" cy="1356302"/>
          </a:xfrm>
          <a:custGeom>
            <a:avLst/>
            <a:gdLst/>
            <a:ahLst/>
            <a:cxnLst/>
            <a:rect r="r" b="b" t="t" l="l"/>
            <a:pathLst>
              <a:path h="1356302" w="11836816">
                <a:moveTo>
                  <a:pt x="0" y="0"/>
                </a:moveTo>
                <a:lnTo>
                  <a:pt x="11836816" y="0"/>
                </a:lnTo>
                <a:lnTo>
                  <a:pt x="11836816" y="1356302"/>
                </a:lnTo>
                <a:lnTo>
                  <a:pt x="0" y="1356302"/>
                </a:lnTo>
                <a:lnTo>
                  <a:pt x="0" y="0"/>
                </a:lnTo>
                <a:close/>
              </a:path>
            </a:pathLst>
          </a:custGeom>
          <a:blipFill>
            <a:blip r:embed="rId5"/>
            <a:stretch>
              <a:fillRect l="0" t="0" r="0" b="0"/>
            </a:stretch>
          </a:blipFill>
        </p:spPr>
      </p:sp>
      <p:sp>
        <p:nvSpPr>
          <p:cNvPr name="Freeform 5" id="5"/>
          <p:cNvSpPr/>
          <p:nvPr/>
        </p:nvSpPr>
        <p:spPr>
          <a:xfrm flipH="false" flipV="false" rot="0">
            <a:off x="7940147" y="4635485"/>
            <a:ext cx="10157353" cy="4622815"/>
          </a:xfrm>
          <a:custGeom>
            <a:avLst/>
            <a:gdLst/>
            <a:ahLst/>
            <a:cxnLst/>
            <a:rect r="r" b="b" t="t" l="l"/>
            <a:pathLst>
              <a:path h="4622815" w="10157353">
                <a:moveTo>
                  <a:pt x="0" y="0"/>
                </a:moveTo>
                <a:lnTo>
                  <a:pt x="10157353" y="0"/>
                </a:lnTo>
                <a:lnTo>
                  <a:pt x="10157353" y="4622815"/>
                </a:lnTo>
                <a:lnTo>
                  <a:pt x="0" y="4622815"/>
                </a:lnTo>
                <a:lnTo>
                  <a:pt x="0" y="0"/>
                </a:lnTo>
                <a:close/>
              </a:path>
            </a:pathLst>
          </a:custGeom>
          <a:blipFill>
            <a:blip r:embed="rId6"/>
            <a:stretch>
              <a:fillRect l="0" t="0" r="0" b="0"/>
            </a:stretch>
          </a:blipFill>
        </p:spPr>
      </p:sp>
      <p:sp>
        <p:nvSpPr>
          <p:cNvPr name="Freeform 6" id="6"/>
          <p:cNvSpPr/>
          <p:nvPr/>
        </p:nvSpPr>
        <p:spPr>
          <a:xfrm flipH="false" flipV="false" rot="0">
            <a:off x="11141744" y="2462472"/>
            <a:ext cx="3244124" cy="1462559"/>
          </a:xfrm>
          <a:custGeom>
            <a:avLst/>
            <a:gdLst/>
            <a:ahLst/>
            <a:cxnLst/>
            <a:rect r="r" b="b" t="t" l="l"/>
            <a:pathLst>
              <a:path h="1462559" w="3244124">
                <a:moveTo>
                  <a:pt x="0" y="0"/>
                </a:moveTo>
                <a:lnTo>
                  <a:pt x="3244123" y="0"/>
                </a:lnTo>
                <a:lnTo>
                  <a:pt x="3244123" y="1462559"/>
                </a:lnTo>
                <a:lnTo>
                  <a:pt x="0" y="1462559"/>
                </a:lnTo>
                <a:lnTo>
                  <a:pt x="0" y="0"/>
                </a:lnTo>
                <a:close/>
              </a:path>
            </a:pathLst>
          </a:custGeom>
          <a:blipFill>
            <a:blip r:embed="rId7"/>
            <a:stretch>
              <a:fillRect l="0" t="0" r="0" b="0"/>
            </a:stretch>
          </a:blipFill>
        </p:spPr>
      </p:sp>
      <p:sp>
        <p:nvSpPr>
          <p:cNvPr name="Freeform 7" id="7"/>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8"/>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68040" y="-735194"/>
            <a:ext cx="20353897" cy="18501808"/>
          </a:xfrm>
          <a:custGeom>
            <a:avLst/>
            <a:gdLst/>
            <a:ahLst/>
            <a:cxnLst/>
            <a:rect r="r" b="b" t="t" l="l"/>
            <a:pathLst>
              <a:path h="18501808" w="20353897">
                <a:moveTo>
                  <a:pt x="0" y="0"/>
                </a:moveTo>
                <a:lnTo>
                  <a:pt x="20353896" y="0"/>
                </a:lnTo>
                <a:lnTo>
                  <a:pt x="20353896" y="18501808"/>
                </a:lnTo>
                <a:lnTo>
                  <a:pt x="0" y="18501808"/>
                </a:lnTo>
                <a:lnTo>
                  <a:pt x="0" y="0"/>
                </a:lnTo>
                <a:close/>
              </a:path>
            </a:pathLst>
          </a:custGeom>
          <a:blipFill>
            <a:blip r:embed="rId3"/>
            <a:stretch>
              <a:fillRect l="0" t="-5005" r="0" b="-5005"/>
            </a:stretch>
          </a:blipFill>
        </p:spPr>
      </p:sp>
      <p:sp>
        <p:nvSpPr>
          <p:cNvPr name="Freeform 3" id="3"/>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4"/>
            <a:stretch>
              <a:fillRect l="0" t="0" r="0" b="0"/>
            </a:stretch>
          </a:blipFill>
        </p:spPr>
      </p:sp>
      <p:grpSp>
        <p:nvGrpSpPr>
          <p:cNvPr name="Group 4" id="4"/>
          <p:cNvGrpSpPr/>
          <p:nvPr/>
        </p:nvGrpSpPr>
        <p:grpSpPr>
          <a:xfrm rot="0">
            <a:off x="10631836" y="461306"/>
            <a:ext cx="4581629" cy="4581629"/>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CC9EC"/>
            </a:solidFill>
          </p:spPr>
        </p:sp>
        <p:sp>
          <p:nvSpPr>
            <p:cNvPr name="TextBox 6" id="6"/>
            <p:cNvSpPr txBox="true"/>
            <p:nvPr/>
          </p:nvSpPr>
          <p:spPr>
            <a:xfrm>
              <a:off x="76200" y="85725"/>
              <a:ext cx="660400" cy="650875"/>
            </a:xfrm>
            <a:prstGeom prst="rect">
              <a:avLst/>
            </a:prstGeom>
          </p:spPr>
          <p:txBody>
            <a:bodyPr anchor="ctr" rtlCol="false" tIns="50800" lIns="50800" bIns="50800" rIns="50800"/>
            <a:lstStyle/>
            <a:p>
              <a:pPr algn="ctr">
                <a:lnSpc>
                  <a:spcPts val="3191"/>
                </a:lnSpc>
              </a:pPr>
            </a:p>
          </p:txBody>
        </p:sp>
      </p:grpSp>
      <p:grpSp>
        <p:nvGrpSpPr>
          <p:cNvPr name="Group 7" id="7"/>
          <p:cNvGrpSpPr/>
          <p:nvPr/>
        </p:nvGrpSpPr>
        <p:grpSpPr>
          <a:xfrm rot="0">
            <a:off x="12735164" y="5457454"/>
            <a:ext cx="4368240" cy="436824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7DFE8"/>
            </a:solidFill>
          </p:spPr>
        </p:sp>
        <p:sp>
          <p:nvSpPr>
            <p:cNvPr name="TextBox 9" id="9"/>
            <p:cNvSpPr txBox="true"/>
            <p:nvPr/>
          </p:nvSpPr>
          <p:spPr>
            <a:xfrm>
              <a:off x="76200" y="85725"/>
              <a:ext cx="660400" cy="650875"/>
            </a:xfrm>
            <a:prstGeom prst="rect">
              <a:avLst/>
            </a:prstGeom>
          </p:spPr>
          <p:txBody>
            <a:bodyPr anchor="ctr" rtlCol="false" tIns="50800" lIns="50800" bIns="50800" rIns="50800"/>
            <a:lstStyle/>
            <a:p>
              <a:pPr algn="ctr">
                <a:lnSpc>
                  <a:spcPts val="3191"/>
                </a:lnSpc>
              </a:pPr>
            </a:p>
          </p:txBody>
        </p:sp>
      </p:grpSp>
      <p:sp>
        <p:nvSpPr>
          <p:cNvPr name="Freeform 10" id="10"/>
          <p:cNvSpPr/>
          <p:nvPr/>
        </p:nvSpPr>
        <p:spPr>
          <a:xfrm flipH="false" flipV="false" rot="0">
            <a:off x="13865631" y="3620602"/>
            <a:ext cx="2807090" cy="2705333"/>
          </a:xfrm>
          <a:custGeom>
            <a:avLst/>
            <a:gdLst/>
            <a:ahLst/>
            <a:cxnLst/>
            <a:rect r="r" b="b" t="t" l="l"/>
            <a:pathLst>
              <a:path h="2705333" w="2807090">
                <a:moveTo>
                  <a:pt x="0" y="0"/>
                </a:moveTo>
                <a:lnTo>
                  <a:pt x="2807090" y="0"/>
                </a:lnTo>
                <a:lnTo>
                  <a:pt x="2807090" y="2705333"/>
                </a:lnTo>
                <a:lnTo>
                  <a:pt x="0" y="2705333"/>
                </a:lnTo>
                <a:lnTo>
                  <a:pt x="0" y="0"/>
                </a:lnTo>
                <a:close/>
              </a:path>
            </a:pathLst>
          </a:custGeom>
          <a:blipFill>
            <a:blip r:embed="rId5"/>
            <a:stretch>
              <a:fillRect l="0" t="0" r="0" b="0"/>
            </a:stretch>
          </a:blipFill>
        </p:spPr>
      </p:sp>
      <p:sp>
        <p:nvSpPr>
          <p:cNvPr name="TextBox 11" id="11"/>
          <p:cNvSpPr txBox="true"/>
          <p:nvPr/>
        </p:nvSpPr>
        <p:spPr>
          <a:xfrm rot="0">
            <a:off x="1028700" y="1286167"/>
            <a:ext cx="6118802" cy="1451747"/>
          </a:xfrm>
          <a:prstGeom prst="rect">
            <a:avLst/>
          </a:prstGeom>
        </p:spPr>
        <p:txBody>
          <a:bodyPr anchor="t" rtlCol="false" tIns="0" lIns="0" bIns="0" rIns="0">
            <a:spAutoFit/>
          </a:bodyPr>
          <a:lstStyle/>
          <a:p>
            <a:pPr>
              <a:lnSpc>
                <a:spcPts val="11848"/>
              </a:lnSpc>
            </a:pPr>
            <a:r>
              <a:rPr lang="en-US" sz="8463">
                <a:solidFill>
                  <a:srgbClr val="FFFFFF"/>
                </a:solidFill>
                <a:latin typeface="DM Sans Bold"/>
              </a:rPr>
              <a:t>Why now?</a:t>
            </a:r>
          </a:p>
        </p:txBody>
      </p:sp>
      <p:sp>
        <p:nvSpPr>
          <p:cNvPr name="TextBox 12" id="12"/>
          <p:cNvSpPr txBox="true"/>
          <p:nvPr/>
        </p:nvSpPr>
        <p:spPr>
          <a:xfrm rot="0">
            <a:off x="11169213" y="1883640"/>
            <a:ext cx="3506874" cy="1736962"/>
          </a:xfrm>
          <a:prstGeom prst="rect">
            <a:avLst/>
          </a:prstGeom>
        </p:spPr>
        <p:txBody>
          <a:bodyPr anchor="t" rtlCol="false" tIns="0" lIns="0" bIns="0" rIns="0">
            <a:spAutoFit/>
          </a:bodyPr>
          <a:lstStyle/>
          <a:p>
            <a:pPr algn="ctr">
              <a:lnSpc>
                <a:spcPts val="3464"/>
              </a:lnSpc>
              <a:spcBef>
                <a:spcPct val="0"/>
              </a:spcBef>
            </a:pPr>
            <a:r>
              <a:rPr lang="en-US" sz="2887" spc="-144">
                <a:solidFill>
                  <a:srgbClr val="000000"/>
                </a:solidFill>
                <a:latin typeface="DM Sans Bold"/>
              </a:rPr>
              <a:t>AI funding soars to $17.9-billion while rest of tech slumps </a:t>
            </a:r>
          </a:p>
          <a:p>
            <a:pPr algn="ctr">
              <a:lnSpc>
                <a:spcPts val="3464"/>
              </a:lnSpc>
              <a:spcBef>
                <a:spcPct val="0"/>
              </a:spcBef>
            </a:pPr>
            <a:r>
              <a:rPr lang="en-US" sz="2887" spc="-144">
                <a:solidFill>
                  <a:srgbClr val="000000"/>
                </a:solidFill>
                <a:latin typeface="DM Sans Bold Italics"/>
              </a:rPr>
              <a:t>-Bloomberg</a:t>
            </a:r>
          </a:p>
        </p:txBody>
      </p:sp>
      <p:sp>
        <p:nvSpPr>
          <p:cNvPr name="TextBox 13" id="13"/>
          <p:cNvSpPr txBox="true"/>
          <p:nvPr/>
        </p:nvSpPr>
        <p:spPr>
          <a:xfrm rot="0">
            <a:off x="13165847" y="6722754"/>
            <a:ext cx="3506874" cy="2171203"/>
          </a:xfrm>
          <a:prstGeom prst="rect">
            <a:avLst/>
          </a:prstGeom>
        </p:spPr>
        <p:txBody>
          <a:bodyPr anchor="t" rtlCol="false" tIns="0" lIns="0" bIns="0" rIns="0">
            <a:spAutoFit/>
          </a:bodyPr>
          <a:lstStyle/>
          <a:p>
            <a:pPr algn="ctr">
              <a:lnSpc>
                <a:spcPts val="3464"/>
              </a:lnSpc>
            </a:pPr>
            <a:r>
              <a:rPr lang="en-US" sz="2887" spc="-144">
                <a:solidFill>
                  <a:srgbClr val="000000"/>
                </a:solidFill>
                <a:latin typeface="DM Sans Bold"/>
              </a:rPr>
              <a:t>GenAI could add between $2.6-$4.4 trillion annually to the global economy</a:t>
            </a:r>
          </a:p>
          <a:p>
            <a:pPr algn="ctr">
              <a:lnSpc>
                <a:spcPts val="3464"/>
              </a:lnSpc>
              <a:spcBef>
                <a:spcPct val="0"/>
              </a:spcBef>
            </a:pPr>
            <a:r>
              <a:rPr lang="en-US" sz="2887" spc="-144">
                <a:solidFill>
                  <a:srgbClr val="000000"/>
                </a:solidFill>
                <a:latin typeface="DM Sans Bold Italics"/>
              </a:rPr>
              <a:t>-McKinsey</a:t>
            </a:r>
          </a:p>
        </p:txBody>
      </p:sp>
      <p:sp>
        <p:nvSpPr>
          <p:cNvPr name="Freeform 14" id="14"/>
          <p:cNvSpPr/>
          <p:nvPr/>
        </p:nvSpPr>
        <p:spPr>
          <a:xfrm flipH="false" flipV="false" rot="0">
            <a:off x="1606074" y="3176716"/>
            <a:ext cx="7537926" cy="6298438"/>
          </a:xfrm>
          <a:custGeom>
            <a:avLst/>
            <a:gdLst/>
            <a:ahLst/>
            <a:cxnLst/>
            <a:rect r="r" b="b" t="t" l="l"/>
            <a:pathLst>
              <a:path h="6298438" w="7537926">
                <a:moveTo>
                  <a:pt x="0" y="0"/>
                </a:moveTo>
                <a:lnTo>
                  <a:pt x="7537926" y="0"/>
                </a:lnTo>
                <a:lnTo>
                  <a:pt x="7537926" y="6298438"/>
                </a:lnTo>
                <a:lnTo>
                  <a:pt x="0" y="6298438"/>
                </a:lnTo>
                <a:lnTo>
                  <a:pt x="0" y="0"/>
                </a:lnTo>
                <a:close/>
              </a:path>
            </a:pathLst>
          </a:custGeom>
          <a:blipFill>
            <a:blip r:embed="rId6"/>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83504"/>
            <a:ext cx="13675849" cy="9932085"/>
          </a:xfrm>
          <a:custGeom>
            <a:avLst/>
            <a:gdLst/>
            <a:ahLst/>
            <a:cxnLst/>
            <a:rect r="r" b="b" t="t" l="l"/>
            <a:pathLst>
              <a:path h="9932085" w="13675849">
                <a:moveTo>
                  <a:pt x="0" y="0"/>
                </a:moveTo>
                <a:lnTo>
                  <a:pt x="13675849" y="0"/>
                </a:lnTo>
                <a:lnTo>
                  <a:pt x="13675849" y="9932085"/>
                </a:lnTo>
                <a:lnTo>
                  <a:pt x="0" y="99320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020879" y="5066651"/>
            <a:ext cx="9961554" cy="4681930"/>
          </a:xfrm>
          <a:custGeom>
            <a:avLst/>
            <a:gdLst/>
            <a:ahLst/>
            <a:cxnLst/>
            <a:rect r="r" b="b" t="t" l="l"/>
            <a:pathLst>
              <a:path h="4681930" w="9961554">
                <a:moveTo>
                  <a:pt x="0" y="0"/>
                </a:moveTo>
                <a:lnTo>
                  <a:pt x="9961553" y="0"/>
                </a:lnTo>
                <a:lnTo>
                  <a:pt x="9961553" y="4681930"/>
                </a:lnTo>
                <a:lnTo>
                  <a:pt x="0" y="4681930"/>
                </a:lnTo>
                <a:lnTo>
                  <a:pt x="0" y="0"/>
                </a:lnTo>
                <a:close/>
              </a:path>
            </a:pathLst>
          </a:custGeom>
          <a:blipFill>
            <a:blip r:embed="rId4"/>
            <a:stretch>
              <a:fillRect l="0" t="0" r="0" b="0"/>
            </a:stretch>
          </a:blipFill>
        </p:spPr>
      </p:sp>
      <p:sp>
        <p:nvSpPr>
          <p:cNvPr name="TextBox 4" id="4"/>
          <p:cNvSpPr txBox="true"/>
          <p:nvPr/>
        </p:nvSpPr>
        <p:spPr>
          <a:xfrm rot="0">
            <a:off x="1028700" y="1736438"/>
            <a:ext cx="10392852" cy="2807309"/>
          </a:xfrm>
          <a:prstGeom prst="rect">
            <a:avLst/>
          </a:prstGeom>
        </p:spPr>
        <p:txBody>
          <a:bodyPr anchor="t" rtlCol="false" tIns="0" lIns="0" bIns="0" rIns="0">
            <a:spAutoFit/>
          </a:bodyPr>
          <a:lstStyle/>
          <a:p>
            <a:pPr algn="ctr">
              <a:lnSpc>
                <a:spcPts val="9196"/>
              </a:lnSpc>
              <a:spcBef>
                <a:spcPct val="0"/>
              </a:spcBef>
            </a:pPr>
            <a:r>
              <a:rPr lang="en-US" sz="7663" spc="-383">
                <a:solidFill>
                  <a:srgbClr val="000000"/>
                </a:solidFill>
                <a:latin typeface="DM Sans"/>
              </a:rPr>
              <a:t>"These are the stupidest the models will ever be."</a:t>
            </a:r>
          </a:p>
          <a:p>
            <a:pPr algn="ctr">
              <a:lnSpc>
                <a:spcPts val="3978"/>
              </a:lnSpc>
              <a:spcBef>
                <a:spcPct val="0"/>
              </a:spcBef>
            </a:pPr>
            <a:r>
              <a:rPr lang="en-US" sz="3315" spc="-165">
                <a:solidFill>
                  <a:srgbClr val="000000"/>
                </a:solidFill>
                <a:latin typeface="DM Sans"/>
              </a:rPr>
              <a:t>-Sam Altman, CEO of OpenAI</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rot="0">
            <a:off x="-497424" y="-146444"/>
            <a:ext cx="19670014" cy="11100899"/>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alphaModFix amt="24000"/>
          </a:blip>
          <a:srcRect l="0" t="0" r="0" b="0"/>
          <a:stretch>
            <a:fillRect/>
          </a:stretch>
        </p:blipFill>
        <p:spPr>
          <a:xfrm flipH="false" flipV="false" rot="0">
            <a:off x="-205313" y="-263643"/>
            <a:ext cx="18898836" cy="10665680"/>
          </a:xfrm>
          <a:prstGeom prst="rect">
            <a:avLst/>
          </a:prstGeom>
        </p:spPr>
      </p:pic>
      <p:sp>
        <p:nvSpPr>
          <p:cNvPr name="TextBox 3" id="3"/>
          <p:cNvSpPr txBox="true"/>
          <p:nvPr/>
        </p:nvSpPr>
        <p:spPr>
          <a:xfrm rot="0">
            <a:off x="2704564" y="1563997"/>
            <a:ext cx="13658777" cy="6920055"/>
          </a:xfrm>
          <a:prstGeom prst="rect">
            <a:avLst/>
          </a:prstGeom>
        </p:spPr>
        <p:txBody>
          <a:bodyPr anchor="t" rtlCol="false" tIns="0" lIns="0" bIns="0" rIns="0">
            <a:spAutoFit/>
          </a:bodyPr>
          <a:lstStyle/>
          <a:p>
            <a:pPr algn="ctr">
              <a:lnSpc>
                <a:spcPts val="9179"/>
              </a:lnSpc>
              <a:spcBef>
                <a:spcPct val="0"/>
              </a:spcBef>
            </a:pPr>
            <a:r>
              <a:rPr lang="en-US" sz="6556">
                <a:solidFill>
                  <a:srgbClr val="000000"/>
                </a:solidFill>
                <a:latin typeface="DM Sans Bold"/>
              </a:rPr>
              <a:t>Calling generative AI revolutionary is no hyperbole. Business leaders should view it as a general-purpose technology akin to electricity, the steam engine, and the internet.</a:t>
            </a:r>
          </a:p>
        </p:txBody>
      </p:sp>
      <p:sp>
        <p:nvSpPr>
          <p:cNvPr name="Freeform 4" id="4"/>
          <p:cNvSpPr/>
          <p:nvPr/>
        </p:nvSpPr>
        <p:spPr>
          <a:xfrm flipH="false" flipV="false" rot="0">
            <a:off x="17259300" y="8900856"/>
            <a:ext cx="716227" cy="965260"/>
          </a:xfrm>
          <a:custGeom>
            <a:avLst/>
            <a:gdLst/>
            <a:ahLst/>
            <a:cxnLst/>
            <a:rect r="r" b="b" t="t" l="l"/>
            <a:pathLst>
              <a:path h="965260" w="716227">
                <a:moveTo>
                  <a:pt x="0" y="0"/>
                </a:moveTo>
                <a:lnTo>
                  <a:pt x="716227" y="0"/>
                </a:lnTo>
                <a:lnTo>
                  <a:pt x="716227" y="965260"/>
                </a:lnTo>
                <a:lnTo>
                  <a:pt x="0" y="965260"/>
                </a:lnTo>
                <a:lnTo>
                  <a:pt x="0" y="0"/>
                </a:lnTo>
                <a:close/>
              </a:path>
            </a:pathLst>
          </a:custGeom>
          <a:blipFill>
            <a:blip r:embed="rId6"/>
            <a:stretch>
              <a:fillRect l="0" t="0" r="0" b="0"/>
            </a:stretch>
          </a:blipFill>
        </p:spPr>
      </p:sp>
      <p:sp>
        <p:nvSpPr>
          <p:cNvPr name="TextBox 5" id="5"/>
          <p:cNvSpPr txBox="true"/>
          <p:nvPr/>
        </p:nvSpPr>
        <p:spPr>
          <a:xfrm rot="0">
            <a:off x="11516093" y="9485173"/>
            <a:ext cx="6601200" cy="533400"/>
          </a:xfrm>
          <a:prstGeom prst="rect">
            <a:avLst/>
          </a:prstGeom>
        </p:spPr>
        <p:txBody>
          <a:bodyPr anchor="t" rtlCol="false" tIns="0" lIns="0" bIns="0" rIns="0">
            <a:spAutoFit/>
          </a:bodyPr>
          <a:lstStyle/>
          <a:p>
            <a:pPr algn="r">
              <a:lnSpc>
                <a:spcPts val="2100"/>
              </a:lnSpc>
              <a:spcBef>
                <a:spcPct val="0"/>
              </a:spcBef>
            </a:pPr>
            <a:r>
              <a:rPr lang="en-US" sz="1500">
                <a:solidFill>
                  <a:srgbClr val="FFFFFF"/>
                </a:solidFill>
                <a:latin typeface="DM Sans"/>
              </a:rPr>
              <a:t>How to Capitalize on Generative AI - A guide to realizing its benefits while limiting its risks by Andrew McAfee, Daniel Rock, and Erik Brynjolfsson</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DAF2amOf8_M</dc:identifier>
  <dcterms:modified xsi:type="dcterms:W3CDTF">2011-08-01T06:04:30Z</dcterms:modified>
  <cp:revision>1</cp:revision>
  <dc:title>EDCO-AI-presentation-Feb2</dc:title>
</cp:coreProperties>
</file>