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linkedin.com/in/rob-theriault-m-e-t-bhsc-ccp-f-52345a8/"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docs.google.com/document/d/1Sg6kJIi_Y0xxOOpOrGwI1keFK2oy0vdgQOOzUFSXHzM/edit?usp=sharin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echnologyreview.com/2018/10/09/103962/nasa-is-using-hololens-ar-headsets-to-build-its-new-spacecraft-faster/#:~:text=Space-,NASA%20is%20using%20HoloLens%20AR%20headsets%20to%20build%20its%20new,of%20pages%20of%20paper%20instruction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62949261cc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62949261cc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Rob Theriault </a:t>
            </a:r>
            <a:r>
              <a:rPr lang="en" u="sng">
                <a:solidFill>
                  <a:schemeClr val="hlink"/>
                </a:solidFill>
                <a:hlinkClick r:id="rId3"/>
              </a:rPr>
              <a:t>LinkedIn</a:t>
            </a:r>
            <a:r>
              <a:rPr lang="en"/>
              <a:t>  </a:t>
            </a:r>
            <a:r>
              <a:rPr lang="en" u="sng">
                <a:solidFill>
                  <a:schemeClr val="hlink"/>
                </a:solidFill>
                <a:hlinkClick r:id="rId4"/>
              </a:rPr>
              <a:t>XR  Georgian College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62949261cc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62949261c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AI will become increasingly undetectable and pervasive</a:t>
            </a:r>
            <a:endParaRPr/>
          </a:p>
          <a:p>
            <a:pPr marL="0" lvl="0" indent="0" algn="l" rtl="0">
              <a:spcBef>
                <a:spcPts val="0"/>
              </a:spcBef>
              <a:spcAft>
                <a:spcPts val="0"/>
              </a:spcAft>
              <a:buNone/>
            </a:pPr>
            <a:r>
              <a:rPr lang="en"/>
              <a:t>People will wear augmented reality glasses or contact lenses that will give them access to AI anywhere</a:t>
            </a:r>
            <a:endParaRPr/>
          </a:p>
          <a:p>
            <a:pPr marL="0" lvl="0" indent="0" algn="l" rtl="0">
              <a:spcBef>
                <a:spcPts val="0"/>
              </a:spcBef>
              <a:spcAft>
                <a:spcPts val="0"/>
              </a:spcAft>
              <a:buNone/>
            </a:pPr>
            <a:r>
              <a:rPr lang="en"/>
              <a:t>Intelligent tutoring will be common place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636f55a263_0_5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636f55a263_0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636f55a263_0_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300"/>
              <a:t>% steps done correctly VR vs Standard 63% vs. 25%. </a:t>
            </a:r>
            <a:endParaRPr sz="900">
              <a:latin typeface="Arial"/>
              <a:ea typeface="Arial"/>
              <a:cs typeface="Arial"/>
              <a:sym typeface="Arial"/>
            </a:endParaRPr>
          </a:p>
          <a:p>
            <a:pPr marL="0" lvl="0" indent="0" algn="l" rtl="0">
              <a:spcBef>
                <a:spcPts val="0"/>
              </a:spcBef>
              <a:spcAft>
                <a:spcPts val="0"/>
              </a:spcAft>
              <a:buClr>
                <a:schemeClr val="dk1"/>
              </a:buClr>
              <a:buFont typeface="Arial"/>
              <a:buNone/>
            </a:pPr>
            <a:r>
              <a:rPr lang="en" sz="1300"/>
              <a:t>Higher knowledge retention in VR group: 50% vs 11%”</a:t>
            </a:r>
            <a:endParaRPr sz="900">
              <a:latin typeface="Arial"/>
              <a:ea typeface="Arial"/>
              <a:cs typeface="Arial"/>
              <a:sym typeface="Arial"/>
            </a:endParaRPr>
          </a:p>
          <a:p>
            <a:pPr marL="0" lvl="0" indent="0" algn="r" rtl="0">
              <a:spcBef>
                <a:spcPts val="0"/>
              </a:spcBef>
              <a:spcAft>
                <a:spcPts val="0"/>
              </a:spcAft>
              <a:buClr>
                <a:schemeClr val="dk1"/>
              </a:buClr>
              <a:buFont typeface="Arial"/>
              <a:buNone/>
            </a:pPr>
            <a:r>
              <a:rPr lang="en" sz="1300"/>
              <a:t>Blumstein, G., et. al.</a:t>
            </a:r>
            <a:endParaRPr sz="600"/>
          </a:p>
        </p:txBody>
      </p:sp>
      <p:sp>
        <p:nvSpPr>
          <p:cNvPr id="140" name="Google Shape;140;g2636f55a263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636f55a26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636f55a2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636f55a263_0_5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636f55a263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 need to read thousands of pages of instructions (</a:t>
            </a:r>
            <a:r>
              <a:rPr lang="en" u="sng">
                <a:solidFill>
                  <a:schemeClr val="hlink"/>
                </a:solidFill>
                <a:hlinkClick r:id="rId3"/>
              </a:rPr>
              <a:t>article</a:t>
            </a:r>
            <a:r>
              <a:rPr lang="en"/>
              <a:t>)</a:t>
            </a:r>
            <a:endParaRPr/>
          </a:p>
          <a:p>
            <a:pPr marL="0" lvl="0" indent="0" algn="l" rtl="0">
              <a:spcBef>
                <a:spcPts val="0"/>
              </a:spcBef>
              <a:spcAft>
                <a:spcPts val="0"/>
              </a:spcAft>
              <a:buNone/>
            </a:pPr>
            <a:r>
              <a:rPr lang="en"/>
              <a:t>Augmented reality used for “overlay”</a:t>
            </a:r>
            <a:endParaRPr/>
          </a:p>
          <a:p>
            <a:pPr marL="0" lvl="0" indent="0" algn="l" rtl="0">
              <a:spcBef>
                <a:spcPts val="0"/>
              </a:spcBef>
              <a:spcAft>
                <a:spcPts val="0"/>
              </a:spcAft>
              <a:buNone/>
            </a:pPr>
            <a:r>
              <a:rPr lang="en"/>
              <a:t>Work normally completed in 8-12 shifts, completed in 1 shift with AR</a:t>
            </a:r>
            <a:endParaRPr/>
          </a:p>
          <a:p>
            <a:pPr marL="0" lvl="0" indent="0" algn="l" rtl="0">
              <a:spcBef>
                <a:spcPts val="0"/>
              </a:spcBef>
              <a:spcAft>
                <a:spcPts val="0"/>
              </a:spcAft>
              <a:buNone/>
            </a:pPr>
            <a:r>
              <a:rPr lang="en"/>
              <a:t>12 hours of work completed in 45 minutes with AR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6640b450c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6640b450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636f55a263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g2636f55a263_0_4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Image on the top right is from HealthScholars. It uses voice recognition and AI to enable the learner to give voice commands to the avatars.</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b0b465226e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b0b465226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b0b465226e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b0b465226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ef75667639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ef7566763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ef7566763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ef756676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1200"/>
              </a:spcBef>
              <a:spcAft>
                <a:spcPts val="0"/>
              </a:spcAft>
              <a:buClr>
                <a:schemeClr val="lt1"/>
              </a:buClr>
              <a:buSzPts val="1400"/>
              <a:buChar char="○"/>
              <a:defRPr/>
            </a:lvl2pPr>
            <a:lvl3pPr marL="1371600" lvl="2" indent="-317500" algn="l" rtl="0">
              <a:lnSpc>
                <a:spcPct val="90000"/>
              </a:lnSpc>
              <a:spcBef>
                <a:spcPts val="1200"/>
              </a:spcBef>
              <a:spcAft>
                <a:spcPts val="0"/>
              </a:spcAft>
              <a:buClr>
                <a:schemeClr val="lt1"/>
              </a:buClr>
              <a:buSzPts val="1400"/>
              <a:buChar char="■"/>
              <a:defRPr/>
            </a:lvl3pPr>
            <a:lvl4pPr marL="1828800" lvl="3" indent="-317500" algn="l" rtl="0">
              <a:lnSpc>
                <a:spcPct val="90000"/>
              </a:lnSpc>
              <a:spcBef>
                <a:spcPts val="1200"/>
              </a:spcBef>
              <a:spcAft>
                <a:spcPts val="0"/>
              </a:spcAft>
              <a:buClr>
                <a:schemeClr val="lt1"/>
              </a:buClr>
              <a:buSzPts val="1400"/>
              <a:buChar char="●"/>
              <a:defRPr/>
            </a:lvl4pPr>
            <a:lvl5pPr marL="2286000" lvl="4" indent="-317500" algn="l" rtl="0">
              <a:lnSpc>
                <a:spcPct val="90000"/>
              </a:lnSpc>
              <a:spcBef>
                <a:spcPts val="1200"/>
              </a:spcBef>
              <a:spcAft>
                <a:spcPts val="0"/>
              </a:spcAft>
              <a:buClr>
                <a:schemeClr val="lt1"/>
              </a:buClr>
              <a:buSzPts val="1400"/>
              <a:buChar char="○"/>
              <a:defRPr/>
            </a:lvl5pPr>
            <a:lvl6pPr marL="2743200" lvl="5" indent="-317500" algn="l" rtl="0">
              <a:lnSpc>
                <a:spcPct val="90000"/>
              </a:lnSpc>
              <a:spcBef>
                <a:spcPts val="1200"/>
              </a:spcBef>
              <a:spcAft>
                <a:spcPts val="0"/>
              </a:spcAft>
              <a:buClr>
                <a:schemeClr val="lt1"/>
              </a:buClr>
              <a:buSzPts val="1400"/>
              <a:buChar char="■"/>
              <a:defRPr/>
            </a:lvl6pPr>
            <a:lvl7pPr marL="3200400" lvl="6" indent="-317500" algn="l" rtl="0">
              <a:lnSpc>
                <a:spcPct val="90000"/>
              </a:lnSpc>
              <a:spcBef>
                <a:spcPts val="1200"/>
              </a:spcBef>
              <a:spcAft>
                <a:spcPts val="0"/>
              </a:spcAft>
              <a:buClr>
                <a:schemeClr val="lt1"/>
              </a:buClr>
              <a:buSzPts val="1400"/>
              <a:buChar char="●"/>
              <a:defRPr/>
            </a:lvl7pPr>
            <a:lvl8pPr marL="3657600" lvl="7" indent="-317500" algn="l" rtl="0">
              <a:lnSpc>
                <a:spcPct val="90000"/>
              </a:lnSpc>
              <a:spcBef>
                <a:spcPts val="1200"/>
              </a:spcBef>
              <a:spcAft>
                <a:spcPts val="0"/>
              </a:spcAft>
              <a:buClr>
                <a:schemeClr val="lt1"/>
              </a:buClr>
              <a:buSzPts val="1400"/>
              <a:buChar char="○"/>
              <a:defRPr/>
            </a:lvl8pPr>
            <a:lvl9pPr marL="4114800" lvl="8" indent="-317500" algn="l" rtl="0">
              <a:lnSpc>
                <a:spcPct val="90000"/>
              </a:lnSpc>
              <a:spcBef>
                <a:spcPts val="1200"/>
              </a:spcBef>
              <a:spcAft>
                <a:spcPts val="1200"/>
              </a:spcAft>
              <a:buClr>
                <a:schemeClr val="lt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l3LJYY4KI8g"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9VTcueq8oQ0"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rotWithShape="1">
          <a:blip r:embed="rId3">
            <a:alphaModFix amt="28000"/>
          </a:blip>
          <a:srcRect l="10321" t="23230" r="6511"/>
          <a:stretch/>
        </p:blipFill>
        <p:spPr>
          <a:xfrm>
            <a:off x="0" y="197863"/>
            <a:ext cx="9144000" cy="4747777"/>
          </a:xfrm>
          <a:prstGeom prst="rect">
            <a:avLst/>
          </a:prstGeom>
          <a:noFill/>
          <a:ln>
            <a:noFill/>
          </a:ln>
        </p:spPr>
      </p:pic>
      <p:sp>
        <p:nvSpPr>
          <p:cNvPr id="61" name="Google Shape;61;p14"/>
          <p:cNvSpPr txBox="1"/>
          <p:nvPr/>
        </p:nvSpPr>
        <p:spPr>
          <a:xfrm>
            <a:off x="0" y="904875"/>
            <a:ext cx="9144000" cy="861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4400" b="1">
                <a:solidFill>
                  <a:srgbClr val="EFEFEF"/>
                </a:solidFill>
              </a:rPr>
              <a:t>Future of …</a:t>
            </a:r>
            <a:endParaRPr sz="2400" b="1">
              <a:solidFill>
                <a:srgbClr val="EFEFEF"/>
              </a:solidFill>
            </a:endParaRPr>
          </a:p>
        </p:txBody>
      </p:sp>
      <p:sp>
        <p:nvSpPr>
          <p:cNvPr id="62" name="Google Shape;62;p14"/>
          <p:cNvSpPr txBox="1"/>
          <p:nvPr/>
        </p:nvSpPr>
        <p:spPr>
          <a:xfrm>
            <a:off x="0" y="4638675"/>
            <a:ext cx="9144000" cy="5232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2200" b="1">
                <a:solidFill>
                  <a:srgbClr val="EFEFEF"/>
                </a:solidFill>
              </a:rPr>
              <a:t>Rob Theriault </a:t>
            </a:r>
            <a:r>
              <a:rPr lang="en" sz="1600" b="1">
                <a:solidFill>
                  <a:srgbClr val="EFEFEF"/>
                </a:solidFill>
              </a:rPr>
              <a:t>Immersive Technology Manager, Georgian College</a:t>
            </a:r>
            <a:endParaRPr sz="800" b="1">
              <a:solidFill>
                <a:srgbClr val="EFEFEF"/>
              </a:solidFill>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
        <p:cNvGrpSpPr/>
        <p:nvPr/>
      </p:nvGrpSpPr>
      <p:grpSpPr>
        <a:xfrm>
          <a:off x="0" y="0"/>
          <a:ext cx="0" cy="0"/>
          <a:chOff x="0" y="0"/>
          <a:chExt cx="0" cy="0"/>
        </a:xfrm>
      </p:grpSpPr>
      <p:pic>
        <p:nvPicPr>
          <p:cNvPr id="130" name="Google Shape;130;p23"/>
          <p:cNvPicPr preferRelativeResize="0"/>
          <p:nvPr/>
        </p:nvPicPr>
        <p:blipFill rotWithShape="1">
          <a:blip r:embed="rId3">
            <a:alphaModFix amt="42000"/>
          </a:blip>
          <a:srcRect l="10321" t="23230" r="6511"/>
          <a:stretch/>
        </p:blipFill>
        <p:spPr>
          <a:xfrm>
            <a:off x="311700" y="1592199"/>
            <a:ext cx="4261051" cy="2212426"/>
          </a:xfrm>
          <a:prstGeom prst="rect">
            <a:avLst/>
          </a:prstGeom>
          <a:noFill/>
          <a:ln>
            <a:noFill/>
          </a:ln>
        </p:spPr>
      </p:pic>
      <p:sp>
        <p:nvSpPr>
          <p:cNvPr id="131" name="Google Shape;131;p23"/>
          <p:cNvSpPr txBox="1">
            <a:spLocks noGrp="1"/>
          </p:cNvSpPr>
          <p:nvPr>
            <p:ph type="subTitle" idx="1"/>
          </p:nvPr>
        </p:nvSpPr>
        <p:spPr>
          <a:xfrm>
            <a:off x="311700" y="251125"/>
            <a:ext cx="8520600" cy="819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700"/>
              <a:t>AR/VR &amp; GenAI</a:t>
            </a:r>
            <a:endParaRPr sz="3000"/>
          </a:p>
        </p:txBody>
      </p:sp>
      <p:pic>
        <p:nvPicPr>
          <p:cNvPr id="132" name="Google Shape;132;p23"/>
          <p:cNvPicPr preferRelativeResize="0"/>
          <p:nvPr/>
        </p:nvPicPr>
        <p:blipFill>
          <a:blip r:embed="rId4">
            <a:alphaModFix/>
          </a:blip>
          <a:stretch>
            <a:fillRect/>
          </a:stretch>
        </p:blipFill>
        <p:spPr>
          <a:xfrm>
            <a:off x="4709651" y="1371813"/>
            <a:ext cx="4266450" cy="23998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txBox="1">
            <a:spLocks noGrp="1"/>
          </p:cNvSpPr>
          <p:nvPr>
            <p:ph type="subTitle" idx="1"/>
          </p:nvPr>
        </p:nvSpPr>
        <p:spPr>
          <a:xfrm>
            <a:off x="311700" y="1609350"/>
            <a:ext cx="8520600" cy="1924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5400"/>
              <a:t>Future</a:t>
            </a:r>
            <a:endParaRPr sz="5400"/>
          </a:p>
          <a:p>
            <a:pPr marL="0" lvl="0" indent="0" algn="ctr" rtl="0">
              <a:spcBef>
                <a:spcPts val="0"/>
              </a:spcBef>
              <a:spcAft>
                <a:spcPts val="0"/>
              </a:spcAft>
              <a:buNone/>
            </a:pPr>
            <a:r>
              <a:rPr lang="en" sz="3700"/>
              <a:t>immersive, experiential &amp; A.I. assisted</a:t>
            </a:r>
            <a:endParaRPr sz="37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pic>
        <p:nvPicPr>
          <p:cNvPr id="142" name="Google Shape;142;p25"/>
          <p:cNvPicPr preferRelativeResize="0"/>
          <p:nvPr/>
        </p:nvPicPr>
        <p:blipFill rotWithShape="1">
          <a:blip r:embed="rId3">
            <a:alphaModFix/>
          </a:blip>
          <a:srcRect/>
          <a:stretch/>
        </p:blipFill>
        <p:spPr>
          <a:xfrm>
            <a:off x="1551288" y="198151"/>
            <a:ext cx="6041424" cy="339830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3" name="Google Shape;143;p25"/>
          <p:cNvSpPr txBox="1"/>
          <p:nvPr/>
        </p:nvSpPr>
        <p:spPr>
          <a:xfrm>
            <a:off x="1797451" y="3893625"/>
            <a:ext cx="5549100" cy="1116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700">
                <a:solidFill>
                  <a:schemeClr val="dk1"/>
                </a:solidFill>
                <a:latin typeface="Calibri"/>
                <a:ea typeface="Calibri"/>
                <a:cs typeface="Calibri"/>
                <a:sym typeface="Calibri"/>
              </a:rPr>
              <a:t>% steps done correctly VR vs Standard 63% vs. 25%.   </a:t>
            </a:r>
            <a:endParaRPr sz="1700">
              <a:solidFill>
                <a:schemeClr val="dk1"/>
              </a:solidFill>
              <a:latin typeface="Calibri"/>
              <a:ea typeface="Calibri"/>
              <a:cs typeface="Calibri"/>
              <a:sym typeface="Calibri"/>
            </a:endParaRPr>
          </a:p>
          <a:p>
            <a:pPr marL="0" marR="0" lvl="0" indent="0" algn="l" rtl="0">
              <a:spcBef>
                <a:spcPts val="0"/>
              </a:spcBef>
              <a:spcAft>
                <a:spcPts val="0"/>
              </a:spcAft>
              <a:buNone/>
            </a:pPr>
            <a:r>
              <a:rPr lang="en" sz="1700">
                <a:solidFill>
                  <a:schemeClr val="dk1"/>
                </a:solidFill>
                <a:latin typeface="Calibri"/>
                <a:ea typeface="Calibri"/>
                <a:cs typeface="Calibri"/>
                <a:sym typeface="Calibri"/>
              </a:rPr>
              <a:t>Higher knowledge retention in VR group: 50% vs 11%”</a:t>
            </a:r>
            <a:endParaRPr>
              <a:solidFill>
                <a:schemeClr val="dk1"/>
              </a:solidFill>
            </a:endParaRPr>
          </a:p>
          <a:p>
            <a:pPr marL="0" marR="0" lvl="0" indent="0" algn="r" rtl="0">
              <a:spcBef>
                <a:spcPts val="0"/>
              </a:spcBef>
              <a:spcAft>
                <a:spcPts val="0"/>
              </a:spcAft>
              <a:buNone/>
            </a:pPr>
            <a:r>
              <a:rPr lang="en" sz="1700">
                <a:solidFill>
                  <a:schemeClr val="dk1"/>
                </a:solidFill>
                <a:latin typeface="Calibri"/>
                <a:ea typeface="Calibri"/>
                <a:cs typeface="Calibri"/>
                <a:sym typeface="Calibri"/>
              </a:rPr>
              <a:t>Blumstein, G., et. al.</a:t>
            </a:r>
            <a:endParaRPr sz="1700">
              <a:solidFill>
                <a:schemeClr val="dk1"/>
              </a:solidFill>
              <a:latin typeface="Calibri"/>
              <a:ea typeface="Calibri"/>
              <a:cs typeface="Calibri"/>
              <a:sym typeface="Calibri"/>
            </a:endParaRPr>
          </a:p>
          <a:p>
            <a:pPr marL="0" marR="0" lvl="0" indent="0" algn="l" rtl="0">
              <a:spcBef>
                <a:spcPts val="0"/>
              </a:spcBef>
              <a:spcAft>
                <a:spcPts val="0"/>
              </a:spcAft>
              <a:buNone/>
            </a:pPr>
            <a:endParaRPr sz="17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subTitle" idx="1"/>
          </p:nvPr>
        </p:nvSpPr>
        <p:spPr>
          <a:xfrm>
            <a:off x="311700" y="1562250"/>
            <a:ext cx="8520600" cy="2019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700"/>
              <a:t>immersive</a:t>
            </a:r>
            <a:endParaRPr sz="3700"/>
          </a:p>
          <a:p>
            <a:pPr marL="0" lvl="0" indent="0" algn="ctr" rtl="0">
              <a:spcBef>
                <a:spcPts val="0"/>
              </a:spcBef>
              <a:spcAft>
                <a:spcPts val="0"/>
              </a:spcAft>
              <a:buNone/>
            </a:pPr>
            <a:r>
              <a:rPr lang="en" sz="3700"/>
              <a:t>experiential </a:t>
            </a:r>
            <a:endParaRPr sz="3700"/>
          </a:p>
          <a:p>
            <a:pPr marL="0" lvl="0" indent="0" algn="ctr" rtl="0">
              <a:spcBef>
                <a:spcPts val="0"/>
              </a:spcBef>
              <a:spcAft>
                <a:spcPts val="0"/>
              </a:spcAft>
              <a:buNone/>
            </a:pPr>
            <a:r>
              <a:rPr lang="en" sz="3700"/>
              <a:t>&amp; A.I. assisted</a:t>
            </a:r>
            <a:endParaRPr sz="37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subTitle" idx="4294967295"/>
          </p:nvPr>
        </p:nvSpPr>
        <p:spPr>
          <a:xfrm>
            <a:off x="311700" y="251125"/>
            <a:ext cx="8520600" cy="819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3700"/>
              <a:t>augmented</a:t>
            </a:r>
            <a:endParaRPr sz="3000"/>
          </a:p>
        </p:txBody>
      </p:sp>
      <p:pic>
        <p:nvPicPr>
          <p:cNvPr id="73" name="Google Shape;73;p16"/>
          <p:cNvPicPr preferRelativeResize="0"/>
          <p:nvPr/>
        </p:nvPicPr>
        <p:blipFill>
          <a:blip r:embed="rId3">
            <a:alphaModFix/>
          </a:blip>
          <a:stretch>
            <a:fillRect/>
          </a:stretch>
        </p:blipFill>
        <p:spPr>
          <a:xfrm>
            <a:off x="311700" y="1681600"/>
            <a:ext cx="3919985" cy="2028901"/>
          </a:xfrm>
          <a:prstGeom prst="rect">
            <a:avLst/>
          </a:prstGeom>
          <a:noFill/>
          <a:ln>
            <a:noFill/>
          </a:ln>
        </p:spPr>
      </p:pic>
      <p:pic>
        <p:nvPicPr>
          <p:cNvPr id="74" name="Google Shape;74;p16"/>
          <p:cNvPicPr preferRelativeResize="0"/>
          <p:nvPr/>
        </p:nvPicPr>
        <p:blipFill>
          <a:blip r:embed="rId4">
            <a:alphaModFix/>
          </a:blip>
          <a:stretch>
            <a:fillRect/>
          </a:stretch>
        </p:blipFill>
        <p:spPr>
          <a:xfrm>
            <a:off x="4504000" y="1681600"/>
            <a:ext cx="4328301" cy="2028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 Petit Chef</a:t>
            </a:r>
            <a:endParaRPr/>
          </a:p>
        </p:txBody>
      </p:sp>
      <p:pic>
        <p:nvPicPr>
          <p:cNvPr id="80" name="Google Shape;80;p17" descr="'Le Petit Chef and Friends' is a four course dining show, in which tiny chefs battle it out in a cooking competition. The appetizer is created by Pequeña Maria out of Spain, and features a miniature bull fight and Gaudi and Flamenco inspired projected patterns. The next contestant is Piccolo Luciano out of Italy, who prepares truffle and mushroom ravioli straight from the Tuscany wheat fields. The main course is created by Le Petit Chef from France, who uses his machine to help him prepare a Steak frites. Last but not least we have Chïsano Takahiro from Japan, who prepares Green Tea Matcha Cake, with a touch of Wasabi.&#10;The chef that gets the loudest applause from the audience at the end of the dinner, wins the 24 karat golden chef's hat!&#10;&#10;Written and directed Filip Sterckx&#10;3D modeling and animation: Filip Sterckx, Antoon Verbeeck, Birgit Sterckx and Paulina Zybinska&#10;Technical installation: Illumination Magic&#10;&#10;https://skullmapping.com&#10;https://www.lepetitchef.com&#10;'Le Petit Chef and Friends' can be experienced on Celebrity Cruises https://www.celebritycruises.com" title="Le Petit Chef and Friends">
            <a:hlinkClick r:id="rId3"/>
          </p:cNvPr>
          <p:cNvPicPr preferRelativeResize="0"/>
          <p:nvPr/>
        </p:nvPicPr>
        <p:blipFill>
          <a:blip r:embed="rId4">
            <a:alphaModFix/>
          </a:blip>
          <a:stretch>
            <a:fillRect/>
          </a:stretch>
        </p:blipFill>
        <p:spPr>
          <a:xfrm>
            <a:off x="1107863" y="1017725"/>
            <a:ext cx="6928275" cy="3897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pic>
        <p:nvPicPr>
          <p:cNvPr id="85" name="Google Shape;85;p18"/>
          <p:cNvPicPr preferRelativeResize="0"/>
          <p:nvPr/>
        </p:nvPicPr>
        <p:blipFill rotWithShape="1">
          <a:blip r:embed="rId3">
            <a:alphaModFix/>
          </a:blip>
          <a:srcRect t="10576" b="10670"/>
          <a:stretch/>
        </p:blipFill>
        <p:spPr>
          <a:xfrm>
            <a:off x="5831775" y="3269425"/>
            <a:ext cx="3312224" cy="1863132"/>
          </a:xfrm>
          <a:prstGeom prst="rect">
            <a:avLst/>
          </a:prstGeom>
          <a:noFill/>
          <a:ln>
            <a:noFill/>
          </a:ln>
        </p:spPr>
      </p:pic>
      <p:pic>
        <p:nvPicPr>
          <p:cNvPr id="86" name="Google Shape;86;p18"/>
          <p:cNvPicPr preferRelativeResize="0"/>
          <p:nvPr/>
        </p:nvPicPr>
        <p:blipFill rotWithShape="1">
          <a:blip r:embed="rId4">
            <a:alphaModFix/>
          </a:blip>
          <a:srcRect/>
          <a:stretch/>
        </p:blipFill>
        <p:spPr>
          <a:xfrm>
            <a:off x="2515225" y="1056251"/>
            <a:ext cx="3312225" cy="2178625"/>
          </a:xfrm>
          <a:prstGeom prst="rect">
            <a:avLst/>
          </a:prstGeom>
          <a:noFill/>
          <a:ln>
            <a:noFill/>
          </a:ln>
        </p:spPr>
      </p:pic>
      <p:pic>
        <p:nvPicPr>
          <p:cNvPr id="87" name="Google Shape;87;p18"/>
          <p:cNvPicPr preferRelativeResize="0"/>
          <p:nvPr/>
        </p:nvPicPr>
        <p:blipFill rotWithShape="1">
          <a:blip r:embed="rId5">
            <a:alphaModFix/>
          </a:blip>
          <a:srcRect l="32593" r="16232" b="36236"/>
          <a:stretch/>
        </p:blipFill>
        <p:spPr>
          <a:xfrm>
            <a:off x="64425" y="3269425"/>
            <a:ext cx="2467926" cy="1863124"/>
          </a:xfrm>
          <a:prstGeom prst="rect">
            <a:avLst/>
          </a:prstGeom>
          <a:noFill/>
          <a:ln>
            <a:noFill/>
          </a:ln>
        </p:spPr>
      </p:pic>
      <p:pic>
        <p:nvPicPr>
          <p:cNvPr id="88" name="Google Shape;88;p18"/>
          <p:cNvPicPr preferRelativeResize="0"/>
          <p:nvPr/>
        </p:nvPicPr>
        <p:blipFill rotWithShape="1">
          <a:blip r:embed="rId6">
            <a:alphaModFix/>
          </a:blip>
          <a:srcRect b="-6757"/>
          <a:stretch/>
        </p:blipFill>
        <p:spPr>
          <a:xfrm>
            <a:off x="5816283" y="1053800"/>
            <a:ext cx="3312225" cy="2244275"/>
          </a:xfrm>
          <a:prstGeom prst="rect">
            <a:avLst/>
          </a:prstGeom>
          <a:noFill/>
          <a:ln w="19050" cap="flat" cmpd="sng">
            <a:solidFill>
              <a:schemeClr val="lt1"/>
            </a:solidFill>
            <a:prstDash val="solid"/>
            <a:round/>
            <a:headEnd type="none" w="sm" len="sm"/>
            <a:tailEnd type="none" w="sm" len="sm"/>
          </a:ln>
        </p:spPr>
      </p:pic>
      <p:pic>
        <p:nvPicPr>
          <p:cNvPr id="89" name="Google Shape;89;p18"/>
          <p:cNvPicPr preferRelativeResize="0"/>
          <p:nvPr/>
        </p:nvPicPr>
        <p:blipFill rotWithShape="1">
          <a:blip r:embed="rId7">
            <a:alphaModFix/>
          </a:blip>
          <a:srcRect l="22720"/>
          <a:stretch/>
        </p:blipFill>
        <p:spPr>
          <a:xfrm>
            <a:off x="0" y="990600"/>
            <a:ext cx="3083311" cy="2244275"/>
          </a:xfrm>
          <a:prstGeom prst="rect">
            <a:avLst/>
          </a:prstGeom>
          <a:noFill/>
          <a:ln>
            <a:noFill/>
          </a:ln>
        </p:spPr>
      </p:pic>
      <p:pic>
        <p:nvPicPr>
          <p:cNvPr id="90" name="Google Shape;90;p18"/>
          <p:cNvPicPr preferRelativeResize="0"/>
          <p:nvPr/>
        </p:nvPicPr>
        <p:blipFill>
          <a:blip r:embed="rId8">
            <a:alphaModFix/>
          </a:blip>
          <a:stretch>
            <a:fillRect/>
          </a:stretch>
        </p:blipFill>
        <p:spPr>
          <a:xfrm>
            <a:off x="2515225" y="3269422"/>
            <a:ext cx="3312224" cy="1835678"/>
          </a:xfrm>
          <a:prstGeom prst="rect">
            <a:avLst/>
          </a:prstGeom>
          <a:noFill/>
          <a:ln>
            <a:noFill/>
          </a:ln>
        </p:spPr>
      </p:pic>
      <p:sp>
        <p:nvSpPr>
          <p:cNvPr id="91" name="Google Shape;91;p18"/>
          <p:cNvSpPr txBox="1">
            <a:spLocks noGrp="1"/>
          </p:cNvSpPr>
          <p:nvPr>
            <p:ph type="subTitle" idx="4294967295"/>
          </p:nvPr>
        </p:nvSpPr>
        <p:spPr>
          <a:xfrm>
            <a:off x="311700" y="90925"/>
            <a:ext cx="8520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3700"/>
              <a:t>immersive</a:t>
            </a:r>
            <a:endParaRPr sz="3700"/>
          </a:p>
        </p:txBody>
      </p:sp>
      <p:sp>
        <p:nvSpPr>
          <p:cNvPr id="92" name="Google Shape;92;p18"/>
          <p:cNvSpPr/>
          <p:nvPr/>
        </p:nvSpPr>
        <p:spPr>
          <a:xfrm>
            <a:off x="-14875" y="3161700"/>
            <a:ext cx="9144000" cy="136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10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9"/>
          <p:cNvPicPr preferRelativeResize="0"/>
          <p:nvPr/>
        </p:nvPicPr>
        <p:blipFill>
          <a:blip r:embed="rId3">
            <a:alphaModFix amt="36000"/>
          </a:blip>
          <a:stretch>
            <a:fillRect/>
          </a:stretch>
        </p:blipFill>
        <p:spPr>
          <a:xfrm>
            <a:off x="1306915" y="183407"/>
            <a:ext cx="6530181" cy="5037549"/>
          </a:xfrm>
          <a:prstGeom prst="rect">
            <a:avLst/>
          </a:prstGeom>
          <a:noFill/>
          <a:ln>
            <a:noFill/>
          </a:ln>
        </p:spPr>
      </p:pic>
      <p:sp>
        <p:nvSpPr>
          <p:cNvPr id="98" name="Google Shape;98;p19"/>
          <p:cNvSpPr txBox="1">
            <a:spLocks noGrp="1"/>
          </p:cNvSpPr>
          <p:nvPr>
            <p:ph type="subTitle" idx="1"/>
          </p:nvPr>
        </p:nvSpPr>
        <p:spPr>
          <a:xfrm>
            <a:off x="53038" y="3321975"/>
            <a:ext cx="6664500" cy="1759500"/>
          </a:xfrm>
          <a:prstGeom prst="rect">
            <a:avLst/>
          </a:prstGeom>
        </p:spPr>
        <p:txBody>
          <a:bodyPr spcFirstLastPara="1" wrap="square" lIns="91425" tIns="91425" rIns="91425" bIns="91425" anchor="t" anchorCtr="0">
            <a:normAutofit/>
          </a:bodyPr>
          <a:lstStyle/>
          <a:p>
            <a:pPr marL="0" lvl="0" indent="0" algn="l" rtl="0">
              <a:lnSpc>
                <a:spcPct val="80000"/>
              </a:lnSpc>
              <a:spcBef>
                <a:spcPts val="0"/>
              </a:spcBef>
              <a:spcAft>
                <a:spcPts val="0"/>
              </a:spcAft>
              <a:buNone/>
            </a:pPr>
            <a:r>
              <a:rPr lang="en" sz="2400">
                <a:solidFill>
                  <a:schemeClr val="dk1"/>
                </a:solidFill>
              </a:rPr>
              <a:t>Numbers at a glance</a:t>
            </a:r>
            <a:endParaRPr sz="2400">
              <a:solidFill>
                <a:schemeClr val="dk1"/>
              </a:solidFill>
            </a:endParaRPr>
          </a:p>
          <a:p>
            <a:pPr marL="0" lvl="0" indent="0" algn="l" rtl="0">
              <a:lnSpc>
                <a:spcPct val="80000"/>
              </a:lnSpc>
              <a:spcBef>
                <a:spcPts val="0"/>
              </a:spcBef>
              <a:spcAft>
                <a:spcPts val="0"/>
              </a:spcAft>
              <a:buNone/>
            </a:pPr>
            <a:r>
              <a:rPr lang="en" sz="2400">
                <a:solidFill>
                  <a:schemeClr val="dk1"/>
                </a:solidFill>
              </a:rPr>
              <a:t>~ 9 companies collaborating</a:t>
            </a:r>
            <a:endParaRPr sz="2400">
              <a:solidFill>
                <a:schemeClr val="dk1"/>
              </a:solidFill>
            </a:endParaRPr>
          </a:p>
          <a:p>
            <a:pPr marL="0" lvl="0" indent="0" algn="l" rtl="0">
              <a:lnSpc>
                <a:spcPct val="80000"/>
              </a:lnSpc>
              <a:spcBef>
                <a:spcPts val="0"/>
              </a:spcBef>
              <a:spcAft>
                <a:spcPts val="0"/>
              </a:spcAft>
              <a:buNone/>
            </a:pPr>
            <a:r>
              <a:rPr lang="en" sz="2400">
                <a:solidFill>
                  <a:schemeClr val="dk1"/>
                </a:solidFill>
              </a:rPr>
              <a:t>~ 30 users reviewing BIM</a:t>
            </a:r>
            <a:endParaRPr sz="2400">
              <a:solidFill>
                <a:schemeClr val="dk1"/>
              </a:solidFill>
            </a:endParaRPr>
          </a:p>
          <a:p>
            <a:pPr marL="0" lvl="0" indent="0" algn="l" rtl="0">
              <a:lnSpc>
                <a:spcPct val="80000"/>
              </a:lnSpc>
              <a:spcBef>
                <a:spcPts val="0"/>
              </a:spcBef>
              <a:spcAft>
                <a:spcPts val="0"/>
              </a:spcAft>
              <a:buNone/>
            </a:pPr>
            <a:r>
              <a:rPr lang="en" sz="2400">
                <a:solidFill>
                  <a:schemeClr val="dk1"/>
                </a:solidFill>
              </a:rPr>
              <a:t>~ $3 million saved from avoided rework</a:t>
            </a:r>
            <a:endParaRPr sz="2400">
              <a:solidFill>
                <a:schemeClr val="dk1"/>
              </a:solidFill>
            </a:endParaRPr>
          </a:p>
          <a:p>
            <a:pPr marL="0" lvl="0" indent="0" algn="l" rtl="0">
              <a:lnSpc>
                <a:spcPct val="80000"/>
              </a:lnSpc>
              <a:spcBef>
                <a:spcPts val="0"/>
              </a:spcBef>
              <a:spcAft>
                <a:spcPts val="0"/>
              </a:spcAft>
              <a:buNone/>
            </a:pPr>
            <a:r>
              <a:rPr lang="en" sz="2400">
                <a:solidFill>
                  <a:schemeClr val="dk1"/>
                </a:solidFill>
              </a:rPr>
              <a:t>~ 1.8 million sq. ft. data center reviewed in VR</a:t>
            </a:r>
            <a:endParaRPr sz="2400">
              <a:solidFill>
                <a:schemeClr val="dk1"/>
              </a:solidFill>
            </a:endParaRPr>
          </a:p>
        </p:txBody>
      </p:sp>
      <p:sp>
        <p:nvSpPr>
          <p:cNvPr id="99" name="Google Shape;99;p19"/>
          <p:cNvSpPr txBox="1">
            <a:spLocks noGrp="1"/>
          </p:cNvSpPr>
          <p:nvPr>
            <p:ph type="subTitle" idx="1"/>
          </p:nvPr>
        </p:nvSpPr>
        <p:spPr>
          <a:xfrm>
            <a:off x="311700" y="251125"/>
            <a:ext cx="8520600" cy="81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700"/>
              <a:t>Fortis Construction</a:t>
            </a:r>
            <a:endParaRPr sz="3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0"/>
          <p:cNvPicPr preferRelativeResize="0"/>
          <p:nvPr/>
        </p:nvPicPr>
        <p:blipFill>
          <a:blip r:embed="rId3">
            <a:alphaModFix amt="88000"/>
          </a:blip>
          <a:stretch>
            <a:fillRect/>
          </a:stretch>
        </p:blipFill>
        <p:spPr>
          <a:xfrm>
            <a:off x="991900" y="1039475"/>
            <a:ext cx="7160198" cy="3911749"/>
          </a:xfrm>
          <a:prstGeom prst="rect">
            <a:avLst/>
          </a:prstGeom>
          <a:noFill/>
          <a:ln>
            <a:noFill/>
          </a:ln>
        </p:spPr>
      </p:pic>
      <p:sp>
        <p:nvSpPr>
          <p:cNvPr id="105" name="Google Shape;105;p20"/>
          <p:cNvSpPr txBox="1">
            <a:spLocks noGrp="1"/>
          </p:cNvSpPr>
          <p:nvPr>
            <p:ph type="subTitle" idx="1"/>
          </p:nvPr>
        </p:nvSpPr>
        <p:spPr>
          <a:xfrm>
            <a:off x="311700" y="339825"/>
            <a:ext cx="8520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accent2"/>
                </a:solidFill>
              </a:rPr>
              <a:t>3D Design</a:t>
            </a:r>
            <a:endParaRPr>
              <a:solidFill>
                <a:schemeClr val="accent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subTitle" idx="1"/>
          </p:nvPr>
        </p:nvSpPr>
        <p:spPr>
          <a:xfrm>
            <a:off x="311700" y="90925"/>
            <a:ext cx="8520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700"/>
              <a:t>Meetings</a:t>
            </a:r>
            <a:endParaRPr sz="3700"/>
          </a:p>
        </p:txBody>
      </p:sp>
      <p:pic>
        <p:nvPicPr>
          <p:cNvPr id="111" name="Google Shape;111;p21" descr="Exciting news! A sneak peek of something we are working on behind the scenes. We just had an incredible experience using #Meta Quest Pro devices with #AR and #spatialcomputing. we call it a Reverse Kingsman, which means remote users can see real-world locations, and their avatars are represented in a physical space.&#10;&#10;This is just the beginning and we are looking forward to integrating this with #Quest3 and #AppleVisionPro later this year.&#10;&#10;#mixedreality #arpassthrough" title="AR Passthrough  &amp; Spatial Computing Demonstration | ENGAGE">
            <a:hlinkClick r:id="rId3"/>
          </p:cNvPr>
          <p:cNvPicPr preferRelativeResize="0"/>
          <p:nvPr/>
        </p:nvPicPr>
        <p:blipFill>
          <a:blip r:embed="rId4">
            <a:alphaModFix/>
          </a:blip>
          <a:stretch>
            <a:fillRect/>
          </a:stretch>
        </p:blipFill>
        <p:spPr>
          <a:xfrm>
            <a:off x="920825" y="883525"/>
            <a:ext cx="7302355" cy="4107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2"/>
          <p:cNvPicPr preferRelativeResize="0"/>
          <p:nvPr/>
        </p:nvPicPr>
        <p:blipFill>
          <a:blip r:embed="rId3">
            <a:alphaModFix/>
          </a:blip>
          <a:stretch>
            <a:fillRect/>
          </a:stretch>
        </p:blipFill>
        <p:spPr>
          <a:xfrm>
            <a:off x="0" y="883525"/>
            <a:ext cx="3117125" cy="2085350"/>
          </a:xfrm>
          <a:prstGeom prst="rect">
            <a:avLst/>
          </a:prstGeom>
          <a:noFill/>
          <a:ln>
            <a:noFill/>
          </a:ln>
        </p:spPr>
      </p:pic>
      <p:sp>
        <p:nvSpPr>
          <p:cNvPr id="117" name="Google Shape;117;p22"/>
          <p:cNvSpPr txBox="1">
            <a:spLocks noGrp="1"/>
          </p:cNvSpPr>
          <p:nvPr>
            <p:ph type="subTitle" idx="1"/>
          </p:nvPr>
        </p:nvSpPr>
        <p:spPr>
          <a:xfrm>
            <a:off x="311700" y="90925"/>
            <a:ext cx="8520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700"/>
              <a:t>Metaverse</a:t>
            </a:r>
            <a:endParaRPr sz="3700"/>
          </a:p>
        </p:txBody>
      </p:sp>
      <p:pic>
        <p:nvPicPr>
          <p:cNvPr id="118" name="Google Shape;118;p22"/>
          <p:cNvPicPr preferRelativeResize="0"/>
          <p:nvPr/>
        </p:nvPicPr>
        <p:blipFill rotWithShape="1">
          <a:blip r:embed="rId4">
            <a:alphaModFix/>
          </a:blip>
          <a:srcRect l="12115" r="8069"/>
          <a:stretch/>
        </p:blipFill>
        <p:spPr>
          <a:xfrm>
            <a:off x="3223050" y="883525"/>
            <a:ext cx="2959075" cy="2085350"/>
          </a:xfrm>
          <a:prstGeom prst="rect">
            <a:avLst/>
          </a:prstGeom>
          <a:noFill/>
          <a:ln>
            <a:noFill/>
          </a:ln>
        </p:spPr>
      </p:pic>
      <p:pic>
        <p:nvPicPr>
          <p:cNvPr id="119" name="Google Shape;119;p22"/>
          <p:cNvPicPr preferRelativeResize="0"/>
          <p:nvPr/>
        </p:nvPicPr>
        <p:blipFill>
          <a:blip r:embed="rId5">
            <a:alphaModFix/>
          </a:blip>
          <a:stretch>
            <a:fillRect/>
          </a:stretch>
        </p:blipFill>
        <p:spPr>
          <a:xfrm>
            <a:off x="74950" y="3105775"/>
            <a:ext cx="2959075" cy="1999026"/>
          </a:xfrm>
          <a:prstGeom prst="rect">
            <a:avLst/>
          </a:prstGeom>
          <a:noFill/>
          <a:ln>
            <a:noFill/>
          </a:ln>
        </p:spPr>
      </p:pic>
      <p:pic>
        <p:nvPicPr>
          <p:cNvPr id="120" name="Google Shape;120;p22"/>
          <p:cNvPicPr preferRelativeResize="0"/>
          <p:nvPr/>
        </p:nvPicPr>
        <p:blipFill>
          <a:blip r:embed="rId6">
            <a:alphaModFix/>
          </a:blip>
          <a:stretch>
            <a:fillRect/>
          </a:stretch>
        </p:blipFill>
        <p:spPr>
          <a:xfrm>
            <a:off x="3223050" y="3170375"/>
            <a:ext cx="3329202" cy="1869826"/>
          </a:xfrm>
          <a:prstGeom prst="rect">
            <a:avLst/>
          </a:prstGeom>
          <a:noFill/>
          <a:ln>
            <a:noFill/>
          </a:ln>
        </p:spPr>
      </p:pic>
      <p:pic>
        <p:nvPicPr>
          <p:cNvPr id="121" name="Google Shape;121;p22"/>
          <p:cNvPicPr preferRelativeResize="0"/>
          <p:nvPr/>
        </p:nvPicPr>
        <p:blipFill>
          <a:blip r:embed="rId7">
            <a:alphaModFix/>
          </a:blip>
          <a:stretch>
            <a:fillRect/>
          </a:stretch>
        </p:blipFill>
        <p:spPr>
          <a:xfrm>
            <a:off x="6024075" y="882579"/>
            <a:ext cx="3117124" cy="2105771"/>
          </a:xfrm>
          <a:prstGeom prst="rect">
            <a:avLst/>
          </a:prstGeom>
          <a:noFill/>
          <a:ln>
            <a:noFill/>
          </a:ln>
        </p:spPr>
      </p:pic>
      <p:pic>
        <p:nvPicPr>
          <p:cNvPr id="122" name="Google Shape;122;p22"/>
          <p:cNvPicPr preferRelativeResize="0"/>
          <p:nvPr/>
        </p:nvPicPr>
        <p:blipFill rotWithShape="1">
          <a:blip r:embed="rId8">
            <a:alphaModFix/>
          </a:blip>
          <a:srcRect l="6985" t="7134" r="6770" b="6075"/>
          <a:stretch/>
        </p:blipFill>
        <p:spPr>
          <a:xfrm>
            <a:off x="6341526" y="3170375"/>
            <a:ext cx="2787026" cy="1869825"/>
          </a:xfrm>
          <a:prstGeom prst="rect">
            <a:avLst/>
          </a:prstGeom>
          <a:noFill/>
          <a:ln>
            <a:noFill/>
          </a:ln>
        </p:spPr>
      </p:pic>
      <p:sp>
        <p:nvSpPr>
          <p:cNvPr id="123" name="Google Shape;123;p22"/>
          <p:cNvSpPr/>
          <p:nvPr/>
        </p:nvSpPr>
        <p:spPr>
          <a:xfrm>
            <a:off x="625" y="2929325"/>
            <a:ext cx="9063000" cy="6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 name="Google Shape;124;p22"/>
          <p:cNvSpPr/>
          <p:nvPr/>
        </p:nvSpPr>
        <p:spPr>
          <a:xfrm flipH="1">
            <a:off x="6024050" y="806850"/>
            <a:ext cx="65100" cy="2085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 name="Google Shape;125;p22"/>
          <p:cNvSpPr/>
          <p:nvPr/>
        </p:nvSpPr>
        <p:spPr>
          <a:xfrm flipH="1">
            <a:off x="6328850" y="3102925"/>
            <a:ext cx="65100" cy="1998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249</Words>
  <Application>Microsoft Office PowerPoint</Application>
  <PresentationFormat>On-screen Show (16:9)</PresentationFormat>
  <Paragraphs>35</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Raleway</vt:lpstr>
      <vt:lpstr>Simple Dark</vt:lpstr>
      <vt:lpstr>PowerPoint Presentation</vt:lpstr>
      <vt:lpstr>PowerPoint Presentation</vt:lpstr>
      <vt:lpstr>PowerPoint Presentation</vt:lpstr>
      <vt:lpstr>Le Petit Chef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Cindy Hick</dc:creator>
  <cp:lastModifiedBy>Cindy Hick</cp:lastModifiedBy>
  <cp:revision>1</cp:revision>
  <dcterms:modified xsi:type="dcterms:W3CDTF">2024-02-02T01:42:54Z</dcterms:modified>
</cp:coreProperties>
</file>