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9"/>
  </p:notesMasterIdLst>
  <p:sldIdLst>
    <p:sldId id="2140756273" r:id="rId2"/>
    <p:sldId id="2140756274" r:id="rId3"/>
    <p:sldId id="2140756275" r:id="rId4"/>
    <p:sldId id="2140756276" r:id="rId5"/>
    <p:sldId id="2140756277" r:id="rId6"/>
    <p:sldId id="2140756278" r:id="rId7"/>
    <p:sldId id="465" r:id="rId8"/>
    <p:sldId id="458" r:id="rId9"/>
    <p:sldId id="468" r:id="rId10"/>
    <p:sldId id="469" r:id="rId11"/>
    <p:sldId id="474" r:id="rId12"/>
    <p:sldId id="470" r:id="rId13"/>
    <p:sldId id="471" r:id="rId14"/>
    <p:sldId id="473" r:id="rId15"/>
    <p:sldId id="2984" r:id="rId16"/>
    <p:sldId id="2985" r:id="rId17"/>
    <p:sldId id="842" r:id="rId18"/>
    <p:sldId id="2140756266" r:id="rId19"/>
    <p:sldId id="2140756267" r:id="rId20"/>
    <p:sldId id="2140756268" r:id="rId21"/>
    <p:sldId id="2140756269" r:id="rId22"/>
    <p:sldId id="2140756270" r:id="rId23"/>
    <p:sldId id="259" r:id="rId24"/>
    <p:sldId id="2140756271" r:id="rId25"/>
    <p:sldId id="2140756272" r:id="rId26"/>
    <p:sldId id="257" r:id="rId27"/>
    <p:sldId id="2140756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5C703-C251-4FAB-A8E5-B5C73DDCE345}" v="43" dt="2024-01-31T19:20:21.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5" autoAdjust="0"/>
    <p:restoredTop sz="73824" autoAdjust="0"/>
  </p:normalViewPr>
  <p:slideViewPr>
    <p:cSldViewPr snapToGrid="0">
      <p:cViewPr varScale="1">
        <p:scale>
          <a:sx n="75" d="100"/>
          <a:sy n="75" d="100"/>
        </p:scale>
        <p:origin x="116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CF9BA-068F-4F0F-B470-3F9240751ABF}" type="datetimeFigureOut">
              <a:rPr lang="en-CA" smtClean="0"/>
              <a:t>2024-02-21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81ED7-EAC0-4D3E-BF1E-9B20AF62E866}" type="slidenum">
              <a:rPr lang="en-CA" smtClean="0"/>
              <a:t>‹#›</a:t>
            </a:fld>
            <a:endParaRPr lang="en-CA"/>
          </a:p>
        </p:txBody>
      </p:sp>
    </p:spTree>
    <p:extLst>
      <p:ext uri="{BB962C8B-B14F-4D97-AF65-F5344CB8AC3E}">
        <p14:creationId xmlns:p14="http://schemas.microsoft.com/office/powerpoint/2010/main" val="963951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Led by those in construction (49.5%), manufacturing (47.4%), and accommodation and food services (46.3%)</a:t>
            </a:r>
          </a:p>
          <a:p>
            <a:endParaRPr lang="en-CA" dirty="0"/>
          </a:p>
        </p:txBody>
      </p:sp>
      <p:sp>
        <p:nvSpPr>
          <p:cNvPr id="4" name="Slide Number Placeholder 3"/>
          <p:cNvSpPr>
            <a:spLocks noGrp="1"/>
          </p:cNvSpPr>
          <p:nvPr>
            <p:ph type="sldNum" sz="quarter" idx="10"/>
          </p:nvPr>
        </p:nvSpPr>
        <p:spPr/>
        <p:txBody>
          <a:bodyPr/>
          <a:lstStyle/>
          <a:p>
            <a:fld id="{9A081ED7-EAC0-4D3E-BF1E-9B20AF62E866}" type="slidenum">
              <a:rPr lang="en-CA" smtClean="0"/>
              <a:t>2</a:t>
            </a:fld>
            <a:endParaRPr lang="en-CA"/>
          </a:p>
        </p:txBody>
      </p:sp>
    </p:spTree>
    <p:extLst>
      <p:ext uri="{BB962C8B-B14F-4D97-AF65-F5344CB8AC3E}">
        <p14:creationId xmlns:p14="http://schemas.microsoft.com/office/powerpoint/2010/main" val="164264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your target market?</a:t>
            </a:r>
          </a:p>
          <a:p>
            <a:r>
              <a:rPr lang="en-US" dirty="0"/>
              <a:t>Dying and underpaid industries – The arts, journalism, etc.</a:t>
            </a:r>
          </a:p>
          <a:p>
            <a:r>
              <a:rPr lang="en-US" dirty="0"/>
              <a:t>Build your network outside of your industry – diverse economies are strong economies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2EF5F-31E3-4A8E-8089-80BA840B4B7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30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Testimonials / I Left the City</a:t>
            </a:r>
          </a:p>
          <a:p>
            <a:r>
              <a:rPr lang="en-US" dirty="0"/>
              <a:t>Mutually beneficial (County, Business, Videographer) + cross-promotion</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2EF5F-31E3-4A8E-8089-80BA840B4B7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999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Coaching</a:t>
            </a:r>
          </a:p>
          <a:p>
            <a:r>
              <a:rPr lang="en-US" dirty="0"/>
              <a:t>Events + Networking</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2EF5F-31E3-4A8E-8089-80BA840B4B7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192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Let's take a quick look at what we'll cover today in our discussion: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Talent Trends: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We'll delve into the latest trends shaping the talent landscape, understanding how these shifts impact our region.</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Welcome Network:</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Exploring the importance of creating a warm and supportive environment for newcomers.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Small Business Support: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Understanding how fostering local entrepreneurship contributes to our community's growth.</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Q&amp;A: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And finally, an opportunity for your questions and insights, fostering an engaging dialogue.</a:t>
            </a:r>
            <a:endParaRPr lang="en-CA" dirty="0"/>
          </a:p>
        </p:txBody>
      </p:sp>
      <p:sp>
        <p:nvSpPr>
          <p:cNvPr id="4" name="Slide Number Placeholder 3"/>
          <p:cNvSpPr>
            <a:spLocks noGrp="1"/>
          </p:cNvSpPr>
          <p:nvPr>
            <p:ph type="sldNum" sz="quarter" idx="10"/>
          </p:nvPr>
        </p:nvSpPr>
        <p:spPr/>
        <p:txBody>
          <a:bodyPr/>
          <a:lstStyle/>
          <a:p>
            <a:fld id="{9A081ED7-EAC0-4D3E-BF1E-9B20AF62E866}" type="slidenum">
              <a:rPr lang="en-CA" smtClean="0"/>
              <a:t>3</a:t>
            </a:fld>
            <a:endParaRPr lang="en-CA"/>
          </a:p>
        </p:txBody>
      </p:sp>
    </p:spTree>
    <p:extLst>
      <p:ext uri="{BB962C8B-B14F-4D97-AF65-F5344CB8AC3E}">
        <p14:creationId xmlns:p14="http://schemas.microsoft.com/office/powerpoint/2010/main" val="14813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C9747C-BBB7-4B74-BAB5-BDEF1E290819}"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5548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63F5E-1F1A-47B0-A714-573D0980A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63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800" b="0" i="0" dirty="0">
                <a:solidFill>
                  <a:srgbClr val="7A7A7A"/>
                </a:solidFill>
                <a:effectLst/>
                <a:latin typeface="Roboto" panose="02000000000000000000" pitchFamily="2" charset="0"/>
              </a:rPr>
              <a:t>The National Connector Program is based in Halifax, Nova Scotia, the birthplace of the initial Connector Program. The program is delivered by Halifax Partnership</a:t>
            </a:r>
          </a:p>
          <a:p>
            <a:pPr fontAlgn="base"/>
            <a:endParaRPr lang="en-US" sz="2800" b="0" i="0" dirty="0">
              <a:solidFill>
                <a:srgbClr val="7A7A7A"/>
              </a:solidFill>
              <a:effectLst/>
              <a:latin typeface="Roboto" panose="02000000000000000000" pitchFamily="2" charset="0"/>
              <a:ea typeface="Times New Roman" panose="02020603050405020304" pitchFamily="18" charset="0"/>
            </a:endParaRPr>
          </a:p>
          <a:p>
            <a:pPr fontAlgn="base"/>
            <a:r>
              <a:rPr lang="en-US" sz="1800" dirty="0">
                <a:latin typeface="Calibri" panose="020F0502020204030204" pitchFamily="34" charset="0"/>
                <a:ea typeface="Times New Roman" panose="02020603050405020304" pitchFamily="18" charset="0"/>
              </a:rPr>
              <a:t>Halifax Partnership is Halifax’s public-private economic development organization. Over 100 private, public and post-secondary partners invest in the Partnership to support economic development.</a:t>
            </a:r>
          </a:p>
          <a:p>
            <a:pPr fontAlgn="base"/>
            <a:endParaRPr lang="en-US" sz="1800" dirty="0">
              <a:latin typeface="Calibri" panose="020F0502020204030204" pitchFamily="34" charset="0"/>
              <a:ea typeface="Times New Roman" panose="02020603050405020304" pitchFamily="18" charset="0"/>
            </a:endParaRPr>
          </a:p>
          <a:p>
            <a:pPr fontAlgn="base"/>
            <a:r>
              <a:rPr lang="en-US" sz="1800" dirty="0">
                <a:latin typeface="Calibri" panose="020F0502020204030204" pitchFamily="34" charset="0"/>
                <a:ea typeface="Times New Roman" panose="02020603050405020304" pitchFamily="18" charset="0"/>
              </a:rPr>
              <a:t>The Partnership drives and accelerates economic growth by:</a:t>
            </a:r>
          </a:p>
          <a:p>
            <a:pPr fontAlgn="base"/>
            <a:endParaRPr lang="en-US" sz="1800" dirty="0">
              <a:latin typeface="Calibri" panose="020F0502020204030204" pitchFamily="34" charset="0"/>
              <a:ea typeface="Times New Roman" panose="02020603050405020304" pitchFamily="18" charset="0"/>
            </a:endParaRPr>
          </a:p>
          <a:p>
            <a:pPr marL="349415" indent="-349415" fontAlgn="base">
              <a:buFont typeface="+mj-lt"/>
              <a:buAutoNum type="arabicPeriod"/>
            </a:pPr>
            <a:r>
              <a:rPr lang="en-US" sz="1800" b="1" dirty="0">
                <a:latin typeface="Calibri" panose="020F0502020204030204" pitchFamily="34" charset="0"/>
                <a:ea typeface="Times New Roman" panose="02020603050405020304" pitchFamily="18" charset="0"/>
              </a:rPr>
              <a:t>Leading the development and implementation of Halifax’s five-year economic strategy </a:t>
            </a:r>
            <a:r>
              <a:rPr lang="en-US" sz="1800" dirty="0">
                <a:latin typeface="Calibri" panose="020F0502020204030204" pitchFamily="34" charset="0"/>
                <a:ea typeface="Times New Roman" panose="02020603050405020304" pitchFamily="18" charset="0"/>
              </a:rPr>
              <a:t>in collaboration with the Halifax Regional Municipality and our private, public, post-secondary and community partners. In April we launched Halifax’s Inclusive Economic Strategy for 2022-27 entitled People. Planet. Prosperity. </a:t>
            </a:r>
          </a:p>
          <a:p>
            <a:pPr marL="349415" indent="-349415" fontAlgn="base">
              <a:buFont typeface="+mj-lt"/>
              <a:buAutoNum type="arabicPeriod"/>
            </a:pPr>
            <a:endParaRPr lang="en-US" sz="1800" dirty="0">
              <a:latin typeface="Calibri" panose="020F0502020204030204" pitchFamily="34" charset="0"/>
              <a:ea typeface="Times New Roman" panose="02020603050405020304" pitchFamily="18" charset="0"/>
            </a:endParaRPr>
          </a:p>
          <a:p>
            <a:pPr marL="349415" indent="-349415" fontAlgn="base">
              <a:buFont typeface="+mj-lt"/>
              <a:buAutoNum type="arabicPeriod"/>
            </a:pPr>
            <a:r>
              <a:rPr lang="en-US" sz="1800" b="1" dirty="0">
                <a:latin typeface="Calibri" panose="020F0502020204030204" pitchFamily="34" charset="0"/>
                <a:ea typeface="Times New Roman" panose="02020603050405020304" pitchFamily="18" charset="0"/>
              </a:rPr>
              <a:t>Selling and marketing Halifax to the world </a:t>
            </a:r>
            <a:r>
              <a:rPr lang="en-US" sz="1800" dirty="0">
                <a:latin typeface="Calibri" panose="020F0502020204030204" pitchFamily="34" charset="0"/>
                <a:ea typeface="Times New Roman" panose="02020603050405020304" pitchFamily="18" charset="0"/>
              </a:rPr>
              <a:t>- We promote Halifax's business value proposition of talent, location, cost and, innovation on the world stage and work with partners to attract and grow business and talent.</a:t>
            </a:r>
          </a:p>
          <a:p>
            <a:pPr marL="349415" indent="-349415" fontAlgn="base">
              <a:buFont typeface="+mj-lt"/>
              <a:buAutoNum type="arabicPeriod"/>
            </a:pPr>
            <a:endParaRPr lang="en-US" sz="1800" dirty="0">
              <a:latin typeface="Calibri" panose="020F0502020204030204" pitchFamily="34" charset="0"/>
              <a:ea typeface="Times New Roman" panose="02020603050405020304" pitchFamily="18" charset="0"/>
            </a:endParaRPr>
          </a:p>
          <a:p>
            <a:pPr marL="349415" indent="-349415" fontAlgn="base">
              <a:buFont typeface="+mj-lt"/>
              <a:buAutoNum type="arabicPeriod"/>
            </a:pPr>
            <a:r>
              <a:rPr lang="en-US" sz="1800" b="1" dirty="0">
                <a:latin typeface="Calibri" panose="020F0502020204030204" pitchFamily="34" charset="0"/>
                <a:ea typeface="Times New Roman" panose="02020603050405020304" pitchFamily="18" charset="0"/>
              </a:rPr>
              <a:t>Helping businesses  and talent reach their full potential </a:t>
            </a:r>
            <a:r>
              <a:rPr lang="en-US" sz="1800" dirty="0">
                <a:latin typeface="Calibri" panose="020F0502020204030204" pitchFamily="34" charset="0"/>
                <a:ea typeface="Times New Roman" panose="02020603050405020304" pitchFamily="18" charset="0"/>
              </a:rPr>
              <a:t>- We know Halifax and can make the connections that fuel business and economic growth, such as our </a:t>
            </a:r>
            <a:r>
              <a:rPr lang="en-US" sz="1800" dirty="0" err="1">
                <a:latin typeface="Calibri" panose="020F0502020204030204" pitchFamily="34" charset="0"/>
                <a:ea typeface="Times New Roman" panose="02020603050405020304" pitchFamily="18" charset="0"/>
              </a:rPr>
              <a:t>labour</a:t>
            </a:r>
            <a:r>
              <a:rPr lang="en-US" sz="1800" dirty="0">
                <a:latin typeface="Calibri" panose="020F0502020204030204" pitchFamily="34" charset="0"/>
                <a:ea typeface="Times New Roman" panose="02020603050405020304" pitchFamily="18" charset="0"/>
              </a:rPr>
              <a:t> market programs to attract internationally trained professionals which I’m here to talk to you about today.</a:t>
            </a:r>
          </a:p>
          <a:p>
            <a:pPr marL="349415" indent="-349415" fontAlgn="base">
              <a:buFont typeface="+mj-lt"/>
              <a:buAutoNum type="arabicPeriod"/>
            </a:pPr>
            <a:endParaRPr lang="en-US" sz="1800" dirty="0">
              <a:latin typeface="Calibri" panose="020F0502020204030204" pitchFamily="34" charset="0"/>
              <a:ea typeface="Times New Roman" panose="02020603050405020304" pitchFamily="18" charset="0"/>
            </a:endParaRPr>
          </a:p>
          <a:p>
            <a:pPr marL="349415" indent="-349415" defTabSz="931774" fontAlgn="base">
              <a:buFont typeface="+mj-lt"/>
              <a:buAutoNum type="arabicPeriod"/>
              <a:defRPr/>
            </a:pPr>
            <a:r>
              <a:rPr lang="en-US" sz="1800" b="1" dirty="0">
                <a:latin typeface="Calibri" panose="020F0502020204030204" pitchFamily="34" charset="0"/>
                <a:ea typeface="Times New Roman" panose="02020603050405020304" pitchFamily="18" charset="0"/>
              </a:rPr>
              <a:t>Tracking and reporting on Halifax's economic progress </a:t>
            </a:r>
            <a:r>
              <a:rPr lang="en-US" sz="1800" dirty="0">
                <a:latin typeface="Calibri" panose="020F0502020204030204" pitchFamily="34" charset="0"/>
                <a:ea typeface="Times New Roman" panose="02020603050405020304" pitchFamily="18" charset="0"/>
              </a:rPr>
              <a:t>- We are the go-to source on data, research and insights into Halifax’s economy.</a:t>
            </a:r>
          </a:p>
          <a:p>
            <a:pPr fontAlgn="base"/>
            <a:endParaRPr lang="en-US" sz="1800" dirty="0">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985A0A4-A2E9-445A-BEB4-3F98A592524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44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success of the Halifax Connector Program led the Partnership to develop the National Connector Program in 2013 with funding from the Government of Canada.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National Connector Program supports 32 communities across Canada, as well as a few in the US and Europe, in creating and offering Connector programs in their locations.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0" i="0" dirty="0">
                <a:effectLst/>
                <a:latin typeface="-apple-system"/>
              </a:rPr>
              <a:t>Collectively, the NCP network is committed to building diverse and inclusive communities nationally and internationally through the process of intentional professional networking.</a:t>
            </a:r>
          </a:p>
          <a:p>
            <a:pPr>
              <a:lnSpc>
                <a:spcPct val="107000"/>
              </a:lnSpc>
              <a:spcAft>
                <a:spcPts val="800"/>
              </a:spcAft>
            </a:pPr>
            <a:endParaRPr lang="en-US" sz="2800" b="0" i="0" dirty="0">
              <a:effectLst/>
              <a:latin typeface="-apple-system"/>
              <a:ea typeface="Calibri" panose="020F0502020204030204" pitchFamily="34" charset="0"/>
              <a:cs typeface="Times New Roman" panose="02020603050405020304" pitchFamily="18" charset="0"/>
            </a:endParaRPr>
          </a:p>
          <a:p>
            <a:pPr>
              <a:lnSpc>
                <a:spcPct val="107000"/>
              </a:lnSpc>
              <a:spcAft>
                <a:spcPts val="800"/>
              </a:spcAft>
            </a:pPr>
            <a:r>
              <a:rPr lang="en-US" sz="2800" b="0" i="0" dirty="0">
                <a:effectLst/>
                <a:latin typeface="-apple-system"/>
                <a:ea typeface="Calibri" panose="020F0502020204030204" pitchFamily="34" charset="0"/>
                <a:cs typeface="Times New Roman" panose="02020603050405020304" pitchFamily="18" charset="0"/>
              </a:rPr>
              <a:t>The National Connector Program provides support to 32 communities across Canada, including the 5 Connector Programs across Nova Scotia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Clr>
                <a:srgbClr val="C00000"/>
              </a:buClr>
              <a:buFont typeface="Wingdings" panose="05000000000000000000" pitchFamily="2" charset="2"/>
              <a:buChar char="§"/>
            </a:pPr>
            <a:r>
              <a:rPr lang="en-US" sz="2400" dirty="0"/>
              <a:t>Started in 2009 in Halifax, Nova Scotia</a:t>
            </a:r>
          </a:p>
          <a:p>
            <a:pPr marL="342900" indent="-342900">
              <a:buClr>
                <a:srgbClr val="C00000"/>
              </a:buClr>
              <a:buFont typeface="Wingdings" panose="05000000000000000000" pitchFamily="2" charset="2"/>
              <a:buChar char="§"/>
            </a:pPr>
            <a:r>
              <a:rPr lang="en-US" sz="2400" dirty="0"/>
              <a:t>Network of 32 communities in Canada, and 7 internationally</a:t>
            </a:r>
          </a:p>
          <a:p>
            <a:pPr marL="800100" lvl="1" indent="-342900">
              <a:buClr>
                <a:srgbClr val="C00000"/>
              </a:buClr>
              <a:buFont typeface="Wingdings" panose="05000000000000000000" pitchFamily="2" charset="2"/>
              <a:buChar char="§"/>
            </a:pPr>
            <a:r>
              <a:rPr lang="en-US" sz="2400" dirty="0"/>
              <a:t>5 in Nova Scotia</a:t>
            </a:r>
          </a:p>
          <a:p>
            <a:pPr marL="1257300" lvl="2" indent="-342900">
              <a:buClr>
                <a:srgbClr val="C00000"/>
              </a:buClr>
              <a:buFont typeface="Wingdings" panose="05000000000000000000" pitchFamily="2" charset="2"/>
              <a:buChar char="§"/>
            </a:pPr>
            <a:r>
              <a:rPr lang="en-US" sz="2400" dirty="0"/>
              <a:t>Halifax</a:t>
            </a:r>
          </a:p>
          <a:p>
            <a:pPr marL="1257300" lvl="2" indent="-342900">
              <a:buClr>
                <a:srgbClr val="C00000"/>
              </a:buClr>
              <a:buFont typeface="Wingdings" panose="05000000000000000000" pitchFamily="2" charset="2"/>
              <a:buChar char="§"/>
            </a:pPr>
            <a:r>
              <a:rPr lang="en-US" sz="2400" dirty="0"/>
              <a:t>Cape Breton</a:t>
            </a:r>
          </a:p>
          <a:p>
            <a:pPr marL="1257300" lvl="2" indent="-342900">
              <a:buClr>
                <a:srgbClr val="C00000"/>
              </a:buClr>
              <a:buFont typeface="Wingdings" panose="05000000000000000000" pitchFamily="2" charset="2"/>
              <a:buChar char="§"/>
            </a:pPr>
            <a:r>
              <a:rPr lang="en-US" sz="2400" dirty="0"/>
              <a:t>Western Region</a:t>
            </a:r>
          </a:p>
          <a:p>
            <a:pPr marL="1257300" lvl="2" indent="-342900">
              <a:buClr>
                <a:srgbClr val="C00000"/>
              </a:buClr>
              <a:buFont typeface="Wingdings" panose="05000000000000000000" pitchFamily="2" charset="2"/>
              <a:buChar char="§"/>
            </a:pPr>
            <a:r>
              <a:rPr lang="en-US" sz="2400" dirty="0"/>
              <a:t>Valley Region</a:t>
            </a:r>
          </a:p>
          <a:p>
            <a:pPr marL="1257300" lvl="2" indent="-342900">
              <a:buClr>
                <a:srgbClr val="C00000"/>
              </a:buClr>
              <a:buFont typeface="Wingdings" panose="05000000000000000000" pitchFamily="2" charset="2"/>
              <a:buChar char="§"/>
            </a:pPr>
            <a:r>
              <a:rPr lang="en-US" sz="2400" dirty="0"/>
              <a:t>Northern Region</a:t>
            </a:r>
          </a:p>
          <a:p>
            <a:pPr marL="342900" indent="-342900">
              <a:buClr>
                <a:srgbClr val="C00000"/>
              </a:buClr>
              <a:buFont typeface="Wingdings" panose="05000000000000000000" pitchFamily="2" charset="2"/>
              <a:buChar char="§"/>
            </a:pPr>
            <a:endParaRPr lang="en-US" sz="2000" dirty="0"/>
          </a:p>
          <a:p>
            <a:pPr marL="342900" indent="-342900">
              <a:buClr>
                <a:srgbClr val="C00000"/>
              </a:buClr>
              <a:buFont typeface="Wingdings" panose="05000000000000000000" pitchFamily="2" charset="2"/>
              <a:buChar char="§"/>
            </a:pPr>
            <a:r>
              <a:rPr lang="en-US" sz="2400" dirty="0"/>
              <a:t>All communities share resources, best practices, learnings, and information and make each program stronger</a:t>
            </a:r>
          </a:p>
          <a:p>
            <a:pPr marL="342900" indent="-342900">
              <a:buClr>
                <a:srgbClr val="C00000"/>
              </a:buClr>
              <a:buFont typeface="Wingdings" panose="05000000000000000000" pitchFamily="2" charset="2"/>
              <a:buChar char="§"/>
            </a:pPr>
            <a:r>
              <a:rPr lang="en-US" sz="2400" dirty="0"/>
              <a:t>Through the program, cities, towns, and rural areas become more inclusive, grow their economies and help people to stay in their chosen community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defTabSz="931774">
              <a:buFontTx/>
              <a:buChar char="-"/>
            </a:pPr>
            <a:endParaRPr lang="en-CA" b="1" baseline="0" dirty="0"/>
          </a:p>
          <a:p>
            <a:pPr marL="171450" indent="-171450" defTabSz="931774">
              <a:buFontTx/>
              <a:buChar char="-"/>
            </a:pPr>
            <a:endParaRPr lang="en-CA" b="0" baseline="0" dirty="0"/>
          </a:p>
          <a:p>
            <a:pPr marL="171450" indent="-171450" defTabSz="931774">
              <a:buFontTx/>
              <a:buChar char="-"/>
            </a:pPr>
            <a:endParaRPr lang="en-CA" b="0" baseline="0" dirty="0"/>
          </a:p>
          <a:p>
            <a:pPr defTabSz="931774">
              <a:buFontTx/>
              <a:buNone/>
            </a:pPr>
            <a:endParaRPr lang="en-CA" b="1" baseline="0" dirty="0"/>
          </a:p>
          <a:p>
            <a:pPr defTabSz="931774">
              <a:buFontTx/>
              <a:buNone/>
            </a:pPr>
            <a:endParaRPr lang="en-CA" b="1" baseline="0" dirty="0"/>
          </a:p>
          <a:p>
            <a:pPr defTabSz="931774">
              <a:buFontTx/>
              <a:buNone/>
            </a:pPr>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273FD-85E5-4203-985B-4052112894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940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altLang="en-US" sz="1800" dirty="0"/>
              <a:t>The Connector Program matches community and business leaders (Connectors) with pre-qualified recent international and local graduates and internationally trained professionals (</a:t>
            </a:r>
            <a:r>
              <a:rPr lang="en-CA" altLang="en-US" sz="1800" dirty="0" err="1"/>
              <a:t>Connectees</a:t>
            </a:r>
            <a:r>
              <a:rPr lang="en-CA" altLang="en-US" sz="1800" dirty="0"/>
              <a:t>) in their industry.  </a:t>
            </a:r>
          </a:p>
          <a:p>
            <a:pPr defTabSz="931774">
              <a:defRPr/>
            </a:pPr>
            <a:endParaRPr lang="en-CA" altLang="en-US" sz="1800" dirty="0"/>
          </a:p>
          <a:p>
            <a:pPr algn="l"/>
            <a:r>
              <a:rPr lang="en-US" sz="2800" b="0" i="0" dirty="0">
                <a:solidFill>
                  <a:srgbClr val="59595C"/>
                </a:solidFill>
                <a:effectLst/>
                <a:latin typeface="Montserrat" panose="00000500000000000000" pitchFamily="2" charset="0"/>
              </a:rPr>
              <a:t>The Connector Program’s innovation and effectiveness lies within three simple steps:</a:t>
            </a:r>
          </a:p>
          <a:p>
            <a:pPr algn="l">
              <a:buFont typeface="+mj-lt"/>
              <a:buAutoNum type="arabicPeriod"/>
            </a:pPr>
            <a:r>
              <a:rPr lang="en-US" sz="2800" b="0" i="0" dirty="0">
                <a:solidFill>
                  <a:srgbClr val="59595C"/>
                </a:solidFill>
                <a:effectLst/>
                <a:latin typeface="Montserrat" panose="00000500000000000000" pitchFamily="2" charset="0"/>
              </a:rPr>
              <a:t>Local immigrant serving organizations and post-secondary career centers refer employment-ready participants (</a:t>
            </a:r>
            <a:r>
              <a:rPr lang="en-US" sz="2800" b="0" i="0" dirty="0" err="1">
                <a:solidFill>
                  <a:srgbClr val="59595C"/>
                </a:solidFill>
                <a:effectLst/>
                <a:latin typeface="Montserrat" panose="00000500000000000000" pitchFamily="2" charset="0"/>
              </a:rPr>
              <a:t>Connectees</a:t>
            </a:r>
            <a:r>
              <a:rPr lang="en-US" sz="2800" b="0" i="0" dirty="0">
                <a:solidFill>
                  <a:srgbClr val="59595C"/>
                </a:solidFill>
                <a:effectLst/>
                <a:latin typeface="Montserrat" panose="00000500000000000000" pitchFamily="2" charset="0"/>
              </a:rPr>
              <a:t>) to the program.</a:t>
            </a:r>
          </a:p>
          <a:p>
            <a:pPr algn="l">
              <a:buFont typeface="+mj-lt"/>
              <a:buAutoNum type="arabicPeriod"/>
            </a:pPr>
            <a:r>
              <a:rPr lang="en-US" sz="2800" b="0" i="0" dirty="0">
                <a:solidFill>
                  <a:srgbClr val="59595C"/>
                </a:solidFill>
                <a:effectLst/>
                <a:latin typeface="Montserrat" panose="00000500000000000000" pitchFamily="2" charset="0"/>
              </a:rPr>
              <a:t>Program staff coach the </a:t>
            </a:r>
            <a:r>
              <a:rPr lang="en-US" sz="2800" b="0" i="0" dirty="0" err="1">
                <a:solidFill>
                  <a:srgbClr val="59595C"/>
                </a:solidFill>
                <a:effectLst/>
                <a:latin typeface="Montserrat" panose="00000500000000000000" pitchFamily="2" charset="0"/>
              </a:rPr>
              <a:t>Connectee</a:t>
            </a:r>
            <a:r>
              <a:rPr lang="en-US" sz="2800" b="0" i="0" dirty="0">
                <a:solidFill>
                  <a:srgbClr val="59595C"/>
                </a:solidFill>
                <a:effectLst/>
                <a:latin typeface="Montserrat" panose="00000500000000000000" pitchFamily="2" charset="0"/>
              </a:rPr>
              <a:t> and match them with a Connector in their field.</a:t>
            </a:r>
          </a:p>
          <a:p>
            <a:pPr algn="l">
              <a:buFont typeface="+mj-lt"/>
              <a:buAutoNum type="arabicPeriod"/>
            </a:pPr>
            <a:r>
              <a:rPr lang="en-US" sz="2800" b="0" i="0" dirty="0">
                <a:solidFill>
                  <a:srgbClr val="59595C"/>
                </a:solidFill>
                <a:effectLst/>
                <a:latin typeface="Montserrat" panose="00000500000000000000" pitchFamily="2" charset="0"/>
              </a:rPr>
              <a:t>The Connector and </a:t>
            </a:r>
            <a:r>
              <a:rPr lang="en-US" sz="2800" b="0" i="0" dirty="0" err="1">
                <a:solidFill>
                  <a:srgbClr val="59595C"/>
                </a:solidFill>
                <a:effectLst/>
                <a:latin typeface="Montserrat" panose="00000500000000000000" pitchFamily="2" charset="0"/>
              </a:rPr>
              <a:t>Connectee</a:t>
            </a:r>
            <a:r>
              <a:rPr lang="en-US" sz="2800" b="0" i="0" dirty="0">
                <a:solidFill>
                  <a:srgbClr val="59595C"/>
                </a:solidFill>
                <a:effectLst/>
                <a:latin typeface="Montserrat" panose="00000500000000000000" pitchFamily="2" charset="0"/>
              </a:rPr>
              <a:t> meet face-to-face. After the meeting, the Connector links the participant to at least three other people in their business network. Those three people also refer three more people to the </a:t>
            </a:r>
            <a:r>
              <a:rPr lang="en-US" sz="2800" b="0" i="0" dirty="0" err="1">
                <a:solidFill>
                  <a:srgbClr val="59595C"/>
                </a:solidFill>
                <a:effectLst/>
                <a:latin typeface="Montserrat" panose="00000500000000000000" pitchFamily="2" charset="0"/>
              </a:rPr>
              <a:t>Connectee</a:t>
            </a:r>
            <a:r>
              <a:rPr lang="en-US" sz="2800" b="0" i="0" dirty="0">
                <a:solidFill>
                  <a:srgbClr val="59595C"/>
                </a:solidFill>
                <a:effectLst/>
                <a:latin typeface="Montserrat" panose="00000500000000000000" pitchFamily="2" charset="0"/>
              </a:rPr>
              <a:t>.</a:t>
            </a:r>
            <a:endParaRPr lang="en-CA" altLang="en-US" sz="1800" dirty="0"/>
          </a:p>
          <a:p>
            <a:pPr defTabSz="931774">
              <a:defRPr/>
            </a:pPr>
            <a:endParaRPr lang="en-CA" altLang="en-US" sz="1800" dirty="0"/>
          </a:p>
          <a:p>
            <a:pPr defTabSz="931774">
              <a:defRPr/>
            </a:pPr>
            <a:r>
              <a:rPr lang="en-CA" altLang="en-US" sz="1800" dirty="0"/>
              <a:t>Through direct referrals from Connectors, </a:t>
            </a:r>
            <a:r>
              <a:rPr lang="en-CA" altLang="en-US" sz="1800" dirty="0" err="1"/>
              <a:t>Connectees</a:t>
            </a:r>
            <a:r>
              <a:rPr lang="en-CA" altLang="en-US" sz="1800" dirty="0"/>
              <a:t> learn about the local job market and rapidly grow their business network which increases their likelihood of finding a job and staying in their community.  </a:t>
            </a:r>
          </a:p>
          <a:p>
            <a:pPr defTabSz="931774">
              <a:defRPr/>
            </a:pPr>
            <a:endParaRPr lang="en-CA" altLang="en-US" sz="1800" dirty="0"/>
          </a:p>
          <a:p>
            <a:pPr defTabSz="931774">
              <a:defRPr/>
            </a:pPr>
            <a:r>
              <a:rPr lang="en-CA" altLang="en-US" sz="1800" dirty="0"/>
              <a:t>Connectors benefit by gaining access to pre-qualified job seekers and helping to grow their industry and the local workforce.</a:t>
            </a:r>
          </a:p>
          <a:p>
            <a:pPr defTabSz="931774">
              <a:defRPr/>
            </a:pPr>
            <a:endParaRPr lang="en-CA" sz="1800" dirty="0"/>
          </a:p>
          <a:p>
            <a:pPr defTabSz="931774">
              <a:defRPr/>
            </a:pPr>
            <a:r>
              <a:rPr lang="en-CA" sz="1800" dirty="0"/>
              <a:t>It’s a win-win-win - for the Connector, the </a:t>
            </a:r>
            <a:r>
              <a:rPr lang="en-CA" sz="1800" dirty="0" err="1"/>
              <a:t>Connectee</a:t>
            </a:r>
            <a:r>
              <a:rPr lang="en-CA" sz="1800" dirty="0"/>
              <a:t>, and the economy </a:t>
            </a:r>
          </a:p>
          <a:p>
            <a:pPr fontAlgn="base"/>
            <a:endParaRPr lang="en-US" sz="1800" dirty="0">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985A0A4-A2E9-445A-BEB4-3F98A592524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95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b="0" i="0" u="none" strike="noStrike" dirty="0">
                <a:solidFill>
                  <a:srgbClr val="000000"/>
                </a:solidFill>
                <a:effectLst/>
                <a:latin typeface="Calibri" panose="020F0502020204030204" pitchFamily="34" charset="0"/>
              </a:rPr>
              <a:t>In 2009, the Halifax Partnership noticed a trend in talking with the business community – consistently one of the top 3 challenges business was facing was access to talent. On the flip side, many highly skilled and experienced immigrants were moving to the city, but were not being hired…mostly due to lack of networks and not being within those circles of trust that matter in most business settings. </a:t>
            </a:r>
          </a:p>
          <a:p>
            <a:pPr defTabSz="931774">
              <a:defRPr/>
            </a:pPr>
            <a:endParaRPr lang="en-CA" sz="1800" b="0" i="0" u="none" strike="noStrike" dirty="0">
              <a:solidFill>
                <a:srgbClr val="000000"/>
              </a:solidFill>
              <a:effectLst/>
              <a:latin typeface="Calibri" panose="020F0502020204030204" pitchFamily="34" charset="0"/>
              <a:ea typeface="Times New Roman" panose="02020603050405020304" pitchFamily="18" charset="0"/>
            </a:endParaRPr>
          </a:p>
          <a:p>
            <a:pPr defTabSz="931774">
              <a:defRPr/>
            </a:pPr>
            <a:r>
              <a:rPr lang="en-CA" sz="1800" b="0" i="0" u="none" strike="noStrike" dirty="0">
                <a:solidFill>
                  <a:srgbClr val="000000"/>
                </a:solidFill>
                <a:effectLst/>
                <a:latin typeface="Calibri" panose="020F0502020204030204" pitchFamily="34" charset="0"/>
              </a:rPr>
              <a:t>Imagine moving to a brand new city, not knowing anyone or maybe even having a strong command of the language or culture of that city yet. Would you know what services are available? Where to start? Even what companies work in your industry? This is the challenge most newcomers face. The Connector Program can help alleviate this challenge by connecting a newcomer to someone already working in their industry, who knows the companies and the people this person should meet with. </a:t>
            </a:r>
            <a:endParaRPr lang="en-US" sz="1800" dirty="0">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985A0A4-A2E9-445A-BEB4-3F98A592524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42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dirty="0">
                <a:solidFill>
                  <a:srgbClr val="000000"/>
                </a:solidFill>
                <a:effectLst/>
                <a:latin typeface="Calibri" panose="020F0502020204030204" pitchFamily="34" charset="0"/>
              </a:rPr>
              <a:t>If workforce availability is a chief concern for business, then why are so many young professionals and immigrants finding it difficult to secure employment?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CA" sz="2800" b="0" i="0" dirty="0">
                <a:solidFill>
                  <a:srgbClr val="000000"/>
                </a:solidFill>
                <a:effectLst/>
                <a:latin typeface="Calibri" panose="020F0502020204030204" pitchFamily="34" charset="0"/>
              </a:rPr>
              <a:t>​</a:t>
            </a:r>
            <a:endParaRPr lang="en-CA"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It is clear that a gap exists between businesses looking for talent and talented immigrants and local and international post-secondary graduates looking for employment opportunities.</a:t>
            </a:r>
            <a:endParaRPr lang="en-CA" sz="2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985A0A4-A2E9-445A-BEB4-3F98A592524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522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retaininternationaltalent.ca/program-to-labour-market-mappi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02F5A089-1E52-05EF-3482-FDEEE32A1814}"/>
              </a:ext>
            </a:extLst>
          </p:cNvPr>
          <p:cNvPicPr>
            <a:picLocks noChangeAspect="1"/>
          </p:cNvPicPr>
          <p:nvPr userDrawn="1"/>
        </p:nvPicPr>
        <p:blipFill>
          <a:blip r:embed="rId2"/>
          <a:stretch>
            <a:fillRect/>
          </a:stretch>
        </p:blipFill>
        <p:spPr>
          <a:xfrm>
            <a:off x="10606747" y="6180516"/>
            <a:ext cx="1450974" cy="518205"/>
          </a:xfrm>
          <a:prstGeom prst="rect">
            <a:avLst/>
          </a:prstGeom>
        </p:spPr>
      </p:pic>
    </p:spTree>
    <p:extLst>
      <p:ext uri="{BB962C8B-B14F-4D97-AF65-F5344CB8AC3E}">
        <p14:creationId xmlns:p14="http://schemas.microsoft.com/office/powerpoint/2010/main" val="37346539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6AEF4D-C43E-41B2-9F85-3637773766BF}"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362583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6AEF4D-C43E-41B2-9F85-3637773766BF}"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563226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618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Gradient 05 Mock Up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 name="Circle"/>
          <p:cNvSpPr/>
          <p:nvPr/>
        </p:nvSpPr>
        <p:spPr>
          <a:xfrm>
            <a:off x="11971867" y="3088217"/>
            <a:ext cx="38101" cy="38101"/>
          </a:xfrm>
          <a:prstGeom prst="ellipse">
            <a:avLst/>
          </a:prstGeom>
          <a:solidFill>
            <a:srgbClr val="E6EAF3"/>
          </a:solidFill>
          <a:ln w="12700">
            <a:solidFill>
              <a:srgbClr val="E6EAF3"/>
            </a:solidFill>
            <a:miter lim="400000"/>
          </a:ln>
        </p:spPr>
        <p:txBody>
          <a:bodyPr lIns="25400" tIns="25400" rIns="25400" bIns="25400" anchor="ctr"/>
          <a:lstStyle/>
          <a:p>
            <a:pPr>
              <a:defRPr sz="3200">
                <a:solidFill>
                  <a:srgbClr val="FFFFFF"/>
                </a:solidFill>
              </a:defRPr>
            </a:pPr>
            <a:endParaRPr sz="1600">
              <a:latin typeface="Montserrat Black" panose="00000A00000000000000" pitchFamily="2" charset="0"/>
            </a:endParaRPr>
          </a:p>
        </p:txBody>
      </p:sp>
      <p:sp>
        <p:nvSpPr>
          <p:cNvPr id="287" name="Circle"/>
          <p:cNvSpPr/>
          <p:nvPr/>
        </p:nvSpPr>
        <p:spPr>
          <a:xfrm>
            <a:off x="11971867" y="3249083"/>
            <a:ext cx="38101" cy="38101"/>
          </a:xfrm>
          <a:prstGeom prst="ellipse">
            <a:avLst/>
          </a:prstGeom>
          <a:ln w="12700">
            <a:solidFill>
              <a:srgbClr val="E6EAF3">
                <a:alpha val="50695"/>
              </a:srgbClr>
            </a:solidFill>
            <a:miter lim="400000"/>
          </a:ln>
        </p:spPr>
        <p:txBody>
          <a:bodyPr lIns="25400" tIns="25400" rIns="25400" bIns="25400" anchor="ctr"/>
          <a:lstStyle/>
          <a:p>
            <a:pPr>
              <a:defRPr sz="3200">
                <a:solidFill>
                  <a:srgbClr val="FFFFFF"/>
                </a:solidFill>
              </a:defRPr>
            </a:pPr>
            <a:endParaRPr sz="1600">
              <a:latin typeface="Montserrat Black" panose="00000A00000000000000" pitchFamily="2" charset="0"/>
            </a:endParaRPr>
          </a:p>
        </p:txBody>
      </p:sp>
      <p:sp>
        <p:nvSpPr>
          <p:cNvPr id="288" name="Circle"/>
          <p:cNvSpPr/>
          <p:nvPr/>
        </p:nvSpPr>
        <p:spPr>
          <a:xfrm>
            <a:off x="11971867" y="3409950"/>
            <a:ext cx="38101" cy="38100"/>
          </a:xfrm>
          <a:prstGeom prst="ellipse">
            <a:avLst/>
          </a:prstGeom>
          <a:ln w="12700">
            <a:solidFill>
              <a:srgbClr val="E6EAF3">
                <a:alpha val="50695"/>
              </a:srgbClr>
            </a:solidFill>
            <a:miter lim="400000"/>
          </a:ln>
        </p:spPr>
        <p:txBody>
          <a:bodyPr lIns="25400" tIns="25400" rIns="25400" bIns="25400" anchor="ctr"/>
          <a:lstStyle/>
          <a:p>
            <a:pPr>
              <a:defRPr sz="3200">
                <a:solidFill>
                  <a:srgbClr val="FFFFFF"/>
                </a:solidFill>
              </a:defRPr>
            </a:pPr>
            <a:endParaRPr sz="1600">
              <a:latin typeface="Montserrat Black" panose="00000A00000000000000" pitchFamily="2" charset="0"/>
            </a:endParaRPr>
          </a:p>
        </p:txBody>
      </p:sp>
      <p:sp>
        <p:nvSpPr>
          <p:cNvPr id="289" name="Circle"/>
          <p:cNvSpPr/>
          <p:nvPr/>
        </p:nvSpPr>
        <p:spPr>
          <a:xfrm>
            <a:off x="11971867" y="3570817"/>
            <a:ext cx="38101" cy="38101"/>
          </a:xfrm>
          <a:prstGeom prst="ellipse">
            <a:avLst/>
          </a:prstGeom>
          <a:ln w="12700">
            <a:solidFill>
              <a:srgbClr val="E6EAF3">
                <a:alpha val="50695"/>
              </a:srgbClr>
            </a:solidFill>
            <a:miter lim="400000"/>
          </a:ln>
        </p:spPr>
        <p:txBody>
          <a:bodyPr lIns="25400" tIns="25400" rIns="25400" bIns="25400" anchor="ctr"/>
          <a:lstStyle/>
          <a:p>
            <a:pPr>
              <a:defRPr sz="3200">
                <a:solidFill>
                  <a:srgbClr val="FFFFFF"/>
                </a:solidFill>
              </a:defRPr>
            </a:pPr>
            <a:endParaRPr sz="1600">
              <a:latin typeface="Montserrat Black" panose="00000A00000000000000" pitchFamily="2" charset="0"/>
            </a:endParaRPr>
          </a:p>
        </p:txBody>
      </p:sp>
      <p:sp>
        <p:nvSpPr>
          <p:cNvPr id="290" name="Circle"/>
          <p:cNvSpPr/>
          <p:nvPr/>
        </p:nvSpPr>
        <p:spPr>
          <a:xfrm>
            <a:off x="11971867" y="3731683"/>
            <a:ext cx="38101" cy="38101"/>
          </a:xfrm>
          <a:prstGeom prst="ellipse">
            <a:avLst/>
          </a:prstGeom>
          <a:ln w="12700">
            <a:solidFill>
              <a:srgbClr val="E6EAF3">
                <a:alpha val="50695"/>
              </a:srgbClr>
            </a:solidFill>
            <a:miter lim="400000"/>
          </a:ln>
        </p:spPr>
        <p:txBody>
          <a:bodyPr lIns="25400" tIns="25400" rIns="25400" bIns="25400" anchor="ctr"/>
          <a:lstStyle/>
          <a:p>
            <a:pPr>
              <a:defRPr sz="3200">
                <a:solidFill>
                  <a:srgbClr val="FFFFFF"/>
                </a:solidFill>
              </a:defRPr>
            </a:pPr>
            <a:endParaRPr sz="1600">
              <a:latin typeface="Montserrat Black" panose="00000A00000000000000" pitchFamily="2" charset="0"/>
            </a:endParaRPr>
          </a:p>
        </p:txBody>
      </p:sp>
      <p:sp>
        <p:nvSpPr>
          <p:cNvPr id="12" name="Shape 4">
            <a:extLst>
              <a:ext uri="{FF2B5EF4-FFF2-40B4-BE49-F238E27FC236}">
                <a16:creationId xmlns:a16="http://schemas.microsoft.com/office/drawing/2014/main" id="{B06BE2A0-0DC4-4AD9-9E21-001584FD98AA}"/>
              </a:ext>
            </a:extLst>
          </p:cNvPr>
          <p:cNvSpPr/>
          <p:nvPr userDrawn="1"/>
        </p:nvSpPr>
        <p:spPr>
          <a:xfrm>
            <a:off x="8696325" y="5995457"/>
            <a:ext cx="3090863" cy="4667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1800">
                <a:solidFill>
                  <a:srgbClr val="DCDEE0"/>
                </a:solidFill>
                <a:latin typeface="San Francisco Display Light"/>
                <a:ea typeface="San Francisco Display Light"/>
                <a:cs typeface="San Francisco Display Light"/>
                <a:sym typeface="San Francisco Display Light"/>
              </a:defRPr>
            </a:lvl1pPr>
          </a:lstStyle>
          <a:p>
            <a:r>
              <a:rPr lang="en-US" sz="900">
                <a:solidFill>
                  <a:srgbClr val="00D1C3"/>
                </a:solidFill>
                <a:latin typeface="Montserrat Black" panose="00000A00000000000000" pitchFamily="2" charset="0"/>
                <a:hlinkClick r:id="rId3">
                  <a:extLst>
                    <a:ext uri="{A12FA001-AC4F-418D-AE19-62706E023703}">
                      <ahyp:hlinkClr xmlns:ahyp="http://schemas.microsoft.com/office/drawing/2018/hyperlinkcolor" val="tx"/>
                    </a:ext>
                  </a:extLst>
                </a:hlinkClick>
              </a:rPr>
              <a:t>Program to </a:t>
            </a:r>
            <a:r>
              <a:rPr lang="en-US" sz="900" err="1">
                <a:solidFill>
                  <a:srgbClr val="00D1C3"/>
                </a:solidFill>
                <a:latin typeface="Montserrat Black" panose="00000A00000000000000" pitchFamily="2" charset="0"/>
                <a:hlinkClick r:id="rId3">
                  <a:extLst>
                    <a:ext uri="{A12FA001-AC4F-418D-AE19-62706E023703}">
                      <ahyp:hlinkClr xmlns:ahyp="http://schemas.microsoft.com/office/drawing/2018/hyperlinkcolor" val="tx"/>
                    </a:ext>
                  </a:extLst>
                </a:hlinkClick>
              </a:rPr>
              <a:t>Labour</a:t>
            </a:r>
            <a:r>
              <a:rPr lang="en-US" sz="900">
                <a:solidFill>
                  <a:srgbClr val="00D1C3"/>
                </a:solidFill>
                <a:latin typeface="Montserrat Black" panose="00000A00000000000000" pitchFamily="2" charset="0"/>
                <a:hlinkClick r:id="rId3">
                  <a:extLst>
                    <a:ext uri="{A12FA001-AC4F-418D-AE19-62706E023703}">
                      <ahyp:hlinkClr xmlns:ahyp="http://schemas.microsoft.com/office/drawing/2018/hyperlinkcolor" val="tx"/>
                    </a:ext>
                  </a:extLst>
                </a:hlinkClick>
              </a:rPr>
              <a:t> Market Mapping | HEQCO Consortium on International Education (retaininternationaltalent.ca)</a:t>
            </a:r>
            <a:endParaRPr sz="900">
              <a:solidFill>
                <a:srgbClr val="00D1C3"/>
              </a:solidFill>
              <a:latin typeface="Montserrat Black" panose="00000A00000000000000" pitchFamily="2" charset="0"/>
              <a:ea typeface="Inter" panose="02000503000000020004" pitchFamily="2" charset="0"/>
            </a:endParaRPr>
          </a:p>
        </p:txBody>
      </p:sp>
      <p:sp>
        <p:nvSpPr>
          <p:cNvPr id="14" name="Slide Number">
            <a:extLst>
              <a:ext uri="{FF2B5EF4-FFF2-40B4-BE49-F238E27FC236}">
                <a16:creationId xmlns:a16="http://schemas.microsoft.com/office/drawing/2014/main" id="{10F4B197-914C-4E68-B004-5FC79D95E096}"/>
              </a:ext>
            </a:extLst>
          </p:cNvPr>
          <p:cNvSpPr txBox="1">
            <a:spLocks/>
          </p:cNvSpPr>
          <p:nvPr userDrawn="1"/>
        </p:nvSpPr>
        <p:spPr>
          <a:xfrm>
            <a:off x="11147269" y="706759"/>
            <a:ext cx="331466" cy="128366"/>
          </a:xfrm>
          <a:prstGeom prst="rect">
            <a:avLst/>
          </a:prstGeom>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2C2E3C"/>
                </a:solidFill>
                <a:effectLst/>
                <a:uFillTx/>
                <a:latin typeface="Quicksand Bold"/>
                <a:ea typeface="Quicksand Bold"/>
                <a:cs typeface="Quicksand Bold"/>
                <a:sym typeface="Quicksand Bold"/>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nSpc>
                <a:spcPct val="100000"/>
              </a:lnSpc>
            </a:pPr>
            <a:fld id="{86CB4B4D-7CA3-9044-876B-883B54F8677D}" type="slidenum">
              <a:rPr lang="en-US" sz="900" smtClean="0">
                <a:solidFill>
                  <a:srgbClr val="DCDEE0"/>
                </a:solidFill>
                <a:latin typeface="Montserrat Black" panose="00000A00000000000000" pitchFamily="2" charset="0"/>
                <a:ea typeface="Inter" panose="02000503000000020004" pitchFamily="2" charset="0"/>
              </a:rPr>
              <a:pPr>
                <a:lnSpc>
                  <a:spcPct val="100000"/>
                </a:lnSpc>
              </a:pPr>
              <a:t>‹#›</a:t>
            </a:fld>
            <a:endParaRPr lang="en-US" sz="900">
              <a:solidFill>
                <a:srgbClr val="DCDEE0"/>
              </a:solidFill>
              <a:latin typeface="Montserrat Black" panose="00000A00000000000000" pitchFamily="2" charset="0"/>
              <a:ea typeface="Inter" panose="02000503000000020004" pitchFamily="2" charset="0"/>
            </a:endParaRPr>
          </a:p>
        </p:txBody>
      </p:sp>
      <p:sp>
        <p:nvSpPr>
          <p:cNvPr id="16" name="Picture Placeholder 15">
            <a:extLst>
              <a:ext uri="{FF2B5EF4-FFF2-40B4-BE49-F238E27FC236}">
                <a16:creationId xmlns:a16="http://schemas.microsoft.com/office/drawing/2014/main" id="{8B1A46A0-DC30-4BE4-9D95-23FB37EBCDA2}"/>
              </a:ext>
            </a:extLst>
          </p:cNvPr>
          <p:cNvSpPr>
            <a:spLocks noGrp="1"/>
          </p:cNvSpPr>
          <p:nvPr>
            <p:ph type="pic" sz="quarter" idx="15" hasCustomPrompt="1"/>
          </p:nvPr>
        </p:nvSpPr>
        <p:spPr>
          <a:xfrm>
            <a:off x="6359328" y="1551136"/>
            <a:ext cx="4859021" cy="2903009"/>
          </a:xfrm>
          <a:custGeom>
            <a:avLst/>
            <a:gdLst>
              <a:gd name="connsiteX0" fmla="*/ 0 w 9718042"/>
              <a:gd name="connsiteY0" fmla="*/ 0 h 5806018"/>
              <a:gd name="connsiteX1" fmla="*/ 9718042 w 9718042"/>
              <a:gd name="connsiteY1" fmla="*/ 0 h 5806018"/>
              <a:gd name="connsiteX2" fmla="*/ 9718042 w 9718042"/>
              <a:gd name="connsiteY2" fmla="*/ 5806018 h 5806018"/>
              <a:gd name="connsiteX3" fmla="*/ 0 w 9718042"/>
              <a:gd name="connsiteY3" fmla="*/ 5806018 h 5806018"/>
            </a:gdLst>
            <a:ahLst/>
            <a:cxnLst>
              <a:cxn ang="0">
                <a:pos x="connsiteX0" y="connsiteY0"/>
              </a:cxn>
              <a:cxn ang="0">
                <a:pos x="connsiteX1" y="connsiteY1"/>
              </a:cxn>
              <a:cxn ang="0">
                <a:pos x="connsiteX2" y="connsiteY2"/>
              </a:cxn>
              <a:cxn ang="0">
                <a:pos x="connsiteX3" y="connsiteY3"/>
              </a:cxn>
            </a:cxnLst>
            <a:rect l="l" t="t" r="r" b="b"/>
            <a:pathLst>
              <a:path w="9718042" h="5806018">
                <a:moveTo>
                  <a:pt x="0" y="0"/>
                </a:moveTo>
                <a:lnTo>
                  <a:pt x="9718042" y="0"/>
                </a:lnTo>
                <a:lnTo>
                  <a:pt x="9718042" y="5806018"/>
                </a:lnTo>
                <a:lnTo>
                  <a:pt x="0" y="5806018"/>
                </a:lnTo>
                <a:close/>
              </a:path>
            </a:pathLst>
          </a:custGeom>
          <a:solidFill>
            <a:srgbClr val="DDE5F0"/>
          </a:solidFill>
        </p:spPr>
        <p:txBody>
          <a:bodyPr wrap="square" anchor="ctr">
            <a:noAutofit/>
          </a:bodyPr>
          <a:lstStyle>
            <a:lvl1pPr>
              <a:defRPr sz="400"/>
            </a:lvl1pPr>
          </a:lstStyle>
          <a:p>
            <a:r>
              <a:rPr lang="en-MN"/>
              <a:t>+</a:t>
            </a:r>
          </a:p>
        </p:txBody>
      </p:sp>
    </p:spTree>
    <p:extLst>
      <p:ext uri="{BB962C8B-B14F-4D97-AF65-F5344CB8AC3E}">
        <p14:creationId xmlns:p14="http://schemas.microsoft.com/office/powerpoint/2010/main" val="12827920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32833F-2DE2-4090-82B9-7766E64F52FF}" type="slidenum">
              <a:rPr lang="en-CA" smtClean="0"/>
              <a:t>‹#›</a:t>
            </a:fld>
            <a:endParaRPr lang="en-CA"/>
          </a:p>
        </p:txBody>
      </p:sp>
      <p:pic>
        <p:nvPicPr>
          <p:cNvPr id="7" name="Picture 6">
            <a:extLst>
              <a:ext uri="{FF2B5EF4-FFF2-40B4-BE49-F238E27FC236}">
                <a16:creationId xmlns:a16="http://schemas.microsoft.com/office/drawing/2014/main" id="{E317D9AD-679A-32C8-9D23-34966354EA95}"/>
              </a:ext>
            </a:extLst>
          </p:cNvPr>
          <p:cNvPicPr>
            <a:picLocks noChangeAspect="1"/>
          </p:cNvPicPr>
          <p:nvPr userDrawn="1"/>
        </p:nvPicPr>
        <p:blipFill>
          <a:blip r:embed="rId2"/>
          <a:stretch>
            <a:fillRect/>
          </a:stretch>
        </p:blipFill>
        <p:spPr>
          <a:xfrm>
            <a:off x="10662249" y="6207839"/>
            <a:ext cx="1447520" cy="513636"/>
          </a:xfrm>
          <a:prstGeom prst="rect">
            <a:avLst/>
          </a:prstGeom>
        </p:spPr>
      </p:pic>
    </p:spTree>
    <p:extLst>
      <p:ext uri="{BB962C8B-B14F-4D97-AF65-F5344CB8AC3E}">
        <p14:creationId xmlns:p14="http://schemas.microsoft.com/office/powerpoint/2010/main" val="13803027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6AEF4D-C43E-41B2-9F85-3637773766BF}" type="datetimeFigureOut">
              <a:rPr lang="en-CA" smtClean="0"/>
              <a:t>2024-02-21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20617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6AEF4D-C43E-41B2-9F85-3637773766BF}" type="datetimeFigureOut">
              <a:rPr lang="en-CA" smtClean="0"/>
              <a:t>2024-02-21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5899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6AEF4D-C43E-41B2-9F85-3637773766BF}" type="datetimeFigureOut">
              <a:rPr lang="en-CA" smtClean="0"/>
              <a:t>2024-02-21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182494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6AEF4D-C43E-41B2-9F85-3637773766BF}" type="datetimeFigureOut">
              <a:rPr lang="en-CA" smtClean="0"/>
              <a:t>2024-02-21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232498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AEF4D-C43E-41B2-9F85-3637773766BF}" type="datetimeFigureOut">
              <a:rPr lang="en-CA" smtClean="0"/>
              <a:t>2024-02-21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81749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6AEF4D-C43E-41B2-9F85-3637773766BF}" type="datetimeFigureOut">
              <a:rPr lang="en-CA" smtClean="0"/>
              <a:t>2024-02-21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1456324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6AEF4D-C43E-41B2-9F85-3637773766BF}" type="datetimeFigureOut">
              <a:rPr lang="en-CA" smtClean="0"/>
              <a:t>2024-02-21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32833F-2DE2-4090-82B9-7766E64F52FF}" type="slidenum">
              <a:rPr lang="en-CA" smtClean="0"/>
              <a:t>‹#›</a:t>
            </a:fld>
            <a:endParaRPr lang="en-CA"/>
          </a:p>
        </p:txBody>
      </p:sp>
    </p:spTree>
    <p:extLst>
      <p:ext uri="{BB962C8B-B14F-4D97-AF65-F5344CB8AC3E}">
        <p14:creationId xmlns:p14="http://schemas.microsoft.com/office/powerpoint/2010/main" val="258301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FA6F0-4D2B-4F2E-A0B4-396562C86E1F}" type="datetime1">
              <a:rPr lang="en-CA" smtClean="0"/>
              <a:pPr/>
              <a:t>2024-02-21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AD263-93A6-4899-82E5-0E03DDB0628D}" type="slidenum">
              <a:rPr lang="en-CA" smtClean="0"/>
              <a:pPr/>
              <a:t>‹#›</a:t>
            </a:fld>
            <a:endParaRPr lang="en-CA"/>
          </a:p>
        </p:txBody>
      </p:sp>
    </p:spTree>
    <p:extLst>
      <p:ext uri="{BB962C8B-B14F-4D97-AF65-F5344CB8AC3E}">
        <p14:creationId xmlns:p14="http://schemas.microsoft.com/office/powerpoint/2010/main" val="13105740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38" r:id="rId12"/>
    <p:sldLayoutId id="214748376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emf"/><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32833F-2DE2-4090-82B9-7766E64F52FF}" type="slidenum">
              <a:rPr lang="en-CA" smtClean="0"/>
              <a:t>1</a:t>
            </a:fld>
            <a:endParaRPr lang="en-C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156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B168341-1A1F-322B-30CF-AC0616F9C233}"/>
              </a:ext>
            </a:extLst>
          </p:cNvPr>
          <p:cNvSpPr/>
          <p:nvPr/>
        </p:nvSpPr>
        <p:spPr>
          <a:xfrm>
            <a:off x="362855" y="357510"/>
            <a:ext cx="11434967" cy="61334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BB1E742D-455F-D900-2BEE-4D80C4F3A510}"/>
              </a:ext>
            </a:extLst>
          </p:cNvPr>
          <p:cNvSpPr>
            <a:spLocks noGrp="1"/>
          </p:cNvSpPr>
          <p:nvPr>
            <p:ph type="title"/>
          </p:nvPr>
        </p:nvSpPr>
        <p:spPr>
          <a:xfrm>
            <a:off x="718086" y="893180"/>
            <a:ext cx="4089888" cy="1081620"/>
          </a:xfrm>
        </p:spPr>
        <p:txBody>
          <a:bodyPr>
            <a:normAutofit/>
          </a:bodyPr>
          <a:lstStyle/>
          <a:p>
            <a:r>
              <a:rPr lang="en-US" sz="3000" dirty="0">
                <a:solidFill>
                  <a:schemeClr val="bg1"/>
                </a:solidFill>
              </a:rPr>
              <a:t>New Questions </a:t>
            </a:r>
            <a:endParaRPr lang="en-CA" sz="3000" dirty="0">
              <a:solidFill>
                <a:schemeClr val="bg1"/>
              </a:solidFill>
            </a:endParaRPr>
          </a:p>
        </p:txBody>
      </p:sp>
      <p:sp>
        <p:nvSpPr>
          <p:cNvPr id="4" name="Text Placeholder 3">
            <a:extLst>
              <a:ext uri="{FF2B5EF4-FFF2-40B4-BE49-F238E27FC236}">
                <a16:creationId xmlns:a16="http://schemas.microsoft.com/office/drawing/2014/main" id="{583E2310-45EF-AE0F-251E-0AC28E08E0C5}"/>
              </a:ext>
            </a:extLst>
          </p:cNvPr>
          <p:cNvSpPr>
            <a:spLocks noGrp="1"/>
          </p:cNvSpPr>
          <p:nvPr>
            <p:ph type="body" sz="half" idx="2"/>
          </p:nvPr>
        </p:nvSpPr>
        <p:spPr>
          <a:xfrm>
            <a:off x="826238" y="2326141"/>
            <a:ext cx="4533568" cy="3111098"/>
          </a:xfrm>
        </p:spPr>
        <p:txBody>
          <a:bodyPr>
            <a:normAutofit/>
          </a:bodyPr>
          <a:lstStyle/>
          <a:p>
            <a:pPr marL="285750" indent="-285750">
              <a:spcAft>
                <a:spcPts val="600"/>
              </a:spcAft>
              <a:buFont typeface="Arial" panose="020B0604020202020204" pitchFamily="34" charset="0"/>
              <a:buChar char="•"/>
            </a:pPr>
            <a:r>
              <a:rPr lang="en-US" sz="1800" dirty="0">
                <a:solidFill>
                  <a:schemeClr val="bg1"/>
                </a:solidFill>
                <a:latin typeface="Montserrat" panose="00000500000000000000" pitchFamily="2" charset="0"/>
              </a:rPr>
              <a:t>What is the current employment footprint of international students in community?</a:t>
            </a:r>
          </a:p>
          <a:p>
            <a:pPr marL="285750" indent="-285750">
              <a:buFont typeface="Arial" panose="020B0604020202020204" pitchFamily="34" charset="0"/>
              <a:buChar char="•"/>
            </a:pPr>
            <a:r>
              <a:rPr lang="en-US" sz="1800" dirty="0">
                <a:solidFill>
                  <a:schemeClr val="bg1"/>
                </a:solidFill>
                <a:latin typeface="Montserrat" panose="00000500000000000000" pitchFamily="2" charset="0"/>
              </a:rPr>
              <a:t>Are there opportunities for international students to stay in communities?</a:t>
            </a:r>
          </a:p>
          <a:p>
            <a:pPr marL="285750" indent="-285750">
              <a:buFont typeface="Arial" panose="020B0604020202020204" pitchFamily="34" charset="0"/>
              <a:buChar char="•"/>
            </a:pPr>
            <a:r>
              <a:rPr lang="en-US" sz="1800" dirty="0">
                <a:solidFill>
                  <a:schemeClr val="bg1"/>
                </a:solidFill>
                <a:latin typeface="Montserrat" panose="00000500000000000000" pitchFamily="2" charset="0"/>
              </a:rPr>
              <a:t>What is the overall economic impact of international students in communities?</a:t>
            </a:r>
          </a:p>
          <a:p>
            <a:endParaRPr lang="en-US" sz="1800" b="1" dirty="0">
              <a:solidFill>
                <a:schemeClr val="tx1"/>
              </a:solidFill>
            </a:endParaRPr>
          </a:p>
          <a:p>
            <a:pPr marL="285750" indent="-285750">
              <a:buFont typeface="Arial" panose="020B0604020202020204" pitchFamily="34" charset="0"/>
              <a:buChar char="•"/>
            </a:pPr>
            <a:endParaRPr lang="en-US" dirty="0"/>
          </a:p>
        </p:txBody>
      </p:sp>
      <p:sp>
        <p:nvSpPr>
          <p:cNvPr id="3" name="Freeform 66">
            <a:extLst>
              <a:ext uri="{FF2B5EF4-FFF2-40B4-BE49-F238E27FC236}">
                <a16:creationId xmlns:a16="http://schemas.microsoft.com/office/drawing/2014/main" id="{0EEB0CEC-D7A9-F520-3E27-3AEC38A547C5}"/>
              </a:ext>
            </a:extLst>
          </p:cNvPr>
          <p:cNvSpPr>
            <a:spLocks noEditPoints="1"/>
          </p:cNvSpPr>
          <p:nvPr/>
        </p:nvSpPr>
        <p:spPr bwMode="auto">
          <a:xfrm>
            <a:off x="5615690" y="443889"/>
            <a:ext cx="5750071" cy="5587641"/>
          </a:xfrm>
          <a:custGeom>
            <a:avLst/>
            <a:gdLst>
              <a:gd name="T0" fmla="*/ 305 w 313"/>
              <a:gd name="T1" fmla="*/ 201 h 304"/>
              <a:gd name="T2" fmla="*/ 252 w 313"/>
              <a:gd name="T3" fmla="*/ 199 h 304"/>
              <a:gd name="T4" fmla="*/ 201 w 313"/>
              <a:gd name="T5" fmla="*/ 99 h 304"/>
              <a:gd name="T6" fmla="*/ 193 w 313"/>
              <a:gd name="T7" fmla="*/ 100 h 304"/>
              <a:gd name="T8" fmla="*/ 187 w 313"/>
              <a:gd name="T9" fmla="*/ 89 h 304"/>
              <a:gd name="T10" fmla="*/ 173 w 313"/>
              <a:gd name="T11" fmla="*/ 79 h 304"/>
              <a:gd name="T12" fmla="*/ 165 w 313"/>
              <a:gd name="T13" fmla="*/ 64 h 304"/>
              <a:gd name="T14" fmla="*/ 159 w 313"/>
              <a:gd name="T15" fmla="*/ 48 h 304"/>
              <a:gd name="T16" fmla="*/ 159 w 313"/>
              <a:gd name="T17" fmla="*/ 33 h 304"/>
              <a:gd name="T18" fmla="*/ 136 w 313"/>
              <a:gd name="T19" fmla="*/ 27 h 304"/>
              <a:gd name="T20" fmla="*/ 112 w 313"/>
              <a:gd name="T21" fmla="*/ 20 h 304"/>
              <a:gd name="T22" fmla="*/ 79 w 313"/>
              <a:gd name="T23" fmla="*/ 3 h 304"/>
              <a:gd name="T24" fmla="*/ 2 w 313"/>
              <a:gd name="T25" fmla="*/ 86 h 304"/>
              <a:gd name="T26" fmla="*/ 6 w 313"/>
              <a:gd name="T27" fmla="*/ 162 h 304"/>
              <a:gd name="T28" fmla="*/ 24 w 313"/>
              <a:gd name="T29" fmla="*/ 174 h 304"/>
              <a:gd name="T30" fmla="*/ 47 w 313"/>
              <a:gd name="T31" fmla="*/ 182 h 304"/>
              <a:gd name="T32" fmla="*/ 75 w 313"/>
              <a:gd name="T33" fmla="*/ 185 h 304"/>
              <a:gd name="T34" fmla="*/ 82 w 313"/>
              <a:gd name="T35" fmla="*/ 177 h 304"/>
              <a:gd name="T36" fmla="*/ 93 w 313"/>
              <a:gd name="T37" fmla="*/ 174 h 304"/>
              <a:gd name="T38" fmla="*/ 95 w 313"/>
              <a:gd name="T39" fmla="*/ 166 h 304"/>
              <a:gd name="T40" fmla="*/ 104 w 313"/>
              <a:gd name="T41" fmla="*/ 168 h 304"/>
              <a:gd name="T42" fmla="*/ 120 w 313"/>
              <a:gd name="T43" fmla="*/ 169 h 304"/>
              <a:gd name="T44" fmla="*/ 134 w 313"/>
              <a:gd name="T45" fmla="*/ 183 h 304"/>
              <a:gd name="T46" fmla="*/ 144 w 313"/>
              <a:gd name="T47" fmla="*/ 187 h 304"/>
              <a:gd name="T48" fmla="*/ 151 w 313"/>
              <a:gd name="T49" fmla="*/ 201 h 304"/>
              <a:gd name="T50" fmla="*/ 154 w 313"/>
              <a:gd name="T51" fmla="*/ 207 h 304"/>
              <a:gd name="T52" fmla="*/ 160 w 313"/>
              <a:gd name="T53" fmla="*/ 212 h 304"/>
              <a:gd name="T54" fmla="*/ 160 w 313"/>
              <a:gd name="T55" fmla="*/ 212 h 304"/>
              <a:gd name="T56" fmla="*/ 160 w 313"/>
              <a:gd name="T57" fmla="*/ 212 h 304"/>
              <a:gd name="T58" fmla="*/ 171 w 313"/>
              <a:gd name="T59" fmla="*/ 214 h 304"/>
              <a:gd name="T60" fmla="*/ 202 w 313"/>
              <a:gd name="T61" fmla="*/ 214 h 304"/>
              <a:gd name="T62" fmla="*/ 221 w 313"/>
              <a:gd name="T63" fmla="*/ 223 h 304"/>
              <a:gd name="T64" fmla="*/ 227 w 313"/>
              <a:gd name="T65" fmla="*/ 229 h 304"/>
              <a:gd name="T66" fmla="*/ 229 w 313"/>
              <a:gd name="T67" fmla="*/ 237 h 304"/>
              <a:gd name="T68" fmla="*/ 217 w 313"/>
              <a:gd name="T69" fmla="*/ 239 h 304"/>
              <a:gd name="T70" fmla="*/ 208 w 313"/>
              <a:gd name="T71" fmla="*/ 231 h 304"/>
              <a:gd name="T72" fmla="*/ 206 w 313"/>
              <a:gd name="T73" fmla="*/ 236 h 304"/>
              <a:gd name="T74" fmla="*/ 206 w 313"/>
              <a:gd name="T75" fmla="*/ 256 h 304"/>
              <a:gd name="T76" fmla="*/ 202 w 313"/>
              <a:gd name="T77" fmla="*/ 276 h 304"/>
              <a:gd name="T78" fmla="*/ 199 w 313"/>
              <a:gd name="T79" fmla="*/ 277 h 304"/>
              <a:gd name="T80" fmla="*/ 196 w 313"/>
              <a:gd name="T81" fmla="*/ 287 h 304"/>
              <a:gd name="T82" fmla="*/ 200 w 313"/>
              <a:gd name="T83" fmla="*/ 290 h 304"/>
              <a:gd name="T84" fmla="*/ 194 w 313"/>
              <a:gd name="T85" fmla="*/ 296 h 304"/>
              <a:gd name="T86" fmla="*/ 200 w 313"/>
              <a:gd name="T87" fmla="*/ 302 h 304"/>
              <a:gd name="T88" fmla="*/ 214 w 313"/>
              <a:gd name="T89" fmla="*/ 287 h 304"/>
              <a:gd name="T90" fmla="*/ 238 w 313"/>
              <a:gd name="T91" fmla="*/ 278 h 304"/>
              <a:gd name="T92" fmla="*/ 252 w 313"/>
              <a:gd name="T93" fmla="*/ 274 h 304"/>
              <a:gd name="T94" fmla="*/ 253 w 313"/>
              <a:gd name="T95" fmla="*/ 269 h 304"/>
              <a:gd name="T96" fmla="*/ 250 w 313"/>
              <a:gd name="T97" fmla="*/ 265 h 304"/>
              <a:gd name="T98" fmla="*/ 248 w 313"/>
              <a:gd name="T99" fmla="*/ 251 h 304"/>
              <a:gd name="T100" fmla="*/ 281 w 313"/>
              <a:gd name="T101" fmla="*/ 237 h 304"/>
              <a:gd name="T102" fmla="*/ 291 w 313"/>
              <a:gd name="T103" fmla="*/ 231 h 304"/>
              <a:gd name="T104" fmla="*/ 291 w 313"/>
              <a:gd name="T105" fmla="*/ 231 h 304"/>
              <a:gd name="T106" fmla="*/ 312 w 313"/>
              <a:gd name="T107" fmla="*/ 209 h 304"/>
              <a:gd name="T108" fmla="*/ 179 w 313"/>
              <a:gd name="T109" fmla="*/ 219 h 304"/>
              <a:gd name="T110" fmla="*/ 190 w 313"/>
              <a:gd name="T111" fmla="*/ 217 h 304"/>
              <a:gd name="T112" fmla="*/ 193 w 313"/>
              <a:gd name="T113" fmla="*/ 224 h 304"/>
              <a:gd name="T114" fmla="*/ 176 w 313"/>
              <a:gd name="T115" fmla="*/ 221 h 304"/>
              <a:gd name="T116" fmla="*/ 168 w 313"/>
              <a:gd name="T117" fmla="*/ 69 h 304"/>
              <a:gd name="T118" fmla="*/ 183 w 313"/>
              <a:gd name="T119" fmla="*/ 67 h 304"/>
              <a:gd name="T120" fmla="*/ 174 w 313"/>
              <a:gd name="T121" fmla="*/ 7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 h="304">
                <a:moveTo>
                  <a:pt x="312" y="209"/>
                </a:moveTo>
                <a:cubicBezTo>
                  <a:pt x="313" y="204"/>
                  <a:pt x="312" y="200"/>
                  <a:pt x="305" y="201"/>
                </a:cubicBezTo>
                <a:cubicBezTo>
                  <a:pt x="291" y="202"/>
                  <a:pt x="288" y="209"/>
                  <a:pt x="279" y="210"/>
                </a:cubicBezTo>
                <a:cubicBezTo>
                  <a:pt x="271" y="210"/>
                  <a:pt x="261" y="200"/>
                  <a:pt x="252" y="199"/>
                </a:cubicBezTo>
                <a:cubicBezTo>
                  <a:pt x="242" y="198"/>
                  <a:pt x="226" y="185"/>
                  <a:pt x="226" y="185"/>
                </a:cubicBezTo>
                <a:cubicBezTo>
                  <a:pt x="201" y="99"/>
                  <a:pt x="201" y="99"/>
                  <a:pt x="201" y="99"/>
                </a:cubicBezTo>
                <a:cubicBezTo>
                  <a:pt x="200" y="99"/>
                  <a:pt x="200" y="99"/>
                  <a:pt x="200" y="99"/>
                </a:cubicBezTo>
                <a:cubicBezTo>
                  <a:pt x="198" y="99"/>
                  <a:pt x="193" y="100"/>
                  <a:pt x="193" y="100"/>
                </a:cubicBezTo>
                <a:cubicBezTo>
                  <a:pt x="193" y="100"/>
                  <a:pt x="193" y="97"/>
                  <a:pt x="192" y="95"/>
                </a:cubicBezTo>
                <a:cubicBezTo>
                  <a:pt x="191" y="92"/>
                  <a:pt x="189" y="90"/>
                  <a:pt x="187" y="89"/>
                </a:cubicBezTo>
                <a:cubicBezTo>
                  <a:pt x="185" y="88"/>
                  <a:pt x="178" y="86"/>
                  <a:pt x="177" y="84"/>
                </a:cubicBezTo>
                <a:cubicBezTo>
                  <a:pt x="176" y="83"/>
                  <a:pt x="174" y="81"/>
                  <a:pt x="173" y="79"/>
                </a:cubicBezTo>
                <a:cubicBezTo>
                  <a:pt x="172" y="77"/>
                  <a:pt x="166" y="73"/>
                  <a:pt x="165" y="72"/>
                </a:cubicBezTo>
                <a:cubicBezTo>
                  <a:pt x="165" y="71"/>
                  <a:pt x="165" y="67"/>
                  <a:pt x="165" y="64"/>
                </a:cubicBezTo>
                <a:cubicBezTo>
                  <a:pt x="165" y="62"/>
                  <a:pt x="163" y="57"/>
                  <a:pt x="163" y="53"/>
                </a:cubicBezTo>
                <a:cubicBezTo>
                  <a:pt x="163" y="48"/>
                  <a:pt x="159" y="48"/>
                  <a:pt x="159" y="48"/>
                </a:cubicBezTo>
                <a:cubicBezTo>
                  <a:pt x="159" y="48"/>
                  <a:pt x="158" y="45"/>
                  <a:pt x="158" y="43"/>
                </a:cubicBezTo>
                <a:cubicBezTo>
                  <a:pt x="158" y="41"/>
                  <a:pt x="158" y="35"/>
                  <a:pt x="159" y="33"/>
                </a:cubicBezTo>
                <a:cubicBezTo>
                  <a:pt x="159" y="30"/>
                  <a:pt x="157" y="26"/>
                  <a:pt x="157" y="26"/>
                </a:cubicBezTo>
                <a:cubicBezTo>
                  <a:pt x="157" y="26"/>
                  <a:pt x="143" y="26"/>
                  <a:pt x="136" y="27"/>
                </a:cubicBezTo>
                <a:cubicBezTo>
                  <a:pt x="129" y="27"/>
                  <a:pt x="122" y="29"/>
                  <a:pt x="122" y="28"/>
                </a:cubicBezTo>
                <a:cubicBezTo>
                  <a:pt x="122" y="26"/>
                  <a:pt x="115" y="23"/>
                  <a:pt x="112" y="20"/>
                </a:cubicBezTo>
                <a:cubicBezTo>
                  <a:pt x="109" y="18"/>
                  <a:pt x="96" y="19"/>
                  <a:pt x="94" y="16"/>
                </a:cubicBezTo>
                <a:cubicBezTo>
                  <a:pt x="92" y="14"/>
                  <a:pt x="84" y="10"/>
                  <a:pt x="79" y="3"/>
                </a:cubicBezTo>
                <a:cubicBezTo>
                  <a:pt x="78" y="2"/>
                  <a:pt x="76" y="1"/>
                  <a:pt x="75" y="0"/>
                </a:cubicBezTo>
                <a:cubicBezTo>
                  <a:pt x="2" y="86"/>
                  <a:pt x="2" y="86"/>
                  <a:pt x="2" y="86"/>
                </a:cubicBezTo>
                <a:cubicBezTo>
                  <a:pt x="0" y="160"/>
                  <a:pt x="0" y="160"/>
                  <a:pt x="0" y="160"/>
                </a:cubicBezTo>
                <a:cubicBezTo>
                  <a:pt x="2" y="159"/>
                  <a:pt x="6" y="159"/>
                  <a:pt x="6" y="162"/>
                </a:cubicBezTo>
                <a:cubicBezTo>
                  <a:pt x="6" y="165"/>
                  <a:pt x="5" y="171"/>
                  <a:pt x="11" y="173"/>
                </a:cubicBezTo>
                <a:cubicBezTo>
                  <a:pt x="16" y="174"/>
                  <a:pt x="19" y="174"/>
                  <a:pt x="24" y="174"/>
                </a:cubicBezTo>
                <a:cubicBezTo>
                  <a:pt x="30" y="175"/>
                  <a:pt x="35" y="177"/>
                  <a:pt x="39" y="180"/>
                </a:cubicBezTo>
                <a:cubicBezTo>
                  <a:pt x="43" y="183"/>
                  <a:pt x="44" y="180"/>
                  <a:pt x="47" y="182"/>
                </a:cubicBezTo>
                <a:cubicBezTo>
                  <a:pt x="51" y="185"/>
                  <a:pt x="55" y="182"/>
                  <a:pt x="60" y="182"/>
                </a:cubicBezTo>
                <a:cubicBezTo>
                  <a:pt x="66" y="182"/>
                  <a:pt x="73" y="185"/>
                  <a:pt x="75" y="185"/>
                </a:cubicBezTo>
                <a:cubicBezTo>
                  <a:pt x="75" y="185"/>
                  <a:pt x="77" y="186"/>
                  <a:pt x="80" y="185"/>
                </a:cubicBezTo>
                <a:cubicBezTo>
                  <a:pt x="81" y="183"/>
                  <a:pt x="81" y="179"/>
                  <a:pt x="82" y="177"/>
                </a:cubicBezTo>
                <a:cubicBezTo>
                  <a:pt x="82" y="176"/>
                  <a:pt x="85" y="176"/>
                  <a:pt x="87" y="177"/>
                </a:cubicBezTo>
                <a:cubicBezTo>
                  <a:pt x="89" y="178"/>
                  <a:pt x="91" y="174"/>
                  <a:pt x="93" y="174"/>
                </a:cubicBezTo>
                <a:cubicBezTo>
                  <a:pt x="94" y="173"/>
                  <a:pt x="95" y="173"/>
                  <a:pt x="95" y="171"/>
                </a:cubicBezTo>
                <a:cubicBezTo>
                  <a:pt x="94" y="169"/>
                  <a:pt x="94" y="168"/>
                  <a:pt x="95" y="166"/>
                </a:cubicBezTo>
                <a:cubicBezTo>
                  <a:pt x="97" y="164"/>
                  <a:pt x="96" y="169"/>
                  <a:pt x="99" y="168"/>
                </a:cubicBezTo>
                <a:cubicBezTo>
                  <a:pt x="102" y="168"/>
                  <a:pt x="101" y="167"/>
                  <a:pt x="104" y="168"/>
                </a:cubicBezTo>
                <a:cubicBezTo>
                  <a:pt x="106" y="169"/>
                  <a:pt x="107" y="168"/>
                  <a:pt x="111" y="168"/>
                </a:cubicBezTo>
                <a:cubicBezTo>
                  <a:pt x="115" y="167"/>
                  <a:pt x="116" y="168"/>
                  <a:pt x="120" y="169"/>
                </a:cubicBezTo>
                <a:cubicBezTo>
                  <a:pt x="124" y="169"/>
                  <a:pt x="123" y="172"/>
                  <a:pt x="126" y="175"/>
                </a:cubicBezTo>
                <a:cubicBezTo>
                  <a:pt x="128" y="178"/>
                  <a:pt x="130" y="183"/>
                  <a:pt x="134" y="183"/>
                </a:cubicBezTo>
                <a:cubicBezTo>
                  <a:pt x="138" y="183"/>
                  <a:pt x="144" y="181"/>
                  <a:pt x="145" y="181"/>
                </a:cubicBezTo>
                <a:cubicBezTo>
                  <a:pt x="147" y="181"/>
                  <a:pt x="144" y="185"/>
                  <a:pt x="144" y="187"/>
                </a:cubicBezTo>
                <a:cubicBezTo>
                  <a:pt x="144" y="190"/>
                  <a:pt x="150" y="192"/>
                  <a:pt x="150" y="192"/>
                </a:cubicBezTo>
                <a:cubicBezTo>
                  <a:pt x="151" y="193"/>
                  <a:pt x="150" y="198"/>
                  <a:pt x="151" y="201"/>
                </a:cubicBezTo>
                <a:cubicBezTo>
                  <a:pt x="151" y="204"/>
                  <a:pt x="153" y="202"/>
                  <a:pt x="155" y="203"/>
                </a:cubicBezTo>
                <a:cubicBezTo>
                  <a:pt x="157" y="204"/>
                  <a:pt x="155" y="205"/>
                  <a:pt x="154" y="207"/>
                </a:cubicBezTo>
                <a:cubicBezTo>
                  <a:pt x="154" y="208"/>
                  <a:pt x="154" y="208"/>
                  <a:pt x="154" y="208"/>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1" y="212"/>
                  <a:pt x="164" y="214"/>
                  <a:pt x="171" y="214"/>
                </a:cubicBezTo>
                <a:cubicBezTo>
                  <a:pt x="179" y="213"/>
                  <a:pt x="181" y="214"/>
                  <a:pt x="189" y="214"/>
                </a:cubicBezTo>
                <a:cubicBezTo>
                  <a:pt x="196" y="213"/>
                  <a:pt x="196" y="214"/>
                  <a:pt x="202" y="214"/>
                </a:cubicBezTo>
                <a:cubicBezTo>
                  <a:pt x="208" y="214"/>
                  <a:pt x="212" y="214"/>
                  <a:pt x="215" y="217"/>
                </a:cubicBezTo>
                <a:cubicBezTo>
                  <a:pt x="218" y="219"/>
                  <a:pt x="219" y="222"/>
                  <a:pt x="221" y="223"/>
                </a:cubicBezTo>
                <a:cubicBezTo>
                  <a:pt x="223" y="223"/>
                  <a:pt x="226" y="220"/>
                  <a:pt x="226" y="223"/>
                </a:cubicBezTo>
                <a:cubicBezTo>
                  <a:pt x="226" y="226"/>
                  <a:pt x="225" y="228"/>
                  <a:pt x="227" y="229"/>
                </a:cubicBezTo>
                <a:cubicBezTo>
                  <a:pt x="228" y="231"/>
                  <a:pt x="232" y="231"/>
                  <a:pt x="232" y="233"/>
                </a:cubicBezTo>
                <a:cubicBezTo>
                  <a:pt x="232" y="236"/>
                  <a:pt x="229" y="233"/>
                  <a:pt x="229" y="237"/>
                </a:cubicBezTo>
                <a:cubicBezTo>
                  <a:pt x="229" y="240"/>
                  <a:pt x="228" y="243"/>
                  <a:pt x="225" y="242"/>
                </a:cubicBezTo>
                <a:cubicBezTo>
                  <a:pt x="221" y="242"/>
                  <a:pt x="218" y="238"/>
                  <a:pt x="217" y="239"/>
                </a:cubicBezTo>
                <a:cubicBezTo>
                  <a:pt x="216" y="241"/>
                  <a:pt x="215" y="238"/>
                  <a:pt x="213" y="236"/>
                </a:cubicBezTo>
                <a:cubicBezTo>
                  <a:pt x="212" y="235"/>
                  <a:pt x="210" y="233"/>
                  <a:pt x="208" y="231"/>
                </a:cubicBezTo>
                <a:cubicBezTo>
                  <a:pt x="205" y="230"/>
                  <a:pt x="202" y="230"/>
                  <a:pt x="201" y="230"/>
                </a:cubicBezTo>
                <a:cubicBezTo>
                  <a:pt x="201" y="231"/>
                  <a:pt x="203" y="232"/>
                  <a:pt x="206" y="236"/>
                </a:cubicBezTo>
                <a:cubicBezTo>
                  <a:pt x="209" y="240"/>
                  <a:pt x="213" y="239"/>
                  <a:pt x="210" y="244"/>
                </a:cubicBezTo>
                <a:cubicBezTo>
                  <a:pt x="206" y="249"/>
                  <a:pt x="206" y="254"/>
                  <a:pt x="206" y="256"/>
                </a:cubicBezTo>
                <a:cubicBezTo>
                  <a:pt x="206" y="259"/>
                  <a:pt x="207" y="264"/>
                  <a:pt x="207" y="269"/>
                </a:cubicBezTo>
                <a:cubicBezTo>
                  <a:pt x="208" y="273"/>
                  <a:pt x="203" y="275"/>
                  <a:pt x="202" y="276"/>
                </a:cubicBezTo>
                <a:cubicBezTo>
                  <a:pt x="201" y="277"/>
                  <a:pt x="201" y="279"/>
                  <a:pt x="199" y="277"/>
                </a:cubicBezTo>
                <a:cubicBezTo>
                  <a:pt x="199" y="277"/>
                  <a:pt x="199" y="277"/>
                  <a:pt x="199" y="277"/>
                </a:cubicBezTo>
                <a:cubicBezTo>
                  <a:pt x="196" y="287"/>
                  <a:pt x="196" y="287"/>
                  <a:pt x="196" y="287"/>
                </a:cubicBezTo>
                <a:cubicBezTo>
                  <a:pt x="196" y="287"/>
                  <a:pt x="196" y="287"/>
                  <a:pt x="196" y="287"/>
                </a:cubicBezTo>
                <a:cubicBezTo>
                  <a:pt x="196" y="287"/>
                  <a:pt x="197" y="287"/>
                  <a:pt x="197" y="288"/>
                </a:cubicBezTo>
                <a:cubicBezTo>
                  <a:pt x="199" y="288"/>
                  <a:pt x="198" y="290"/>
                  <a:pt x="200" y="290"/>
                </a:cubicBezTo>
                <a:cubicBezTo>
                  <a:pt x="203" y="291"/>
                  <a:pt x="202" y="294"/>
                  <a:pt x="199" y="294"/>
                </a:cubicBezTo>
                <a:cubicBezTo>
                  <a:pt x="197" y="294"/>
                  <a:pt x="196" y="296"/>
                  <a:pt x="194" y="296"/>
                </a:cubicBezTo>
                <a:cubicBezTo>
                  <a:pt x="194" y="296"/>
                  <a:pt x="192" y="300"/>
                  <a:pt x="191" y="304"/>
                </a:cubicBezTo>
                <a:cubicBezTo>
                  <a:pt x="194" y="304"/>
                  <a:pt x="198" y="304"/>
                  <a:pt x="200" y="302"/>
                </a:cubicBezTo>
                <a:cubicBezTo>
                  <a:pt x="202" y="300"/>
                  <a:pt x="205" y="297"/>
                  <a:pt x="208" y="294"/>
                </a:cubicBezTo>
                <a:cubicBezTo>
                  <a:pt x="211" y="291"/>
                  <a:pt x="209" y="290"/>
                  <a:pt x="214" y="287"/>
                </a:cubicBezTo>
                <a:cubicBezTo>
                  <a:pt x="219" y="284"/>
                  <a:pt x="222" y="284"/>
                  <a:pt x="227" y="283"/>
                </a:cubicBezTo>
                <a:cubicBezTo>
                  <a:pt x="231" y="282"/>
                  <a:pt x="234" y="281"/>
                  <a:pt x="238" y="278"/>
                </a:cubicBezTo>
                <a:cubicBezTo>
                  <a:pt x="241" y="276"/>
                  <a:pt x="243" y="274"/>
                  <a:pt x="247" y="274"/>
                </a:cubicBezTo>
                <a:cubicBezTo>
                  <a:pt x="249" y="273"/>
                  <a:pt x="251" y="274"/>
                  <a:pt x="252" y="274"/>
                </a:cubicBezTo>
                <a:cubicBezTo>
                  <a:pt x="252" y="274"/>
                  <a:pt x="252" y="274"/>
                  <a:pt x="252" y="274"/>
                </a:cubicBezTo>
                <a:cubicBezTo>
                  <a:pt x="252" y="274"/>
                  <a:pt x="253" y="272"/>
                  <a:pt x="253" y="269"/>
                </a:cubicBezTo>
                <a:cubicBezTo>
                  <a:pt x="252" y="267"/>
                  <a:pt x="251" y="266"/>
                  <a:pt x="250" y="265"/>
                </a:cubicBezTo>
                <a:cubicBezTo>
                  <a:pt x="250" y="265"/>
                  <a:pt x="250" y="265"/>
                  <a:pt x="250" y="265"/>
                </a:cubicBezTo>
                <a:cubicBezTo>
                  <a:pt x="242" y="270"/>
                  <a:pt x="237" y="270"/>
                  <a:pt x="238" y="265"/>
                </a:cubicBezTo>
                <a:cubicBezTo>
                  <a:pt x="240" y="260"/>
                  <a:pt x="242" y="255"/>
                  <a:pt x="248" y="251"/>
                </a:cubicBezTo>
                <a:cubicBezTo>
                  <a:pt x="254" y="247"/>
                  <a:pt x="267" y="246"/>
                  <a:pt x="268" y="246"/>
                </a:cubicBezTo>
                <a:cubicBezTo>
                  <a:pt x="269" y="245"/>
                  <a:pt x="274" y="239"/>
                  <a:pt x="281" y="237"/>
                </a:cubicBezTo>
                <a:cubicBezTo>
                  <a:pt x="286" y="235"/>
                  <a:pt x="291" y="232"/>
                  <a:pt x="291" y="231"/>
                </a:cubicBezTo>
                <a:cubicBezTo>
                  <a:pt x="291" y="231"/>
                  <a:pt x="291" y="231"/>
                  <a:pt x="291" y="231"/>
                </a:cubicBezTo>
                <a:cubicBezTo>
                  <a:pt x="291" y="231"/>
                  <a:pt x="291" y="231"/>
                  <a:pt x="291" y="231"/>
                </a:cubicBezTo>
                <a:cubicBezTo>
                  <a:pt x="291" y="231"/>
                  <a:pt x="291" y="231"/>
                  <a:pt x="291" y="231"/>
                </a:cubicBezTo>
                <a:cubicBezTo>
                  <a:pt x="291" y="231"/>
                  <a:pt x="295" y="223"/>
                  <a:pt x="298" y="218"/>
                </a:cubicBezTo>
                <a:cubicBezTo>
                  <a:pt x="302" y="213"/>
                  <a:pt x="305" y="211"/>
                  <a:pt x="312" y="209"/>
                </a:cubicBezTo>
                <a:close/>
                <a:moveTo>
                  <a:pt x="173" y="217"/>
                </a:moveTo>
                <a:cubicBezTo>
                  <a:pt x="175" y="218"/>
                  <a:pt x="176" y="219"/>
                  <a:pt x="179" y="219"/>
                </a:cubicBezTo>
                <a:cubicBezTo>
                  <a:pt x="182" y="219"/>
                  <a:pt x="183" y="219"/>
                  <a:pt x="184" y="218"/>
                </a:cubicBezTo>
                <a:cubicBezTo>
                  <a:pt x="186" y="218"/>
                  <a:pt x="187" y="218"/>
                  <a:pt x="190" y="217"/>
                </a:cubicBezTo>
                <a:cubicBezTo>
                  <a:pt x="193" y="217"/>
                  <a:pt x="200" y="219"/>
                  <a:pt x="199" y="221"/>
                </a:cubicBezTo>
                <a:cubicBezTo>
                  <a:pt x="199" y="224"/>
                  <a:pt x="197" y="225"/>
                  <a:pt x="193" y="224"/>
                </a:cubicBezTo>
                <a:cubicBezTo>
                  <a:pt x="189" y="224"/>
                  <a:pt x="188" y="222"/>
                  <a:pt x="183" y="221"/>
                </a:cubicBezTo>
                <a:cubicBezTo>
                  <a:pt x="178" y="221"/>
                  <a:pt x="180" y="221"/>
                  <a:pt x="176" y="221"/>
                </a:cubicBezTo>
                <a:cubicBezTo>
                  <a:pt x="175" y="220"/>
                  <a:pt x="174" y="218"/>
                  <a:pt x="173" y="217"/>
                </a:cubicBezTo>
                <a:close/>
                <a:moveTo>
                  <a:pt x="168" y="69"/>
                </a:moveTo>
                <a:cubicBezTo>
                  <a:pt x="165" y="66"/>
                  <a:pt x="175" y="64"/>
                  <a:pt x="177" y="64"/>
                </a:cubicBezTo>
                <a:cubicBezTo>
                  <a:pt x="179" y="64"/>
                  <a:pt x="182" y="66"/>
                  <a:pt x="183" y="67"/>
                </a:cubicBezTo>
                <a:cubicBezTo>
                  <a:pt x="184" y="68"/>
                  <a:pt x="185" y="73"/>
                  <a:pt x="182" y="73"/>
                </a:cubicBezTo>
                <a:cubicBezTo>
                  <a:pt x="180" y="74"/>
                  <a:pt x="177" y="72"/>
                  <a:pt x="174" y="71"/>
                </a:cubicBezTo>
                <a:cubicBezTo>
                  <a:pt x="171" y="70"/>
                  <a:pt x="169" y="71"/>
                  <a:pt x="168" y="69"/>
                </a:cubicBezTo>
                <a:close/>
              </a:path>
            </a:pathLst>
          </a:custGeom>
          <a:solidFill>
            <a:schemeClr val="tx2">
              <a:lumMod val="20000"/>
              <a:lumOff val="80000"/>
            </a:schemeClr>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ontserrat Black" panose="00000A00000000000000" pitchFamily="2" charset="0"/>
            </a:endParaRPr>
          </a:p>
        </p:txBody>
      </p:sp>
      <p:sp>
        <p:nvSpPr>
          <p:cNvPr id="24" name="Oval 23">
            <a:extLst>
              <a:ext uri="{FF2B5EF4-FFF2-40B4-BE49-F238E27FC236}">
                <a16:creationId xmlns:a16="http://schemas.microsoft.com/office/drawing/2014/main" id="{03CB682B-439C-E717-95CE-A4499CB24C87}"/>
              </a:ext>
            </a:extLst>
          </p:cNvPr>
          <p:cNvSpPr/>
          <p:nvPr/>
        </p:nvSpPr>
        <p:spPr>
          <a:xfrm>
            <a:off x="6702657" y="313248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0" name="Oval 39">
            <a:extLst>
              <a:ext uri="{FF2B5EF4-FFF2-40B4-BE49-F238E27FC236}">
                <a16:creationId xmlns:a16="http://schemas.microsoft.com/office/drawing/2014/main" id="{EF62B655-5ACF-7CEA-C067-8EA98B679823}"/>
              </a:ext>
            </a:extLst>
          </p:cNvPr>
          <p:cNvSpPr/>
          <p:nvPr/>
        </p:nvSpPr>
        <p:spPr>
          <a:xfrm>
            <a:off x="9880359" y="4069294"/>
            <a:ext cx="505838" cy="50583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1" name="Oval 40">
            <a:extLst>
              <a:ext uri="{FF2B5EF4-FFF2-40B4-BE49-F238E27FC236}">
                <a16:creationId xmlns:a16="http://schemas.microsoft.com/office/drawing/2014/main" id="{7B29F963-04D8-5704-E5FB-1D195FE67BCE}"/>
              </a:ext>
            </a:extLst>
          </p:cNvPr>
          <p:cNvSpPr/>
          <p:nvPr/>
        </p:nvSpPr>
        <p:spPr>
          <a:xfrm>
            <a:off x="9274003" y="5651417"/>
            <a:ext cx="188068" cy="18806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2" name="Oval 41">
            <a:extLst>
              <a:ext uri="{FF2B5EF4-FFF2-40B4-BE49-F238E27FC236}">
                <a16:creationId xmlns:a16="http://schemas.microsoft.com/office/drawing/2014/main" id="{2D04BB13-0CBE-F34C-BB7A-A912E677E390}"/>
              </a:ext>
            </a:extLst>
          </p:cNvPr>
          <p:cNvSpPr/>
          <p:nvPr/>
        </p:nvSpPr>
        <p:spPr>
          <a:xfrm>
            <a:off x="8418948" y="2329207"/>
            <a:ext cx="513384" cy="513384"/>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3" name="Oval 42">
            <a:extLst>
              <a:ext uri="{FF2B5EF4-FFF2-40B4-BE49-F238E27FC236}">
                <a16:creationId xmlns:a16="http://schemas.microsoft.com/office/drawing/2014/main" id="{F31DF42C-BB89-938A-3C02-40E66063F8CF}"/>
              </a:ext>
            </a:extLst>
          </p:cNvPr>
          <p:cNvSpPr/>
          <p:nvPr/>
        </p:nvSpPr>
        <p:spPr>
          <a:xfrm>
            <a:off x="9283363" y="339153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4" name="Oval 43">
            <a:extLst>
              <a:ext uri="{FF2B5EF4-FFF2-40B4-BE49-F238E27FC236}">
                <a16:creationId xmlns:a16="http://schemas.microsoft.com/office/drawing/2014/main" id="{5BC4FD31-1E8D-484C-75F2-EFF887941E56}"/>
              </a:ext>
            </a:extLst>
          </p:cNvPr>
          <p:cNvSpPr/>
          <p:nvPr/>
        </p:nvSpPr>
        <p:spPr>
          <a:xfrm>
            <a:off x="7416304" y="2145671"/>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5" name="Oval 44">
            <a:extLst>
              <a:ext uri="{FF2B5EF4-FFF2-40B4-BE49-F238E27FC236}">
                <a16:creationId xmlns:a16="http://schemas.microsoft.com/office/drawing/2014/main" id="{2AEDFE67-0268-C75D-676F-391E3D098041}"/>
              </a:ext>
            </a:extLst>
          </p:cNvPr>
          <p:cNvSpPr/>
          <p:nvPr/>
        </p:nvSpPr>
        <p:spPr>
          <a:xfrm>
            <a:off x="6096000" y="248055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6" name="Oval 45">
            <a:extLst>
              <a:ext uri="{FF2B5EF4-FFF2-40B4-BE49-F238E27FC236}">
                <a16:creationId xmlns:a16="http://schemas.microsoft.com/office/drawing/2014/main" id="{9761D0BC-BEC7-B835-8714-7FB5761406B3}"/>
              </a:ext>
            </a:extLst>
          </p:cNvPr>
          <p:cNvSpPr/>
          <p:nvPr/>
        </p:nvSpPr>
        <p:spPr>
          <a:xfrm>
            <a:off x="8256980" y="199741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7" name="Oval 46">
            <a:extLst>
              <a:ext uri="{FF2B5EF4-FFF2-40B4-BE49-F238E27FC236}">
                <a16:creationId xmlns:a16="http://schemas.microsoft.com/office/drawing/2014/main" id="{691797C4-7FF4-66AA-6642-8CE1FFB92947}"/>
              </a:ext>
            </a:extLst>
          </p:cNvPr>
          <p:cNvSpPr/>
          <p:nvPr/>
        </p:nvSpPr>
        <p:spPr>
          <a:xfrm>
            <a:off x="9309670" y="4941651"/>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8" name="Oval 47">
            <a:extLst>
              <a:ext uri="{FF2B5EF4-FFF2-40B4-BE49-F238E27FC236}">
                <a16:creationId xmlns:a16="http://schemas.microsoft.com/office/drawing/2014/main" id="{0A9C9C54-8AA7-7312-8951-1024858A1704}"/>
              </a:ext>
            </a:extLst>
          </p:cNvPr>
          <p:cNvSpPr/>
          <p:nvPr/>
        </p:nvSpPr>
        <p:spPr>
          <a:xfrm>
            <a:off x="8414407" y="3391534"/>
            <a:ext cx="729758" cy="72975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9" name="Oval 48">
            <a:extLst>
              <a:ext uri="{FF2B5EF4-FFF2-40B4-BE49-F238E27FC236}">
                <a16:creationId xmlns:a16="http://schemas.microsoft.com/office/drawing/2014/main" id="{A01E0745-5B07-D569-EBC7-840918D91C2C}"/>
              </a:ext>
            </a:extLst>
          </p:cNvPr>
          <p:cNvSpPr/>
          <p:nvPr/>
        </p:nvSpPr>
        <p:spPr>
          <a:xfrm>
            <a:off x="9073264" y="274013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50" name="Oval 49">
            <a:extLst>
              <a:ext uri="{FF2B5EF4-FFF2-40B4-BE49-F238E27FC236}">
                <a16:creationId xmlns:a16="http://schemas.microsoft.com/office/drawing/2014/main" id="{556C3905-D777-38FB-E278-B1854DAC495F}"/>
              </a:ext>
            </a:extLst>
          </p:cNvPr>
          <p:cNvSpPr/>
          <p:nvPr/>
        </p:nvSpPr>
        <p:spPr>
          <a:xfrm>
            <a:off x="7217909" y="98249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51" name="Oval 50">
            <a:extLst>
              <a:ext uri="{FF2B5EF4-FFF2-40B4-BE49-F238E27FC236}">
                <a16:creationId xmlns:a16="http://schemas.microsoft.com/office/drawing/2014/main" id="{8323FAF9-D66B-24B3-E641-565D8455821B}"/>
              </a:ext>
            </a:extLst>
          </p:cNvPr>
          <p:cNvSpPr/>
          <p:nvPr/>
        </p:nvSpPr>
        <p:spPr>
          <a:xfrm>
            <a:off x="7739061" y="1475362"/>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Tree>
    <p:extLst>
      <p:ext uri="{BB962C8B-B14F-4D97-AF65-F5344CB8AC3E}">
        <p14:creationId xmlns:p14="http://schemas.microsoft.com/office/powerpoint/2010/main" val="2350026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B168341-1A1F-322B-30CF-AC0616F9C233}"/>
              </a:ext>
            </a:extLst>
          </p:cNvPr>
          <p:cNvSpPr/>
          <p:nvPr/>
        </p:nvSpPr>
        <p:spPr>
          <a:xfrm>
            <a:off x="362855" y="357510"/>
            <a:ext cx="11434967" cy="61334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BB1E742D-455F-D900-2BEE-4D80C4F3A510}"/>
              </a:ext>
            </a:extLst>
          </p:cNvPr>
          <p:cNvSpPr>
            <a:spLocks noGrp="1"/>
          </p:cNvSpPr>
          <p:nvPr>
            <p:ph type="title"/>
          </p:nvPr>
        </p:nvSpPr>
        <p:spPr>
          <a:xfrm>
            <a:off x="826238" y="796755"/>
            <a:ext cx="6990406" cy="797968"/>
          </a:xfrm>
        </p:spPr>
        <p:txBody>
          <a:bodyPr>
            <a:normAutofit/>
          </a:bodyPr>
          <a:lstStyle/>
          <a:p>
            <a:r>
              <a:rPr lang="en-US" sz="3000" dirty="0">
                <a:solidFill>
                  <a:schemeClr val="bg1"/>
                </a:solidFill>
              </a:rPr>
              <a:t>Economic Impact of Student Spending </a:t>
            </a:r>
            <a:endParaRPr lang="en-CA" sz="3000" dirty="0">
              <a:solidFill>
                <a:schemeClr val="bg1"/>
              </a:solidFill>
            </a:endParaRPr>
          </a:p>
        </p:txBody>
      </p:sp>
      <p:sp>
        <p:nvSpPr>
          <p:cNvPr id="4" name="Text Placeholder 3">
            <a:extLst>
              <a:ext uri="{FF2B5EF4-FFF2-40B4-BE49-F238E27FC236}">
                <a16:creationId xmlns:a16="http://schemas.microsoft.com/office/drawing/2014/main" id="{583E2310-45EF-AE0F-251E-0AC28E08E0C5}"/>
              </a:ext>
            </a:extLst>
          </p:cNvPr>
          <p:cNvSpPr>
            <a:spLocks noGrp="1"/>
          </p:cNvSpPr>
          <p:nvPr>
            <p:ph type="body" sz="half" idx="2"/>
          </p:nvPr>
        </p:nvSpPr>
        <p:spPr>
          <a:xfrm>
            <a:off x="826238" y="2326141"/>
            <a:ext cx="4533568" cy="3111098"/>
          </a:xfrm>
        </p:spPr>
        <p:txBody>
          <a:bodyPr>
            <a:normAutofit/>
          </a:bodyPr>
          <a:lstStyle/>
          <a:p>
            <a:pPr marL="285750" indent="-285750">
              <a:spcAft>
                <a:spcPts val="600"/>
              </a:spcAft>
              <a:buFont typeface="Arial" panose="020B0604020202020204" pitchFamily="34" charset="0"/>
              <a:buChar char="•"/>
            </a:pPr>
            <a:endParaRPr lang="en-US" sz="1800" b="1" dirty="0">
              <a:solidFill>
                <a:schemeClr val="tx1"/>
              </a:solidFill>
            </a:endParaRPr>
          </a:p>
          <a:p>
            <a:pPr marL="285750" indent="-285750">
              <a:buFont typeface="Arial" panose="020B0604020202020204" pitchFamily="34" charset="0"/>
              <a:buChar char="•"/>
            </a:pPr>
            <a:endParaRPr lang="en-US" dirty="0"/>
          </a:p>
        </p:txBody>
      </p:sp>
      <p:graphicFrame>
        <p:nvGraphicFramePr>
          <p:cNvPr id="6" name="Table 5">
            <a:extLst>
              <a:ext uri="{FF2B5EF4-FFF2-40B4-BE49-F238E27FC236}">
                <a16:creationId xmlns:a16="http://schemas.microsoft.com/office/drawing/2014/main" id="{361679A6-0D34-EA68-6060-BB5F4C1EF079}"/>
              </a:ext>
            </a:extLst>
          </p:cNvPr>
          <p:cNvGraphicFramePr>
            <a:graphicFrameLocks noGrp="1"/>
          </p:cNvGraphicFramePr>
          <p:nvPr>
            <p:extLst>
              <p:ext uri="{D42A27DB-BD31-4B8C-83A1-F6EECF244321}">
                <p14:modId xmlns:p14="http://schemas.microsoft.com/office/powerpoint/2010/main" val="1323270453"/>
              </p:ext>
            </p:extLst>
          </p:nvPr>
        </p:nvGraphicFramePr>
        <p:xfrm>
          <a:off x="1508337" y="1895202"/>
          <a:ext cx="9144001" cy="3886989"/>
        </p:xfrm>
        <a:graphic>
          <a:graphicData uri="http://schemas.openxmlformats.org/drawingml/2006/table">
            <a:tbl>
              <a:tblPr>
                <a:tableStyleId>{5C22544A-7EE6-4342-B048-85BDC9FD1C3A}</a:tableStyleId>
              </a:tblPr>
              <a:tblGrid>
                <a:gridCol w="4903026">
                  <a:extLst>
                    <a:ext uri="{9D8B030D-6E8A-4147-A177-3AD203B41FA5}">
                      <a16:colId xmlns:a16="http://schemas.microsoft.com/office/drawing/2014/main" val="1554157328"/>
                    </a:ext>
                  </a:extLst>
                </a:gridCol>
                <a:gridCol w="4240975">
                  <a:extLst>
                    <a:ext uri="{9D8B030D-6E8A-4147-A177-3AD203B41FA5}">
                      <a16:colId xmlns:a16="http://schemas.microsoft.com/office/drawing/2014/main" val="2250266060"/>
                    </a:ext>
                  </a:extLst>
                </a:gridCol>
              </a:tblGrid>
              <a:tr h="616046">
                <a:tc>
                  <a:txBody>
                    <a:bodyPr/>
                    <a:lstStyle/>
                    <a:p>
                      <a:pPr algn="l" fontAlgn="t"/>
                      <a:r>
                        <a:rPr lang="en-CA" sz="2000" b="1" u="none" strike="noStrike" dirty="0">
                          <a:solidFill>
                            <a:schemeClr val="bg1"/>
                          </a:solidFill>
                          <a:effectLst/>
                          <a:latin typeface="Montserrat" panose="00000500000000000000" pitchFamily="2" charset="0"/>
                        </a:rPr>
                        <a:t>Region</a:t>
                      </a:r>
                      <a:endParaRPr lang="en-CA" sz="2000" b="1" i="0" u="none" strike="noStrike" dirty="0">
                        <a:solidFill>
                          <a:schemeClr val="bg1"/>
                        </a:solidFill>
                        <a:effectLst/>
                        <a:latin typeface="Montserrat" panose="00000500000000000000" pitchFamily="2" charset="0"/>
                      </a:endParaRPr>
                    </a:p>
                  </a:txBody>
                  <a:tcPr marL="7620" marR="7620" marT="7620" marB="0">
                    <a:solidFill>
                      <a:schemeClr val="tx1"/>
                    </a:solidFill>
                  </a:tcPr>
                </a:tc>
                <a:tc>
                  <a:txBody>
                    <a:bodyPr/>
                    <a:lstStyle/>
                    <a:p>
                      <a:pPr algn="ctr" fontAlgn="t"/>
                      <a:r>
                        <a:rPr lang="en-CA" sz="2000" b="1" u="none" strike="noStrike" dirty="0">
                          <a:solidFill>
                            <a:schemeClr val="bg1"/>
                          </a:solidFill>
                          <a:effectLst/>
                          <a:latin typeface="Montserrat" panose="00000500000000000000" pitchFamily="2" charset="0"/>
                        </a:rPr>
                        <a:t>Per Student Economic Impact</a:t>
                      </a:r>
                      <a:endParaRPr lang="en-CA" sz="2000" b="1" i="0" u="none" strike="noStrike" dirty="0">
                        <a:solidFill>
                          <a:schemeClr val="bg1"/>
                        </a:solidFill>
                        <a:effectLst/>
                        <a:latin typeface="Montserrat" panose="00000500000000000000" pitchFamily="2" charset="0"/>
                      </a:endParaRPr>
                    </a:p>
                  </a:txBody>
                  <a:tcPr marL="7620" marR="7620" marT="7620" marB="0">
                    <a:solidFill>
                      <a:schemeClr val="tx1"/>
                    </a:solidFill>
                  </a:tcPr>
                </a:tc>
                <a:extLst>
                  <a:ext uri="{0D108BD9-81ED-4DB2-BD59-A6C34878D82A}">
                    <a16:rowId xmlns:a16="http://schemas.microsoft.com/office/drawing/2014/main" val="2947956531"/>
                  </a:ext>
                </a:extLst>
              </a:tr>
              <a:tr h="284329">
                <a:tc>
                  <a:txBody>
                    <a:bodyPr/>
                    <a:lstStyle/>
                    <a:p>
                      <a:pPr algn="l" fontAlgn="t"/>
                      <a:r>
                        <a:rPr lang="en-CA" sz="2000" u="none" strike="noStrike">
                          <a:effectLst/>
                          <a:latin typeface="Montserrat" panose="00000500000000000000" pitchFamily="2" charset="0"/>
                        </a:rPr>
                        <a:t>Brant Niagara Haldimand Norfolk</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$49,947</a:t>
                      </a:r>
                      <a:endParaRPr lang="en-CA" sz="2000" b="0" i="0" u="none" strike="noStrike">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3343511828"/>
                  </a:ext>
                </a:extLst>
              </a:tr>
              <a:tr h="459163">
                <a:tc>
                  <a:txBody>
                    <a:bodyPr/>
                    <a:lstStyle/>
                    <a:p>
                      <a:pPr algn="l" fontAlgn="t"/>
                      <a:r>
                        <a:rPr lang="en-CA" sz="2000" u="none" strike="noStrike" dirty="0">
                          <a:effectLst/>
                          <a:latin typeface="Montserrat" panose="00000500000000000000" pitchFamily="2" charset="0"/>
                        </a:rPr>
                        <a:t>Dufferin Waterloo Guelph -Wellington</a:t>
                      </a:r>
                      <a:endParaRPr lang="en-CA" sz="2000" b="0" i="0" u="none" strike="noStrike" dirty="0">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dirty="0">
                          <a:effectLst/>
                          <a:latin typeface="Montserrat" panose="00000500000000000000" pitchFamily="2" charset="0"/>
                        </a:rPr>
                        <a:t>$48,935</a:t>
                      </a:r>
                      <a:endParaRPr lang="en-CA" sz="2000" b="0" i="0" u="none" strike="noStrike" dirty="0">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498097058"/>
                  </a:ext>
                </a:extLst>
              </a:tr>
              <a:tr h="284329">
                <a:tc>
                  <a:txBody>
                    <a:bodyPr/>
                    <a:lstStyle/>
                    <a:p>
                      <a:pPr algn="l" fontAlgn="t"/>
                      <a:r>
                        <a:rPr lang="en-CA" sz="2000" u="none" strike="noStrike">
                          <a:effectLst/>
                          <a:latin typeface="Montserrat" panose="00000500000000000000" pitchFamily="2" charset="0"/>
                        </a:rPr>
                        <a:t>East</a:t>
                      </a:r>
                      <a:endParaRPr lang="en-CA" sz="2000" b="1" i="0" u="none" strike="noStrike">
                        <a:solidFill>
                          <a:srgbClr val="FFFFFF"/>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$48,555</a:t>
                      </a:r>
                      <a:endParaRPr lang="en-CA" sz="2000" b="1" i="0" u="none" strike="noStrike">
                        <a:solidFill>
                          <a:srgbClr val="FFFFFF"/>
                        </a:solidFill>
                        <a:effectLst/>
                        <a:latin typeface="Montserrat" panose="00000500000000000000" pitchFamily="2" charset="0"/>
                      </a:endParaRPr>
                    </a:p>
                  </a:txBody>
                  <a:tcPr marL="7620" marR="7620" marT="7620" marB="0"/>
                </a:tc>
                <a:extLst>
                  <a:ext uri="{0D108BD9-81ED-4DB2-BD59-A6C34878D82A}">
                    <a16:rowId xmlns:a16="http://schemas.microsoft.com/office/drawing/2014/main" val="4242603779"/>
                  </a:ext>
                </a:extLst>
              </a:tr>
              <a:tr h="284329">
                <a:tc>
                  <a:txBody>
                    <a:bodyPr/>
                    <a:lstStyle/>
                    <a:p>
                      <a:pPr algn="l" fontAlgn="t"/>
                      <a:r>
                        <a:rPr lang="en-CA" sz="2000" u="none" strike="noStrike">
                          <a:effectLst/>
                          <a:latin typeface="Montserrat" panose="00000500000000000000" pitchFamily="2" charset="0"/>
                        </a:rPr>
                        <a:t>Greater Toronto Area</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$53,783</a:t>
                      </a:r>
                      <a:endParaRPr lang="en-CA" sz="2000" b="0" i="0" u="none" strike="noStrike">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2110700845"/>
                  </a:ext>
                </a:extLst>
              </a:tr>
              <a:tr h="284329">
                <a:tc>
                  <a:txBody>
                    <a:bodyPr/>
                    <a:lstStyle/>
                    <a:p>
                      <a:pPr algn="l" fontAlgn="t"/>
                      <a:r>
                        <a:rPr lang="en-CA" sz="2000" u="none" strike="noStrike">
                          <a:effectLst/>
                          <a:latin typeface="Montserrat" panose="00000500000000000000" pitchFamily="2" charset="0"/>
                        </a:rPr>
                        <a:t>Grey Bruce Perth  Huron Simcoe</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$52,377</a:t>
                      </a:r>
                      <a:endParaRPr lang="en-CA" sz="2000" b="0" i="0" u="none" strike="noStrike">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173490661"/>
                  </a:ext>
                </a:extLst>
              </a:tr>
              <a:tr h="284329">
                <a:tc>
                  <a:txBody>
                    <a:bodyPr/>
                    <a:lstStyle/>
                    <a:p>
                      <a:pPr algn="l" fontAlgn="t"/>
                      <a:r>
                        <a:rPr lang="en-CA" sz="2000" u="none" strike="noStrike">
                          <a:effectLst/>
                          <a:latin typeface="Montserrat" panose="00000500000000000000" pitchFamily="2" charset="0"/>
                        </a:rPr>
                        <a:t>Hamilton</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$47,868</a:t>
                      </a:r>
                      <a:endParaRPr lang="en-CA" sz="2000" b="0" i="0" u="none" strike="noStrike">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1832300581"/>
                  </a:ext>
                </a:extLst>
              </a:tr>
              <a:tr h="284329">
                <a:tc>
                  <a:txBody>
                    <a:bodyPr/>
                    <a:lstStyle/>
                    <a:p>
                      <a:pPr algn="l" fontAlgn="t"/>
                      <a:r>
                        <a:rPr lang="en-CA" sz="2000" u="none" strike="noStrike">
                          <a:effectLst/>
                          <a:latin typeface="Montserrat" panose="00000500000000000000" pitchFamily="2" charset="0"/>
                        </a:rPr>
                        <a:t>London Elgin Oxford</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$45,591</a:t>
                      </a:r>
                      <a:endParaRPr lang="en-CA" sz="2000" b="0" i="0" u="none" strike="noStrike">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1186914514"/>
                  </a:ext>
                </a:extLst>
              </a:tr>
              <a:tr h="284329">
                <a:tc>
                  <a:txBody>
                    <a:bodyPr/>
                    <a:lstStyle/>
                    <a:p>
                      <a:pPr algn="l" fontAlgn="t"/>
                      <a:r>
                        <a:rPr lang="en-CA" sz="2000" u="none" strike="noStrike">
                          <a:effectLst/>
                          <a:latin typeface="Montserrat" panose="00000500000000000000" pitchFamily="2" charset="0"/>
                        </a:rPr>
                        <a:t>North</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$47,721</a:t>
                      </a:r>
                      <a:endParaRPr lang="en-CA" sz="2000" b="0" i="0" u="none" strike="noStrike">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3890624643"/>
                  </a:ext>
                </a:extLst>
              </a:tr>
              <a:tr h="284329">
                <a:tc>
                  <a:txBody>
                    <a:bodyPr/>
                    <a:lstStyle/>
                    <a:p>
                      <a:pPr algn="l" fontAlgn="t"/>
                      <a:r>
                        <a:rPr lang="en-CA" sz="2000" u="none" strike="noStrike">
                          <a:effectLst/>
                          <a:latin typeface="Montserrat" panose="00000500000000000000" pitchFamily="2" charset="0"/>
                        </a:rPr>
                        <a:t>Ottawa</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a:effectLst/>
                          <a:latin typeface="Montserrat" panose="00000500000000000000" pitchFamily="2" charset="0"/>
                        </a:rPr>
                        <a:t>$48,122</a:t>
                      </a:r>
                      <a:endParaRPr lang="en-CA" sz="2000" b="0" i="0" u="none" strike="noStrike">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1374794329"/>
                  </a:ext>
                </a:extLst>
              </a:tr>
              <a:tr h="284329">
                <a:tc>
                  <a:txBody>
                    <a:bodyPr/>
                    <a:lstStyle/>
                    <a:p>
                      <a:pPr algn="l" fontAlgn="t"/>
                      <a:r>
                        <a:rPr lang="en-CA" sz="2000" u="none" strike="noStrike">
                          <a:effectLst/>
                          <a:latin typeface="Montserrat" panose="00000500000000000000" pitchFamily="2" charset="0"/>
                        </a:rPr>
                        <a:t>Southwest</a:t>
                      </a:r>
                      <a:endParaRPr lang="en-CA" sz="2000" b="0" i="0" u="none" strike="noStrike">
                        <a:solidFill>
                          <a:srgbClr val="000000"/>
                        </a:solidFill>
                        <a:effectLst/>
                        <a:latin typeface="Montserrat" panose="00000500000000000000" pitchFamily="2" charset="0"/>
                      </a:endParaRPr>
                    </a:p>
                  </a:txBody>
                  <a:tcPr marL="7620" marR="7620" marT="7620" marB="0"/>
                </a:tc>
                <a:tc>
                  <a:txBody>
                    <a:bodyPr/>
                    <a:lstStyle/>
                    <a:p>
                      <a:pPr algn="ctr" fontAlgn="t"/>
                      <a:r>
                        <a:rPr lang="en-CA" sz="2000" u="none" strike="noStrike" dirty="0">
                          <a:effectLst/>
                          <a:latin typeface="Montserrat" panose="00000500000000000000" pitchFamily="2" charset="0"/>
                        </a:rPr>
                        <a:t>$46,104</a:t>
                      </a:r>
                      <a:endParaRPr lang="en-CA" sz="2000" b="0" i="0" u="none" strike="noStrike" dirty="0">
                        <a:solidFill>
                          <a:srgbClr val="000000"/>
                        </a:solidFill>
                        <a:effectLst/>
                        <a:latin typeface="Montserrat" panose="00000500000000000000" pitchFamily="2" charset="0"/>
                      </a:endParaRPr>
                    </a:p>
                  </a:txBody>
                  <a:tcPr marL="7620" marR="7620" marT="7620" marB="0"/>
                </a:tc>
                <a:extLst>
                  <a:ext uri="{0D108BD9-81ED-4DB2-BD59-A6C34878D82A}">
                    <a16:rowId xmlns:a16="http://schemas.microsoft.com/office/drawing/2014/main" val="1764121835"/>
                  </a:ext>
                </a:extLst>
              </a:tr>
            </a:tbl>
          </a:graphicData>
        </a:graphic>
      </p:graphicFrame>
      <p:sp>
        <p:nvSpPr>
          <p:cNvPr id="7" name="TextBox 6">
            <a:extLst>
              <a:ext uri="{FF2B5EF4-FFF2-40B4-BE49-F238E27FC236}">
                <a16:creationId xmlns:a16="http://schemas.microsoft.com/office/drawing/2014/main" id="{B909CE7A-2D2D-A560-04DE-3D77B76152B3}"/>
              </a:ext>
            </a:extLst>
          </p:cNvPr>
          <p:cNvSpPr txBox="1"/>
          <p:nvPr/>
        </p:nvSpPr>
        <p:spPr>
          <a:xfrm>
            <a:off x="1508337" y="6015705"/>
            <a:ext cx="9373023" cy="378146"/>
          </a:xfrm>
          <a:prstGeom prst="rect">
            <a:avLst/>
          </a:prstGeom>
          <a:noFill/>
        </p:spPr>
        <p:txBody>
          <a:bodyPr wrap="square" rtlCol="0">
            <a:spAutoFit/>
          </a:bodyPr>
          <a:lstStyle/>
          <a:p>
            <a:r>
              <a:rPr lang="en-CA" sz="1800" b="0" i="0" u="none" strike="noStrike" dirty="0">
                <a:solidFill>
                  <a:schemeClr val="bg1"/>
                </a:solidFill>
                <a:effectLst/>
                <a:latin typeface="Montserrat" panose="00000500000000000000" pitchFamily="2" charset="0"/>
              </a:rPr>
              <a:t>Coleman, A. (2023, November 6).  </a:t>
            </a:r>
            <a:r>
              <a:rPr lang="en-CA" sz="1800" b="0" i="1" u="none" strike="noStrike" dirty="0">
                <a:solidFill>
                  <a:schemeClr val="bg1"/>
                </a:solidFill>
                <a:effectLst/>
                <a:latin typeface="Montserrat" panose="00000500000000000000" pitchFamily="2" charset="0"/>
              </a:rPr>
              <a:t>Calculating Ontario's Living Wage</a:t>
            </a:r>
            <a:r>
              <a:rPr lang="en-CA" sz="1800" b="0" i="1" u="none" strike="noStrike" dirty="0">
                <a:solidFill>
                  <a:schemeClr val="bg1"/>
                </a:solidFill>
                <a:effectLst/>
                <a:latin typeface="Calibri" panose="020F0502020204030204" pitchFamily="34" charset="0"/>
              </a:rPr>
              <a:t>.</a:t>
            </a:r>
            <a:r>
              <a:rPr lang="en-CA" dirty="0">
                <a:effectLst/>
              </a:rPr>
              <a:t> </a:t>
            </a:r>
            <a:endParaRPr lang="en-CA" dirty="0"/>
          </a:p>
        </p:txBody>
      </p:sp>
    </p:spTree>
    <p:extLst>
      <p:ext uri="{BB962C8B-B14F-4D97-AF65-F5344CB8AC3E}">
        <p14:creationId xmlns:p14="http://schemas.microsoft.com/office/powerpoint/2010/main" val="1632181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B168341-1A1F-322B-30CF-AC0616F9C233}"/>
              </a:ext>
            </a:extLst>
          </p:cNvPr>
          <p:cNvSpPr/>
          <p:nvPr/>
        </p:nvSpPr>
        <p:spPr>
          <a:xfrm>
            <a:off x="323652" y="307403"/>
            <a:ext cx="11434967" cy="6133466"/>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BB1E742D-455F-D900-2BEE-4D80C4F3A510}"/>
              </a:ext>
            </a:extLst>
          </p:cNvPr>
          <p:cNvSpPr>
            <a:spLocks noGrp="1"/>
          </p:cNvSpPr>
          <p:nvPr>
            <p:ph type="title"/>
          </p:nvPr>
        </p:nvSpPr>
        <p:spPr>
          <a:xfrm>
            <a:off x="718085" y="1484670"/>
            <a:ext cx="8627083" cy="490129"/>
          </a:xfrm>
        </p:spPr>
        <p:txBody>
          <a:bodyPr>
            <a:normAutofit fontScale="90000"/>
          </a:bodyPr>
          <a:lstStyle/>
          <a:p>
            <a:r>
              <a:rPr lang="en-US" sz="3000" dirty="0">
                <a:solidFill>
                  <a:schemeClr val="bg1"/>
                </a:solidFill>
              </a:rPr>
              <a:t>Case Study: </a:t>
            </a:r>
            <a:r>
              <a:rPr lang="en-US" sz="3600" dirty="0">
                <a:solidFill>
                  <a:schemeClr val="bg1"/>
                </a:solidFill>
              </a:rPr>
              <a:t>International</a:t>
            </a:r>
            <a:r>
              <a:rPr lang="en-US" sz="3000" dirty="0">
                <a:solidFill>
                  <a:schemeClr val="bg1"/>
                </a:solidFill>
              </a:rPr>
              <a:t> Student Employment (Fall 2023)</a:t>
            </a:r>
            <a:endParaRPr lang="en-CA" sz="3000" dirty="0">
              <a:solidFill>
                <a:schemeClr val="bg1"/>
              </a:solidFill>
            </a:endParaRPr>
          </a:p>
        </p:txBody>
      </p:sp>
      <p:sp>
        <p:nvSpPr>
          <p:cNvPr id="4" name="Text Placeholder 3">
            <a:extLst>
              <a:ext uri="{FF2B5EF4-FFF2-40B4-BE49-F238E27FC236}">
                <a16:creationId xmlns:a16="http://schemas.microsoft.com/office/drawing/2014/main" id="{583E2310-45EF-AE0F-251E-0AC28E08E0C5}"/>
              </a:ext>
            </a:extLst>
          </p:cNvPr>
          <p:cNvSpPr>
            <a:spLocks noGrp="1"/>
          </p:cNvSpPr>
          <p:nvPr>
            <p:ph type="body" sz="half" idx="2"/>
          </p:nvPr>
        </p:nvSpPr>
        <p:spPr>
          <a:xfrm>
            <a:off x="826238" y="2326141"/>
            <a:ext cx="9177298" cy="2557061"/>
          </a:xfrm>
        </p:spPr>
        <p:txBody>
          <a:bodyPr>
            <a:normAutofit/>
          </a:bodyPr>
          <a:lstStyle/>
          <a:p>
            <a:r>
              <a:rPr lang="en-US" sz="2400" b="1" dirty="0">
                <a:solidFill>
                  <a:schemeClr val="bg1"/>
                </a:solidFill>
                <a:latin typeface="Montserrat" panose="00000500000000000000" pitchFamily="2" charset="0"/>
              </a:rPr>
              <a:t>Peterborough and Lindsay Campus (n=370)</a:t>
            </a:r>
          </a:p>
          <a:p>
            <a:pPr marL="285750" indent="-285750">
              <a:buFont typeface="Arial" panose="020B0604020202020204" pitchFamily="34" charset="0"/>
              <a:buChar char="•"/>
            </a:pPr>
            <a:r>
              <a:rPr lang="en-US" sz="2400" dirty="0">
                <a:solidFill>
                  <a:schemeClr val="bg1"/>
                </a:solidFill>
                <a:latin typeface="Montserrat" panose="00000500000000000000" pitchFamily="2" charset="0"/>
              </a:rPr>
              <a:t>75% of international students are working </a:t>
            </a:r>
          </a:p>
          <a:p>
            <a:pPr marL="285750" indent="-285750">
              <a:buFont typeface="Arial" panose="020B0604020202020204" pitchFamily="34" charset="0"/>
              <a:buChar char="•"/>
            </a:pPr>
            <a:r>
              <a:rPr lang="en-US" sz="2400" dirty="0">
                <a:solidFill>
                  <a:schemeClr val="bg1"/>
                </a:solidFill>
                <a:latin typeface="Montserrat" panose="00000500000000000000" pitchFamily="2" charset="0"/>
              </a:rPr>
              <a:t>93% of students actively looking for work</a:t>
            </a:r>
          </a:p>
          <a:p>
            <a:endParaRPr lang="en-US" sz="1800" dirty="0">
              <a:solidFill>
                <a:schemeClr val="bg1"/>
              </a:solidFill>
              <a:latin typeface="Montserrat" panose="00000500000000000000" pitchFamily="2" charset="0"/>
            </a:endParaRPr>
          </a:p>
          <a:p>
            <a:pPr marL="285750" indent="-285750">
              <a:buFont typeface="Arial" panose="020B0604020202020204" pitchFamily="34" charset="0"/>
              <a:buChar char="•"/>
            </a:pPr>
            <a:endParaRPr lang="en-US" sz="1800" dirty="0">
              <a:solidFill>
                <a:schemeClr val="bg1"/>
              </a:solidFill>
              <a:latin typeface="Montserrat" panose="00000500000000000000" pitchFamily="2" charset="0"/>
            </a:endParaRPr>
          </a:p>
          <a:p>
            <a:endParaRPr lang="en-US" sz="1800" b="1" dirty="0">
              <a:solidFill>
                <a:schemeClr val="tx1"/>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29785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 name="image3.png" descr="image3.png"/>
          <p:cNvPicPr>
            <a:picLocks noChangeAspect="1"/>
          </p:cNvPicPr>
          <p:nvPr/>
        </p:nvPicPr>
        <p:blipFill>
          <a:blip r:embed="rId2"/>
          <a:stretch>
            <a:fillRect/>
          </a:stretch>
        </p:blipFill>
        <p:spPr>
          <a:xfrm>
            <a:off x="-566693" y="-272606"/>
            <a:ext cx="13268281" cy="9320291"/>
          </a:xfrm>
          <a:prstGeom prst="rect">
            <a:avLst/>
          </a:prstGeom>
          <a:ln w="12700">
            <a:miter lim="400000"/>
          </a:ln>
        </p:spPr>
      </p:pic>
      <p:sp>
        <p:nvSpPr>
          <p:cNvPr id="9" name="Title 1">
            <a:extLst>
              <a:ext uri="{FF2B5EF4-FFF2-40B4-BE49-F238E27FC236}">
                <a16:creationId xmlns:a16="http://schemas.microsoft.com/office/drawing/2014/main" id="{C3574ED1-6BF4-387E-9A25-F13E93B1CDCB}"/>
              </a:ext>
            </a:extLst>
          </p:cNvPr>
          <p:cNvSpPr txBox="1">
            <a:spLocks/>
          </p:cNvSpPr>
          <p:nvPr/>
        </p:nvSpPr>
        <p:spPr>
          <a:xfrm>
            <a:off x="1" y="6036749"/>
            <a:ext cx="12543888" cy="622852"/>
          </a:xfrm>
          <a:prstGeom prst="rect">
            <a:avLst/>
          </a:prstGeom>
        </p:spPr>
        <p:txBody>
          <a:bodyPr>
            <a:noAutofit/>
          </a:bodyPr>
          <a:lstStyle>
            <a:lvl1pPr algn="l" defTabSz="457200" rtl="0" eaLnBrk="1" latinLnBrk="0" hangingPunct="1">
              <a:spcBef>
                <a:spcPct val="0"/>
              </a:spcBef>
              <a:buNone/>
              <a:defRPr sz="3600" b="1" kern="1200">
                <a:solidFill>
                  <a:schemeClr val="tx1"/>
                </a:solidFill>
                <a:latin typeface="Montserrat Black" panose="00000A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3800" dirty="0">
                <a:effectLst>
                  <a:outerShdw blurRad="38100" dist="38100" dir="2700000" algn="tl">
                    <a:srgbClr val="000000">
                      <a:alpha val="43137"/>
                    </a:srgbClr>
                  </a:outerShdw>
                </a:effectLst>
                <a:latin typeface="Montserrat" panose="00000500000000000000" pitchFamily="2" charset="0"/>
              </a:rPr>
              <a:t>Employment Footprint  </a:t>
            </a:r>
          </a:p>
        </p:txBody>
      </p:sp>
      <p:pic>
        <p:nvPicPr>
          <p:cNvPr id="4" name="Picture 3">
            <a:extLst>
              <a:ext uri="{FF2B5EF4-FFF2-40B4-BE49-F238E27FC236}">
                <a16:creationId xmlns:a16="http://schemas.microsoft.com/office/drawing/2014/main" id="{9654ABD8-3D47-0AF8-7D5B-913FCF7A7AA7}"/>
              </a:ext>
            </a:extLst>
          </p:cNvPr>
          <p:cNvPicPr>
            <a:picLocks noChangeAspect="1"/>
          </p:cNvPicPr>
          <p:nvPr/>
        </p:nvPicPr>
        <p:blipFill rotWithShape="1">
          <a:blip r:embed="rId3"/>
          <a:srcRect l="29007" t="19356" r="5657" b="16098"/>
          <a:stretch/>
        </p:blipFill>
        <p:spPr>
          <a:xfrm>
            <a:off x="1876365" y="1378799"/>
            <a:ext cx="8382164" cy="4657950"/>
          </a:xfrm>
          <a:prstGeom prst="rect">
            <a:avLst/>
          </a:prstGeom>
        </p:spPr>
      </p:pic>
    </p:spTree>
    <p:extLst>
      <p:ext uri="{BB962C8B-B14F-4D97-AF65-F5344CB8AC3E}">
        <p14:creationId xmlns:p14="http://schemas.microsoft.com/office/powerpoint/2010/main" val="2288501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E742D-455F-D900-2BEE-4D80C4F3A510}"/>
              </a:ext>
            </a:extLst>
          </p:cNvPr>
          <p:cNvSpPr>
            <a:spLocks noGrp="1"/>
          </p:cNvSpPr>
          <p:nvPr>
            <p:ph type="title" idx="4294967295"/>
          </p:nvPr>
        </p:nvSpPr>
        <p:spPr>
          <a:xfrm>
            <a:off x="4171950" y="3829050"/>
            <a:ext cx="8020050" cy="260350"/>
          </a:xfrm>
        </p:spPr>
        <p:txBody>
          <a:bodyPr>
            <a:normAutofit fontScale="90000"/>
          </a:bodyPr>
          <a:lstStyle/>
          <a:p>
            <a:pPr algn="ctr"/>
            <a:r>
              <a:rPr lang="en-US" sz="3600" dirty="0">
                <a:solidFill>
                  <a:schemeClr val="bg1"/>
                </a:solidFill>
              </a:rPr>
              <a:t>What will the graduate impact be on local communities?</a:t>
            </a:r>
            <a:br>
              <a:rPr lang="en-US" sz="3000" dirty="0">
                <a:solidFill>
                  <a:schemeClr val="bg1"/>
                </a:solidFill>
              </a:rPr>
            </a:br>
            <a:endParaRPr lang="en-CA" sz="3000" dirty="0">
              <a:solidFill>
                <a:schemeClr val="bg1"/>
              </a:solidFill>
            </a:endParaRPr>
          </a:p>
        </p:txBody>
      </p:sp>
    </p:spTree>
    <p:extLst>
      <p:ext uri="{BB962C8B-B14F-4D97-AF65-F5344CB8AC3E}">
        <p14:creationId xmlns:p14="http://schemas.microsoft.com/office/powerpoint/2010/main" val="2755395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pic>
        <p:nvPicPr>
          <p:cNvPr id="7" name="Picture 6" descr="A picture containing outdoor, water, nature, shore&#10;&#10;Description automatically generated">
            <a:extLst>
              <a:ext uri="{FF2B5EF4-FFF2-40B4-BE49-F238E27FC236}">
                <a16:creationId xmlns:a16="http://schemas.microsoft.com/office/drawing/2014/main" id="{C2850185-39E8-896A-A8F6-FC0FB13169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19" r="15089"/>
          <a:stretch/>
        </p:blipFill>
        <p:spPr>
          <a:xfrm>
            <a:off x="0" y="0"/>
            <a:ext cx="7464614"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itle 5">
            <a:extLst>
              <a:ext uri="{FF2B5EF4-FFF2-40B4-BE49-F238E27FC236}">
                <a16:creationId xmlns:a16="http://schemas.microsoft.com/office/drawing/2014/main" id="{E1ECBE83-E4B4-D4AE-CFD7-857C682028F3}"/>
              </a:ext>
            </a:extLst>
          </p:cNvPr>
          <p:cNvSpPr>
            <a:spLocks noGrp="1"/>
          </p:cNvSpPr>
          <p:nvPr>
            <p:ph type="ctrTitle"/>
          </p:nvPr>
        </p:nvSpPr>
        <p:spPr>
          <a:xfrm>
            <a:off x="7164341" y="1693451"/>
            <a:ext cx="5027658" cy="4225433"/>
          </a:xfrm>
        </p:spPr>
        <p:txBody>
          <a:bodyPr>
            <a:normAutofit fontScale="90000"/>
          </a:bodyPr>
          <a:lstStyle/>
          <a:p>
            <a:b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National Connector Program</a:t>
            </a:r>
            <a:b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br>
            <a:br>
              <a:rPr kumimoji="0" lang="en-US" sz="4900" b="0" i="0" u="none" strike="noStrike" kern="1200" cap="none" spc="0" normalizeH="0" baseline="0" noProof="0" dirty="0">
                <a:ln>
                  <a:noFill/>
                </a:ln>
                <a:solidFill>
                  <a:prstClr val="white"/>
                </a:solidFill>
                <a:effectLst/>
                <a:uLnTx/>
                <a:uFillTx/>
                <a:latin typeface="Calibri Light" panose="020F0302020204030204"/>
                <a:ea typeface="+mj-ea"/>
                <a:cs typeface="+mj-cs"/>
              </a:rPr>
            </a:br>
            <a:endParaRPr lang="en-CA" dirty="0"/>
          </a:p>
        </p:txBody>
      </p:sp>
      <p:pic>
        <p:nvPicPr>
          <p:cNvPr id="5" name="Picture 4" descr="A black and white sign with white text&#10;&#10;Description automatically generated">
            <a:extLst>
              <a:ext uri="{FF2B5EF4-FFF2-40B4-BE49-F238E27FC236}">
                <a16:creationId xmlns:a16="http://schemas.microsoft.com/office/drawing/2014/main" id="{CB901817-2264-C006-B5B1-7456C4D48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7770" y="6156028"/>
            <a:ext cx="3167906" cy="464828"/>
          </a:xfrm>
          <a:prstGeom prst="rect">
            <a:avLst/>
          </a:prstGeom>
        </p:spPr>
      </p:pic>
    </p:spTree>
    <p:extLst>
      <p:ext uri="{BB962C8B-B14F-4D97-AF65-F5344CB8AC3E}">
        <p14:creationId xmlns:p14="http://schemas.microsoft.com/office/powerpoint/2010/main" val="78074155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10782" y="559026"/>
            <a:ext cx="8096105" cy="696595"/>
          </a:xfrm>
          <a:prstGeom prst="rect">
            <a:avLst/>
          </a:prstGeom>
        </p:spPr>
        <p:txBody>
          <a:bodyPr vert="horz" wrap="square" lIns="0" tIns="13335" rIns="0" bIns="0" rtlCol="0">
            <a:spAutoFit/>
          </a:bodyPr>
          <a:lstStyle/>
          <a:p>
            <a:pPr marL="12700">
              <a:lnSpc>
                <a:spcPct val="100000"/>
              </a:lnSpc>
              <a:spcBef>
                <a:spcPts val="105"/>
              </a:spcBef>
            </a:pPr>
            <a:r>
              <a:rPr lang="en-US" b="1" spc="-5" dirty="0">
                <a:solidFill>
                  <a:schemeClr val="bg1"/>
                </a:solidFill>
              </a:rPr>
              <a:t>About Halifax</a:t>
            </a:r>
            <a:r>
              <a:rPr b="1" spc="-5" dirty="0">
                <a:solidFill>
                  <a:schemeClr val="bg1"/>
                </a:solidFill>
              </a:rPr>
              <a:t> Partnership</a:t>
            </a:r>
          </a:p>
        </p:txBody>
      </p:sp>
      <p:sp>
        <p:nvSpPr>
          <p:cNvPr id="3" name="object 3"/>
          <p:cNvSpPr/>
          <p:nvPr/>
        </p:nvSpPr>
        <p:spPr>
          <a:xfrm>
            <a:off x="6268211" y="2132076"/>
            <a:ext cx="2124455" cy="238658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6332218" y="2180844"/>
            <a:ext cx="1902460" cy="2159635"/>
          </a:xfrm>
          <a:custGeom>
            <a:avLst/>
            <a:gdLst/>
            <a:ahLst/>
            <a:cxnLst/>
            <a:rect l="l" t="t" r="r" b="b"/>
            <a:pathLst>
              <a:path w="1902459" h="2159635">
                <a:moveTo>
                  <a:pt x="954824" y="0"/>
                </a:moveTo>
                <a:lnTo>
                  <a:pt x="1901952" y="495020"/>
                </a:lnTo>
                <a:lnTo>
                  <a:pt x="1901952" y="1664487"/>
                </a:lnTo>
                <a:lnTo>
                  <a:pt x="954824" y="2159508"/>
                </a:lnTo>
                <a:lnTo>
                  <a:pt x="0" y="1660461"/>
                </a:lnTo>
                <a:lnTo>
                  <a:pt x="0" y="499033"/>
                </a:lnTo>
                <a:lnTo>
                  <a:pt x="954824" y="0"/>
                </a:lnTo>
                <a:close/>
              </a:path>
            </a:pathLst>
          </a:custGeom>
          <a:ln w="76200">
            <a:solidFill>
              <a:srgbClr val="DAE2F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1060703" y="2116836"/>
            <a:ext cx="2124455" cy="238658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1185463" y="2095693"/>
            <a:ext cx="1902460" cy="2159635"/>
          </a:xfrm>
          <a:custGeom>
            <a:avLst/>
            <a:gdLst/>
            <a:ahLst/>
            <a:cxnLst/>
            <a:rect l="l" t="t" r="r" b="b"/>
            <a:pathLst>
              <a:path w="1902460" h="2159635">
                <a:moveTo>
                  <a:pt x="954824" y="0"/>
                </a:moveTo>
                <a:lnTo>
                  <a:pt x="0" y="499033"/>
                </a:lnTo>
                <a:lnTo>
                  <a:pt x="0" y="1660461"/>
                </a:lnTo>
                <a:lnTo>
                  <a:pt x="954824" y="2159508"/>
                </a:lnTo>
                <a:lnTo>
                  <a:pt x="1901952" y="1664487"/>
                </a:lnTo>
                <a:lnTo>
                  <a:pt x="1901952" y="495020"/>
                </a:lnTo>
                <a:lnTo>
                  <a:pt x="9548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p:nvPr/>
        </p:nvSpPr>
        <p:spPr>
          <a:xfrm>
            <a:off x="2012224" y="2939759"/>
            <a:ext cx="45085" cy="45085"/>
          </a:xfrm>
          <a:custGeom>
            <a:avLst/>
            <a:gdLst/>
            <a:ahLst/>
            <a:cxnLst/>
            <a:rect l="l" t="t" r="r" b="b"/>
            <a:pathLst>
              <a:path w="45085" h="45085">
                <a:moveTo>
                  <a:pt x="22422" y="44968"/>
                </a:moveTo>
                <a:lnTo>
                  <a:pt x="13716" y="43194"/>
                </a:lnTo>
                <a:lnTo>
                  <a:pt x="6586" y="38364"/>
                </a:lnTo>
                <a:lnTo>
                  <a:pt x="1769" y="31214"/>
                </a:lnTo>
                <a:lnTo>
                  <a:pt x="0" y="22484"/>
                </a:lnTo>
                <a:lnTo>
                  <a:pt x="1734" y="13754"/>
                </a:lnTo>
                <a:lnTo>
                  <a:pt x="6474" y="6604"/>
                </a:lnTo>
                <a:lnTo>
                  <a:pt x="13527" y="1774"/>
                </a:lnTo>
                <a:lnTo>
                  <a:pt x="22198" y="0"/>
                </a:lnTo>
                <a:lnTo>
                  <a:pt x="22422" y="0"/>
                </a:lnTo>
                <a:lnTo>
                  <a:pt x="31128" y="1774"/>
                </a:lnTo>
                <a:lnTo>
                  <a:pt x="38258" y="6604"/>
                </a:lnTo>
                <a:lnTo>
                  <a:pt x="43075" y="13754"/>
                </a:lnTo>
                <a:lnTo>
                  <a:pt x="44844" y="22484"/>
                </a:lnTo>
                <a:lnTo>
                  <a:pt x="43075" y="31214"/>
                </a:lnTo>
                <a:lnTo>
                  <a:pt x="38258" y="38364"/>
                </a:lnTo>
                <a:lnTo>
                  <a:pt x="31128" y="43194"/>
                </a:lnTo>
                <a:lnTo>
                  <a:pt x="22422" y="44968"/>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p:nvPr/>
        </p:nvSpPr>
        <p:spPr>
          <a:xfrm>
            <a:off x="2012224" y="3228010"/>
            <a:ext cx="45085" cy="45085"/>
          </a:xfrm>
          <a:custGeom>
            <a:avLst/>
            <a:gdLst/>
            <a:ahLst/>
            <a:cxnLst/>
            <a:rect l="l" t="t" r="r" b="b"/>
            <a:pathLst>
              <a:path w="45085" h="45085">
                <a:moveTo>
                  <a:pt x="22422" y="44968"/>
                </a:moveTo>
                <a:lnTo>
                  <a:pt x="13716" y="43226"/>
                </a:lnTo>
                <a:lnTo>
                  <a:pt x="6586" y="38448"/>
                </a:lnTo>
                <a:lnTo>
                  <a:pt x="1769" y="31309"/>
                </a:lnTo>
                <a:lnTo>
                  <a:pt x="0" y="22484"/>
                </a:lnTo>
                <a:lnTo>
                  <a:pt x="1734" y="13754"/>
                </a:lnTo>
                <a:lnTo>
                  <a:pt x="6474" y="6604"/>
                </a:lnTo>
                <a:lnTo>
                  <a:pt x="13527" y="1774"/>
                </a:lnTo>
                <a:lnTo>
                  <a:pt x="22198" y="0"/>
                </a:lnTo>
                <a:lnTo>
                  <a:pt x="22422" y="0"/>
                </a:lnTo>
                <a:lnTo>
                  <a:pt x="31128" y="1774"/>
                </a:lnTo>
                <a:lnTo>
                  <a:pt x="38258" y="6604"/>
                </a:lnTo>
                <a:lnTo>
                  <a:pt x="43075" y="13754"/>
                </a:lnTo>
                <a:lnTo>
                  <a:pt x="44844" y="22484"/>
                </a:lnTo>
                <a:lnTo>
                  <a:pt x="43075" y="31309"/>
                </a:lnTo>
                <a:lnTo>
                  <a:pt x="38258" y="38448"/>
                </a:lnTo>
                <a:lnTo>
                  <a:pt x="31128" y="43226"/>
                </a:lnTo>
                <a:lnTo>
                  <a:pt x="22422" y="44968"/>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p:cNvSpPr/>
          <p:nvPr/>
        </p:nvSpPr>
        <p:spPr>
          <a:xfrm>
            <a:off x="2012224" y="3132002"/>
            <a:ext cx="45085" cy="45085"/>
          </a:xfrm>
          <a:custGeom>
            <a:avLst/>
            <a:gdLst/>
            <a:ahLst/>
            <a:cxnLst/>
            <a:rect l="l" t="t" r="r" b="b"/>
            <a:pathLst>
              <a:path w="45085" h="45085">
                <a:moveTo>
                  <a:pt x="22422" y="44968"/>
                </a:moveTo>
                <a:lnTo>
                  <a:pt x="13716" y="43194"/>
                </a:lnTo>
                <a:lnTo>
                  <a:pt x="6586" y="38364"/>
                </a:lnTo>
                <a:lnTo>
                  <a:pt x="1769" y="31214"/>
                </a:lnTo>
                <a:lnTo>
                  <a:pt x="0" y="22484"/>
                </a:lnTo>
                <a:lnTo>
                  <a:pt x="1734" y="13754"/>
                </a:lnTo>
                <a:lnTo>
                  <a:pt x="6474" y="6604"/>
                </a:lnTo>
                <a:lnTo>
                  <a:pt x="13527" y="1774"/>
                </a:lnTo>
                <a:lnTo>
                  <a:pt x="22198" y="0"/>
                </a:lnTo>
                <a:lnTo>
                  <a:pt x="22422" y="0"/>
                </a:lnTo>
                <a:lnTo>
                  <a:pt x="31128" y="1774"/>
                </a:lnTo>
                <a:lnTo>
                  <a:pt x="38258" y="6604"/>
                </a:lnTo>
                <a:lnTo>
                  <a:pt x="43075" y="13754"/>
                </a:lnTo>
                <a:lnTo>
                  <a:pt x="44844" y="22484"/>
                </a:lnTo>
                <a:lnTo>
                  <a:pt x="43075" y="31214"/>
                </a:lnTo>
                <a:lnTo>
                  <a:pt x="38258" y="38364"/>
                </a:lnTo>
                <a:lnTo>
                  <a:pt x="31128" y="43194"/>
                </a:lnTo>
                <a:lnTo>
                  <a:pt x="22422" y="44968"/>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p:nvPr/>
        </p:nvSpPr>
        <p:spPr>
          <a:xfrm>
            <a:off x="2012224" y="3035769"/>
            <a:ext cx="45085" cy="45085"/>
          </a:xfrm>
          <a:custGeom>
            <a:avLst/>
            <a:gdLst/>
            <a:ahLst/>
            <a:cxnLst/>
            <a:rect l="l" t="t" r="r" b="b"/>
            <a:pathLst>
              <a:path w="45085" h="45085">
                <a:moveTo>
                  <a:pt x="22422" y="44968"/>
                </a:moveTo>
                <a:lnTo>
                  <a:pt x="13716" y="43226"/>
                </a:lnTo>
                <a:lnTo>
                  <a:pt x="6586" y="38448"/>
                </a:lnTo>
                <a:lnTo>
                  <a:pt x="1769" y="31309"/>
                </a:lnTo>
                <a:lnTo>
                  <a:pt x="0" y="22484"/>
                </a:lnTo>
                <a:lnTo>
                  <a:pt x="1734" y="13754"/>
                </a:lnTo>
                <a:lnTo>
                  <a:pt x="6474" y="6604"/>
                </a:lnTo>
                <a:lnTo>
                  <a:pt x="13527" y="1774"/>
                </a:lnTo>
                <a:lnTo>
                  <a:pt x="22198" y="0"/>
                </a:lnTo>
                <a:lnTo>
                  <a:pt x="22422" y="0"/>
                </a:lnTo>
                <a:lnTo>
                  <a:pt x="31128" y="1774"/>
                </a:lnTo>
                <a:lnTo>
                  <a:pt x="38258" y="6604"/>
                </a:lnTo>
                <a:lnTo>
                  <a:pt x="43075" y="13754"/>
                </a:lnTo>
                <a:lnTo>
                  <a:pt x="44844" y="22484"/>
                </a:lnTo>
                <a:lnTo>
                  <a:pt x="43075" y="31309"/>
                </a:lnTo>
                <a:lnTo>
                  <a:pt x="38258" y="38448"/>
                </a:lnTo>
                <a:lnTo>
                  <a:pt x="31128" y="43226"/>
                </a:lnTo>
                <a:lnTo>
                  <a:pt x="22422" y="44968"/>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17"/>
          <p:cNvSpPr/>
          <p:nvPr/>
        </p:nvSpPr>
        <p:spPr>
          <a:xfrm>
            <a:off x="1916255" y="2939761"/>
            <a:ext cx="45085" cy="45085"/>
          </a:xfrm>
          <a:custGeom>
            <a:avLst/>
            <a:gdLst/>
            <a:ahLst/>
            <a:cxnLst/>
            <a:rect l="l" t="t" r="r" b="b"/>
            <a:pathLst>
              <a:path w="45085" h="45085">
                <a:moveTo>
                  <a:pt x="22646" y="44968"/>
                </a:moveTo>
                <a:lnTo>
                  <a:pt x="13810" y="43194"/>
                </a:lnTo>
                <a:lnTo>
                  <a:pt x="6614" y="38364"/>
                </a:lnTo>
                <a:lnTo>
                  <a:pt x="1772" y="31214"/>
                </a:lnTo>
                <a:lnTo>
                  <a:pt x="0" y="22484"/>
                </a:lnTo>
                <a:lnTo>
                  <a:pt x="1737" y="13754"/>
                </a:lnTo>
                <a:lnTo>
                  <a:pt x="6502" y="6604"/>
                </a:lnTo>
                <a:lnTo>
                  <a:pt x="13621" y="1774"/>
                </a:lnTo>
                <a:lnTo>
                  <a:pt x="22422" y="0"/>
                </a:lnTo>
                <a:lnTo>
                  <a:pt x="22646" y="0"/>
                </a:lnTo>
                <a:lnTo>
                  <a:pt x="31352" y="1774"/>
                </a:lnTo>
                <a:lnTo>
                  <a:pt x="38482" y="6604"/>
                </a:lnTo>
                <a:lnTo>
                  <a:pt x="43299" y="13754"/>
                </a:lnTo>
                <a:lnTo>
                  <a:pt x="45069" y="22484"/>
                </a:lnTo>
                <a:lnTo>
                  <a:pt x="43299" y="31214"/>
                </a:lnTo>
                <a:lnTo>
                  <a:pt x="38482" y="38364"/>
                </a:lnTo>
                <a:lnTo>
                  <a:pt x="31352" y="43194"/>
                </a:lnTo>
                <a:lnTo>
                  <a:pt x="22646" y="44968"/>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p:nvPr/>
        </p:nvSpPr>
        <p:spPr>
          <a:xfrm>
            <a:off x="1484846" y="3444313"/>
            <a:ext cx="45085" cy="69215"/>
          </a:xfrm>
          <a:custGeom>
            <a:avLst/>
            <a:gdLst/>
            <a:ahLst/>
            <a:cxnLst/>
            <a:rect l="l" t="t" r="r" b="b"/>
            <a:pathLst>
              <a:path w="45084" h="69214">
                <a:moveTo>
                  <a:pt x="22422" y="69027"/>
                </a:moveTo>
                <a:lnTo>
                  <a:pt x="13716" y="67253"/>
                </a:lnTo>
                <a:lnTo>
                  <a:pt x="6586" y="62422"/>
                </a:lnTo>
                <a:lnTo>
                  <a:pt x="1769" y="55273"/>
                </a:lnTo>
                <a:lnTo>
                  <a:pt x="0" y="46542"/>
                </a:lnTo>
                <a:lnTo>
                  <a:pt x="0" y="22484"/>
                </a:lnTo>
                <a:lnTo>
                  <a:pt x="1769" y="13754"/>
                </a:lnTo>
                <a:lnTo>
                  <a:pt x="6586" y="6604"/>
                </a:lnTo>
                <a:lnTo>
                  <a:pt x="13716" y="1774"/>
                </a:lnTo>
                <a:lnTo>
                  <a:pt x="22422" y="0"/>
                </a:lnTo>
                <a:lnTo>
                  <a:pt x="31128" y="1774"/>
                </a:lnTo>
                <a:lnTo>
                  <a:pt x="38258" y="6604"/>
                </a:lnTo>
                <a:lnTo>
                  <a:pt x="43075" y="13754"/>
                </a:lnTo>
                <a:lnTo>
                  <a:pt x="44844" y="22484"/>
                </a:lnTo>
                <a:lnTo>
                  <a:pt x="44844" y="46542"/>
                </a:lnTo>
                <a:lnTo>
                  <a:pt x="43075" y="55273"/>
                </a:lnTo>
                <a:lnTo>
                  <a:pt x="38258" y="62422"/>
                </a:lnTo>
                <a:lnTo>
                  <a:pt x="31128" y="67253"/>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p:nvPr/>
        </p:nvSpPr>
        <p:spPr>
          <a:xfrm>
            <a:off x="1580590" y="3444313"/>
            <a:ext cx="45085" cy="69215"/>
          </a:xfrm>
          <a:custGeom>
            <a:avLst/>
            <a:gdLst/>
            <a:ahLst/>
            <a:cxnLst/>
            <a:rect l="l" t="t" r="r" b="b"/>
            <a:pathLst>
              <a:path w="45085" h="69214">
                <a:moveTo>
                  <a:pt x="22422" y="69027"/>
                </a:moveTo>
                <a:lnTo>
                  <a:pt x="13716" y="67253"/>
                </a:lnTo>
                <a:lnTo>
                  <a:pt x="6586" y="62422"/>
                </a:lnTo>
                <a:lnTo>
                  <a:pt x="1769" y="55273"/>
                </a:lnTo>
                <a:lnTo>
                  <a:pt x="0" y="46542"/>
                </a:lnTo>
                <a:lnTo>
                  <a:pt x="0" y="22484"/>
                </a:lnTo>
                <a:lnTo>
                  <a:pt x="1769" y="13754"/>
                </a:lnTo>
                <a:lnTo>
                  <a:pt x="6586" y="6604"/>
                </a:lnTo>
                <a:lnTo>
                  <a:pt x="13716" y="1774"/>
                </a:lnTo>
                <a:lnTo>
                  <a:pt x="22422" y="0"/>
                </a:lnTo>
                <a:lnTo>
                  <a:pt x="31223" y="1774"/>
                </a:lnTo>
                <a:lnTo>
                  <a:pt x="38342" y="6604"/>
                </a:lnTo>
                <a:lnTo>
                  <a:pt x="43107" y="13754"/>
                </a:lnTo>
                <a:lnTo>
                  <a:pt x="44844" y="22484"/>
                </a:lnTo>
                <a:lnTo>
                  <a:pt x="44844" y="46542"/>
                </a:lnTo>
                <a:lnTo>
                  <a:pt x="43107" y="55273"/>
                </a:lnTo>
                <a:lnTo>
                  <a:pt x="38342" y="62422"/>
                </a:lnTo>
                <a:lnTo>
                  <a:pt x="31223" y="67253"/>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0"/>
          <p:cNvSpPr/>
          <p:nvPr/>
        </p:nvSpPr>
        <p:spPr>
          <a:xfrm>
            <a:off x="1676558" y="3444313"/>
            <a:ext cx="45085" cy="69215"/>
          </a:xfrm>
          <a:custGeom>
            <a:avLst/>
            <a:gdLst/>
            <a:ahLst/>
            <a:cxnLst/>
            <a:rect l="l" t="t" r="r" b="b"/>
            <a:pathLst>
              <a:path w="45085" h="69214">
                <a:moveTo>
                  <a:pt x="22422" y="69027"/>
                </a:moveTo>
                <a:lnTo>
                  <a:pt x="13716" y="67253"/>
                </a:lnTo>
                <a:lnTo>
                  <a:pt x="6586" y="62422"/>
                </a:lnTo>
                <a:lnTo>
                  <a:pt x="1769" y="55273"/>
                </a:lnTo>
                <a:lnTo>
                  <a:pt x="0" y="46542"/>
                </a:lnTo>
                <a:lnTo>
                  <a:pt x="0" y="22484"/>
                </a:lnTo>
                <a:lnTo>
                  <a:pt x="1769" y="13754"/>
                </a:lnTo>
                <a:lnTo>
                  <a:pt x="6586" y="6604"/>
                </a:lnTo>
                <a:lnTo>
                  <a:pt x="13716" y="1774"/>
                </a:lnTo>
                <a:lnTo>
                  <a:pt x="22422" y="0"/>
                </a:lnTo>
                <a:lnTo>
                  <a:pt x="31128" y="1774"/>
                </a:lnTo>
                <a:lnTo>
                  <a:pt x="38258" y="6604"/>
                </a:lnTo>
                <a:lnTo>
                  <a:pt x="43075" y="13754"/>
                </a:lnTo>
                <a:lnTo>
                  <a:pt x="44844" y="22484"/>
                </a:lnTo>
                <a:lnTo>
                  <a:pt x="44844" y="46542"/>
                </a:lnTo>
                <a:lnTo>
                  <a:pt x="43075" y="55273"/>
                </a:lnTo>
                <a:lnTo>
                  <a:pt x="38258" y="62422"/>
                </a:lnTo>
                <a:lnTo>
                  <a:pt x="31128" y="67253"/>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bject 21"/>
          <p:cNvSpPr/>
          <p:nvPr/>
        </p:nvSpPr>
        <p:spPr>
          <a:xfrm>
            <a:off x="1484846" y="3324247"/>
            <a:ext cx="45085" cy="69215"/>
          </a:xfrm>
          <a:custGeom>
            <a:avLst/>
            <a:gdLst/>
            <a:ahLst/>
            <a:cxnLst/>
            <a:rect l="l" t="t" r="r" b="b"/>
            <a:pathLst>
              <a:path w="45084" h="69214">
                <a:moveTo>
                  <a:pt x="22422" y="69027"/>
                </a:moveTo>
                <a:lnTo>
                  <a:pt x="13716" y="67253"/>
                </a:lnTo>
                <a:lnTo>
                  <a:pt x="6586" y="62422"/>
                </a:lnTo>
                <a:lnTo>
                  <a:pt x="1769" y="55273"/>
                </a:lnTo>
                <a:lnTo>
                  <a:pt x="0" y="46542"/>
                </a:lnTo>
                <a:lnTo>
                  <a:pt x="0" y="22484"/>
                </a:lnTo>
                <a:lnTo>
                  <a:pt x="1769" y="13754"/>
                </a:lnTo>
                <a:lnTo>
                  <a:pt x="6586" y="6604"/>
                </a:lnTo>
                <a:lnTo>
                  <a:pt x="13716" y="1774"/>
                </a:lnTo>
                <a:lnTo>
                  <a:pt x="22422" y="0"/>
                </a:lnTo>
                <a:lnTo>
                  <a:pt x="31128" y="1774"/>
                </a:lnTo>
                <a:lnTo>
                  <a:pt x="38258" y="6604"/>
                </a:lnTo>
                <a:lnTo>
                  <a:pt x="43075" y="13754"/>
                </a:lnTo>
                <a:lnTo>
                  <a:pt x="44844" y="22484"/>
                </a:lnTo>
                <a:lnTo>
                  <a:pt x="44844" y="46542"/>
                </a:lnTo>
                <a:lnTo>
                  <a:pt x="43075" y="55273"/>
                </a:lnTo>
                <a:lnTo>
                  <a:pt x="38258" y="62422"/>
                </a:lnTo>
                <a:lnTo>
                  <a:pt x="31128" y="67253"/>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p:nvPr/>
        </p:nvSpPr>
        <p:spPr>
          <a:xfrm>
            <a:off x="1580590" y="3324247"/>
            <a:ext cx="45085" cy="69215"/>
          </a:xfrm>
          <a:custGeom>
            <a:avLst/>
            <a:gdLst/>
            <a:ahLst/>
            <a:cxnLst/>
            <a:rect l="l" t="t" r="r" b="b"/>
            <a:pathLst>
              <a:path w="45085" h="69214">
                <a:moveTo>
                  <a:pt x="22422" y="69027"/>
                </a:moveTo>
                <a:lnTo>
                  <a:pt x="13716" y="67253"/>
                </a:lnTo>
                <a:lnTo>
                  <a:pt x="6586" y="62422"/>
                </a:lnTo>
                <a:lnTo>
                  <a:pt x="1769" y="55273"/>
                </a:lnTo>
                <a:lnTo>
                  <a:pt x="0" y="46542"/>
                </a:lnTo>
                <a:lnTo>
                  <a:pt x="0" y="22484"/>
                </a:lnTo>
                <a:lnTo>
                  <a:pt x="1769" y="13754"/>
                </a:lnTo>
                <a:lnTo>
                  <a:pt x="6586" y="6604"/>
                </a:lnTo>
                <a:lnTo>
                  <a:pt x="13716" y="1774"/>
                </a:lnTo>
                <a:lnTo>
                  <a:pt x="22422" y="0"/>
                </a:lnTo>
                <a:lnTo>
                  <a:pt x="31223" y="1774"/>
                </a:lnTo>
                <a:lnTo>
                  <a:pt x="38342" y="6604"/>
                </a:lnTo>
                <a:lnTo>
                  <a:pt x="43107" y="13754"/>
                </a:lnTo>
                <a:lnTo>
                  <a:pt x="44844" y="22484"/>
                </a:lnTo>
                <a:lnTo>
                  <a:pt x="44844" y="46542"/>
                </a:lnTo>
                <a:lnTo>
                  <a:pt x="43107" y="55273"/>
                </a:lnTo>
                <a:lnTo>
                  <a:pt x="38342" y="62422"/>
                </a:lnTo>
                <a:lnTo>
                  <a:pt x="31223" y="67253"/>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3"/>
          <p:cNvSpPr/>
          <p:nvPr/>
        </p:nvSpPr>
        <p:spPr>
          <a:xfrm>
            <a:off x="1676558" y="3324247"/>
            <a:ext cx="45085" cy="69215"/>
          </a:xfrm>
          <a:custGeom>
            <a:avLst/>
            <a:gdLst/>
            <a:ahLst/>
            <a:cxnLst/>
            <a:rect l="l" t="t" r="r" b="b"/>
            <a:pathLst>
              <a:path w="45085" h="69214">
                <a:moveTo>
                  <a:pt x="22422" y="69027"/>
                </a:moveTo>
                <a:lnTo>
                  <a:pt x="13716" y="67253"/>
                </a:lnTo>
                <a:lnTo>
                  <a:pt x="6586" y="62422"/>
                </a:lnTo>
                <a:lnTo>
                  <a:pt x="1769" y="55273"/>
                </a:lnTo>
                <a:lnTo>
                  <a:pt x="0" y="46542"/>
                </a:lnTo>
                <a:lnTo>
                  <a:pt x="0" y="22484"/>
                </a:lnTo>
                <a:lnTo>
                  <a:pt x="1769" y="13754"/>
                </a:lnTo>
                <a:lnTo>
                  <a:pt x="6586" y="6604"/>
                </a:lnTo>
                <a:lnTo>
                  <a:pt x="13716" y="1774"/>
                </a:lnTo>
                <a:lnTo>
                  <a:pt x="22422" y="0"/>
                </a:lnTo>
                <a:lnTo>
                  <a:pt x="31128" y="1774"/>
                </a:lnTo>
                <a:lnTo>
                  <a:pt x="38258" y="6604"/>
                </a:lnTo>
                <a:lnTo>
                  <a:pt x="43075" y="13754"/>
                </a:lnTo>
                <a:lnTo>
                  <a:pt x="44844" y="22484"/>
                </a:lnTo>
                <a:lnTo>
                  <a:pt x="44844" y="46542"/>
                </a:lnTo>
                <a:lnTo>
                  <a:pt x="43075" y="55273"/>
                </a:lnTo>
                <a:lnTo>
                  <a:pt x="38258" y="62422"/>
                </a:lnTo>
                <a:lnTo>
                  <a:pt x="31128" y="67253"/>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4"/>
          <p:cNvSpPr/>
          <p:nvPr/>
        </p:nvSpPr>
        <p:spPr>
          <a:xfrm>
            <a:off x="1964014" y="3420257"/>
            <a:ext cx="45085" cy="69215"/>
          </a:xfrm>
          <a:custGeom>
            <a:avLst/>
            <a:gdLst/>
            <a:ahLst/>
            <a:cxnLst/>
            <a:rect l="l" t="t" r="r" b="b"/>
            <a:pathLst>
              <a:path w="45085" h="69214">
                <a:moveTo>
                  <a:pt x="22422" y="69027"/>
                </a:moveTo>
                <a:lnTo>
                  <a:pt x="13716" y="67284"/>
                </a:lnTo>
                <a:lnTo>
                  <a:pt x="6586" y="62506"/>
                </a:lnTo>
                <a:lnTo>
                  <a:pt x="1769" y="55367"/>
                </a:lnTo>
                <a:lnTo>
                  <a:pt x="0" y="46542"/>
                </a:lnTo>
                <a:lnTo>
                  <a:pt x="0" y="22484"/>
                </a:lnTo>
                <a:lnTo>
                  <a:pt x="1769" y="13754"/>
                </a:lnTo>
                <a:lnTo>
                  <a:pt x="6586" y="6604"/>
                </a:lnTo>
                <a:lnTo>
                  <a:pt x="13716" y="1774"/>
                </a:lnTo>
                <a:lnTo>
                  <a:pt x="22422" y="0"/>
                </a:lnTo>
                <a:lnTo>
                  <a:pt x="31223" y="1774"/>
                </a:lnTo>
                <a:lnTo>
                  <a:pt x="38342" y="6604"/>
                </a:lnTo>
                <a:lnTo>
                  <a:pt x="43107" y="13754"/>
                </a:lnTo>
                <a:lnTo>
                  <a:pt x="44844" y="22484"/>
                </a:lnTo>
                <a:lnTo>
                  <a:pt x="44844" y="46542"/>
                </a:lnTo>
                <a:lnTo>
                  <a:pt x="43107" y="55367"/>
                </a:lnTo>
                <a:lnTo>
                  <a:pt x="38342" y="62506"/>
                </a:lnTo>
                <a:lnTo>
                  <a:pt x="31223" y="67284"/>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25"/>
          <p:cNvSpPr/>
          <p:nvPr/>
        </p:nvSpPr>
        <p:spPr>
          <a:xfrm>
            <a:off x="2059982" y="3420257"/>
            <a:ext cx="45085" cy="69215"/>
          </a:xfrm>
          <a:custGeom>
            <a:avLst/>
            <a:gdLst/>
            <a:ahLst/>
            <a:cxnLst/>
            <a:rect l="l" t="t" r="r" b="b"/>
            <a:pathLst>
              <a:path w="45085" h="69214">
                <a:moveTo>
                  <a:pt x="22422" y="69027"/>
                </a:moveTo>
                <a:lnTo>
                  <a:pt x="13716" y="67284"/>
                </a:lnTo>
                <a:lnTo>
                  <a:pt x="6586" y="62506"/>
                </a:lnTo>
                <a:lnTo>
                  <a:pt x="1769" y="55367"/>
                </a:lnTo>
                <a:lnTo>
                  <a:pt x="0" y="46542"/>
                </a:lnTo>
                <a:lnTo>
                  <a:pt x="0" y="22484"/>
                </a:lnTo>
                <a:lnTo>
                  <a:pt x="1769" y="13754"/>
                </a:lnTo>
                <a:lnTo>
                  <a:pt x="6586" y="6604"/>
                </a:lnTo>
                <a:lnTo>
                  <a:pt x="13716" y="1774"/>
                </a:lnTo>
                <a:lnTo>
                  <a:pt x="22422" y="0"/>
                </a:lnTo>
                <a:lnTo>
                  <a:pt x="31128" y="1774"/>
                </a:lnTo>
                <a:lnTo>
                  <a:pt x="38258" y="6604"/>
                </a:lnTo>
                <a:lnTo>
                  <a:pt x="43075" y="13754"/>
                </a:lnTo>
                <a:lnTo>
                  <a:pt x="44844" y="22484"/>
                </a:lnTo>
                <a:lnTo>
                  <a:pt x="44844" y="46542"/>
                </a:lnTo>
                <a:lnTo>
                  <a:pt x="43075" y="55367"/>
                </a:lnTo>
                <a:lnTo>
                  <a:pt x="38258" y="62506"/>
                </a:lnTo>
                <a:lnTo>
                  <a:pt x="31128" y="67284"/>
                </a:lnTo>
                <a:lnTo>
                  <a:pt x="22422" y="69027"/>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p:nvPr/>
        </p:nvSpPr>
        <p:spPr>
          <a:xfrm>
            <a:off x="3727705" y="2180844"/>
            <a:ext cx="1903730" cy="2159635"/>
          </a:xfrm>
          <a:custGeom>
            <a:avLst/>
            <a:gdLst/>
            <a:ahLst/>
            <a:cxnLst/>
            <a:rect l="l" t="t" r="r" b="b"/>
            <a:pathLst>
              <a:path w="1903729" h="2159635">
                <a:moveTo>
                  <a:pt x="955586" y="0"/>
                </a:moveTo>
                <a:lnTo>
                  <a:pt x="1903476" y="495020"/>
                </a:lnTo>
                <a:lnTo>
                  <a:pt x="1903476" y="1664487"/>
                </a:lnTo>
                <a:lnTo>
                  <a:pt x="955586" y="2159508"/>
                </a:lnTo>
                <a:lnTo>
                  <a:pt x="0" y="1660461"/>
                </a:lnTo>
                <a:lnTo>
                  <a:pt x="0" y="499033"/>
                </a:lnTo>
                <a:lnTo>
                  <a:pt x="955586" y="0"/>
                </a:lnTo>
                <a:close/>
              </a:path>
            </a:pathLst>
          </a:custGeom>
          <a:ln w="76200">
            <a:solidFill>
              <a:srgbClr val="DAE2F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bject 30"/>
          <p:cNvSpPr/>
          <p:nvPr/>
        </p:nvSpPr>
        <p:spPr>
          <a:xfrm>
            <a:off x="4643870" y="3189660"/>
            <a:ext cx="114965" cy="11511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32"/>
          <p:cNvSpPr/>
          <p:nvPr/>
        </p:nvSpPr>
        <p:spPr>
          <a:xfrm>
            <a:off x="8939783" y="2174062"/>
            <a:ext cx="1902460" cy="2159635"/>
          </a:xfrm>
          <a:custGeom>
            <a:avLst/>
            <a:gdLst/>
            <a:ahLst/>
            <a:cxnLst/>
            <a:rect l="l" t="t" r="r" b="b"/>
            <a:pathLst>
              <a:path w="1902459" h="2159635">
                <a:moveTo>
                  <a:pt x="954824" y="0"/>
                </a:moveTo>
                <a:lnTo>
                  <a:pt x="0" y="499033"/>
                </a:lnTo>
                <a:lnTo>
                  <a:pt x="0" y="1660461"/>
                </a:lnTo>
                <a:lnTo>
                  <a:pt x="954824" y="2159508"/>
                </a:lnTo>
                <a:lnTo>
                  <a:pt x="1901952" y="1664487"/>
                </a:lnTo>
                <a:lnTo>
                  <a:pt x="1901952" y="495020"/>
                </a:lnTo>
                <a:lnTo>
                  <a:pt x="9548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33"/>
          <p:cNvSpPr/>
          <p:nvPr/>
        </p:nvSpPr>
        <p:spPr>
          <a:xfrm>
            <a:off x="8939783" y="2196083"/>
            <a:ext cx="1902460" cy="2159635"/>
          </a:xfrm>
          <a:custGeom>
            <a:avLst/>
            <a:gdLst/>
            <a:ahLst/>
            <a:cxnLst/>
            <a:rect l="l" t="t" r="r" b="b"/>
            <a:pathLst>
              <a:path w="1902459" h="2159635">
                <a:moveTo>
                  <a:pt x="954824" y="0"/>
                </a:moveTo>
                <a:lnTo>
                  <a:pt x="1901952" y="495020"/>
                </a:lnTo>
                <a:lnTo>
                  <a:pt x="1901952" y="1664487"/>
                </a:lnTo>
                <a:lnTo>
                  <a:pt x="954824" y="2159508"/>
                </a:lnTo>
                <a:lnTo>
                  <a:pt x="0" y="1660461"/>
                </a:lnTo>
                <a:lnTo>
                  <a:pt x="0" y="499033"/>
                </a:lnTo>
                <a:lnTo>
                  <a:pt x="954824" y="0"/>
                </a:lnTo>
                <a:close/>
              </a:path>
            </a:pathLst>
          </a:custGeom>
          <a:ln w="76200">
            <a:solidFill>
              <a:srgbClr val="DAE2F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135ABC5F-52AA-928D-0402-2F039AB2025C}"/>
              </a:ext>
            </a:extLst>
          </p:cNvPr>
          <p:cNvGrpSpPr/>
          <p:nvPr/>
        </p:nvGrpSpPr>
        <p:grpSpPr>
          <a:xfrm>
            <a:off x="861375" y="2124918"/>
            <a:ext cx="10311067" cy="3783657"/>
            <a:chOff x="861375" y="2124918"/>
            <a:chExt cx="10311067" cy="3783657"/>
          </a:xfrm>
        </p:grpSpPr>
        <p:sp>
          <p:nvSpPr>
            <p:cNvPr id="4" name="object 4"/>
            <p:cNvSpPr/>
            <p:nvPr/>
          </p:nvSpPr>
          <p:spPr>
            <a:xfrm>
              <a:off x="6346951" y="2196083"/>
              <a:ext cx="1902460" cy="2159635"/>
            </a:xfrm>
            <a:custGeom>
              <a:avLst/>
              <a:gdLst/>
              <a:ahLst/>
              <a:cxnLst/>
              <a:rect l="l" t="t" r="r" b="b"/>
              <a:pathLst>
                <a:path w="1902459" h="2159635">
                  <a:moveTo>
                    <a:pt x="954824" y="0"/>
                  </a:moveTo>
                  <a:lnTo>
                    <a:pt x="0" y="499033"/>
                  </a:lnTo>
                  <a:lnTo>
                    <a:pt x="0" y="1660461"/>
                  </a:lnTo>
                  <a:lnTo>
                    <a:pt x="954824" y="2159508"/>
                  </a:lnTo>
                  <a:lnTo>
                    <a:pt x="1901952" y="1664487"/>
                  </a:lnTo>
                  <a:lnTo>
                    <a:pt x="1901952" y="495020"/>
                  </a:lnTo>
                  <a:lnTo>
                    <a:pt x="9548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6991912" y="2672186"/>
              <a:ext cx="668020" cy="981710"/>
            </a:xfrm>
            <a:custGeom>
              <a:avLst/>
              <a:gdLst/>
              <a:ahLst/>
              <a:cxnLst/>
              <a:rect l="l" t="t" r="r" b="b"/>
              <a:pathLst>
                <a:path w="668020" h="981710">
                  <a:moveTo>
                    <a:pt x="22422" y="981491"/>
                  </a:moveTo>
                  <a:lnTo>
                    <a:pt x="13716" y="979749"/>
                  </a:lnTo>
                  <a:lnTo>
                    <a:pt x="6586" y="974973"/>
                  </a:lnTo>
                  <a:lnTo>
                    <a:pt x="1769" y="967837"/>
                  </a:lnTo>
                  <a:lnTo>
                    <a:pt x="0" y="959016"/>
                  </a:lnTo>
                  <a:lnTo>
                    <a:pt x="0" y="661220"/>
                  </a:lnTo>
                  <a:lnTo>
                    <a:pt x="19143" y="596688"/>
                  </a:lnTo>
                  <a:lnTo>
                    <a:pt x="70406" y="552889"/>
                  </a:lnTo>
                  <a:lnTo>
                    <a:pt x="200681" y="494903"/>
                  </a:lnTo>
                  <a:lnTo>
                    <a:pt x="206906" y="490967"/>
                  </a:lnTo>
                  <a:lnTo>
                    <a:pt x="211640" y="485492"/>
                  </a:lnTo>
                  <a:lnTo>
                    <a:pt x="214649" y="478879"/>
                  </a:lnTo>
                  <a:lnTo>
                    <a:pt x="215704" y="471529"/>
                  </a:lnTo>
                  <a:lnTo>
                    <a:pt x="215704" y="435569"/>
                  </a:lnTo>
                  <a:lnTo>
                    <a:pt x="186047" y="406059"/>
                  </a:lnTo>
                  <a:lnTo>
                    <a:pt x="163431" y="370587"/>
                  </a:lnTo>
                  <a:lnTo>
                    <a:pt x="149014" y="330353"/>
                  </a:lnTo>
                  <a:lnTo>
                    <a:pt x="143952" y="286558"/>
                  </a:lnTo>
                  <a:lnTo>
                    <a:pt x="143952" y="276669"/>
                  </a:lnTo>
                  <a:lnTo>
                    <a:pt x="141710" y="275545"/>
                  </a:lnTo>
                  <a:lnTo>
                    <a:pt x="120081" y="235989"/>
                  </a:lnTo>
                  <a:lnTo>
                    <a:pt x="119960" y="190364"/>
                  </a:lnTo>
                  <a:lnTo>
                    <a:pt x="124986" y="146771"/>
                  </a:lnTo>
                  <a:lnTo>
                    <a:pt x="139299" y="106724"/>
                  </a:lnTo>
                  <a:lnTo>
                    <a:pt x="161756" y="71375"/>
                  </a:lnTo>
                  <a:lnTo>
                    <a:pt x="191210" y="41876"/>
                  </a:lnTo>
                  <a:lnTo>
                    <a:pt x="226516" y="19379"/>
                  </a:lnTo>
                  <a:lnTo>
                    <a:pt x="266528" y="5036"/>
                  </a:lnTo>
                  <a:lnTo>
                    <a:pt x="310102" y="0"/>
                  </a:lnTo>
                  <a:lnTo>
                    <a:pt x="358087" y="0"/>
                  </a:lnTo>
                  <a:lnTo>
                    <a:pt x="401590" y="5036"/>
                  </a:lnTo>
                  <a:lnTo>
                    <a:pt x="441575" y="19379"/>
                  </a:lnTo>
                  <a:lnTo>
                    <a:pt x="476885" y="41876"/>
                  </a:lnTo>
                  <a:lnTo>
                    <a:pt x="479732" y="44725"/>
                  </a:lnTo>
                  <a:lnTo>
                    <a:pt x="310102" y="44725"/>
                  </a:lnTo>
                  <a:lnTo>
                    <a:pt x="264253" y="52169"/>
                  </a:lnTo>
                  <a:lnTo>
                    <a:pt x="224377" y="72882"/>
                  </a:lnTo>
                  <a:lnTo>
                    <a:pt x="192896" y="104437"/>
                  </a:lnTo>
                  <a:lnTo>
                    <a:pt x="172231" y="144407"/>
                  </a:lnTo>
                  <a:lnTo>
                    <a:pt x="164805" y="190364"/>
                  </a:lnTo>
                  <a:lnTo>
                    <a:pt x="164805" y="235989"/>
                  </a:lnTo>
                  <a:lnTo>
                    <a:pt x="165029" y="236663"/>
                  </a:lnTo>
                  <a:lnTo>
                    <a:pt x="165029" y="236888"/>
                  </a:lnTo>
                  <a:lnTo>
                    <a:pt x="235991" y="236888"/>
                  </a:lnTo>
                  <a:lnTo>
                    <a:pt x="234637" y="242633"/>
                  </a:lnTo>
                  <a:lnTo>
                    <a:pt x="199174" y="271637"/>
                  </a:lnTo>
                  <a:lnTo>
                    <a:pt x="188797" y="276444"/>
                  </a:lnTo>
                  <a:lnTo>
                    <a:pt x="188797" y="286558"/>
                  </a:lnTo>
                  <a:lnTo>
                    <a:pt x="196202" y="332515"/>
                  </a:lnTo>
                  <a:lnTo>
                    <a:pt x="216823" y="372485"/>
                  </a:lnTo>
                  <a:lnTo>
                    <a:pt x="248272" y="404040"/>
                  </a:lnTo>
                  <a:lnTo>
                    <a:pt x="288159" y="424754"/>
                  </a:lnTo>
                  <a:lnTo>
                    <a:pt x="334095" y="432197"/>
                  </a:lnTo>
                  <a:lnTo>
                    <a:pt x="455664" y="432197"/>
                  </a:lnTo>
                  <a:lnTo>
                    <a:pt x="452261" y="435569"/>
                  </a:lnTo>
                  <a:lnTo>
                    <a:pt x="452261" y="462314"/>
                  </a:lnTo>
                  <a:lnTo>
                    <a:pt x="260549" y="462314"/>
                  </a:lnTo>
                  <a:lnTo>
                    <a:pt x="260422" y="473355"/>
                  </a:lnTo>
                  <a:lnTo>
                    <a:pt x="259890" y="481035"/>
                  </a:lnTo>
                  <a:lnTo>
                    <a:pt x="257970" y="490268"/>
                  </a:lnTo>
                  <a:lnTo>
                    <a:pt x="254873" y="499121"/>
                  </a:lnTo>
                  <a:lnTo>
                    <a:pt x="250683" y="507489"/>
                  </a:lnTo>
                  <a:lnTo>
                    <a:pt x="280056" y="536932"/>
                  </a:lnTo>
                  <a:lnTo>
                    <a:pt x="216601" y="536932"/>
                  </a:lnTo>
                  <a:lnTo>
                    <a:pt x="88568" y="594019"/>
                  </a:lnTo>
                  <a:lnTo>
                    <a:pt x="82185" y="597211"/>
                  </a:lnTo>
                  <a:lnTo>
                    <a:pt x="76180" y="601014"/>
                  </a:lnTo>
                  <a:lnTo>
                    <a:pt x="70595" y="605365"/>
                  </a:lnTo>
                  <a:lnTo>
                    <a:pt x="65473" y="610201"/>
                  </a:lnTo>
                  <a:lnTo>
                    <a:pt x="108884" y="653578"/>
                  </a:lnTo>
                  <a:lnTo>
                    <a:pt x="45293" y="653578"/>
                  </a:lnTo>
                  <a:lnTo>
                    <a:pt x="44864" y="658523"/>
                  </a:lnTo>
                  <a:lnTo>
                    <a:pt x="44844" y="959016"/>
                  </a:lnTo>
                  <a:lnTo>
                    <a:pt x="43107" y="967837"/>
                  </a:lnTo>
                  <a:lnTo>
                    <a:pt x="38342" y="974973"/>
                  </a:lnTo>
                  <a:lnTo>
                    <a:pt x="31223" y="979749"/>
                  </a:lnTo>
                  <a:lnTo>
                    <a:pt x="22422" y="981491"/>
                  </a:lnTo>
                  <a:close/>
                </a:path>
                <a:path w="668020" h="981710">
                  <a:moveTo>
                    <a:pt x="546971" y="204430"/>
                  </a:moveTo>
                  <a:lnTo>
                    <a:pt x="429629" y="204430"/>
                  </a:lnTo>
                  <a:lnTo>
                    <a:pt x="502263" y="196882"/>
                  </a:lnTo>
                  <a:lnTo>
                    <a:pt x="502936" y="196657"/>
                  </a:lnTo>
                  <a:lnTo>
                    <a:pt x="503384" y="195983"/>
                  </a:lnTo>
                  <a:lnTo>
                    <a:pt x="503384" y="190364"/>
                  </a:lnTo>
                  <a:lnTo>
                    <a:pt x="495958" y="144407"/>
                  </a:lnTo>
                  <a:lnTo>
                    <a:pt x="475293" y="104437"/>
                  </a:lnTo>
                  <a:lnTo>
                    <a:pt x="443812" y="72882"/>
                  </a:lnTo>
                  <a:lnTo>
                    <a:pt x="403936" y="52169"/>
                  </a:lnTo>
                  <a:lnTo>
                    <a:pt x="358087" y="44725"/>
                  </a:lnTo>
                  <a:lnTo>
                    <a:pt x="479732" y="44725"/>
                  </a:lnTo>
                  <a:lnTo>
                    <a:pt x="506363" y="71375"/>
                  </a:lnTo>
                  <a:lnTo>
                    <a:pt x="528850" y="106724"/>
                  </a:lnTo>
                  <a:lnTo>
                    <a:pt x="543192" y="146771"/>
                  </a:lnTo>
                  <a:lnTo>
                    <a:pt x="548229" y="190364"/>
                  </a:lnTo>
                  <a:lnTo>
                    <a:pt x="548136" y="195983"/>
                  </a:lnTo>
                  <a:lnTo>
                    <a:pt x="546971" y="204430"/>
                  </a:lnTo>
                  <a:close/>
                </a:path>
                <a:path w="668020" h="981710">
                  <a:moveTo>
                    <a:pt x="438070" y="248821"/>
                  </a:moveTo>
                  <a:lnTo>
                    <a:pt x="390657" y="246824"/>
                  </a:lnTo>
                  <a:lnTo>
                    <a:pt x="340584" y="236994"/>
                  </a:lnTo>
                  <a:lnTo>
                    <a:pt x="291287" y="216441"/>
                  </a:lnTo>
                  <a:lnTo>
                    <a:pt x="246198" y="182273"/>
                  </a:lnTo>
                  <a:lnTo>
                    <a:pt x="239640" y="166428"/>
                  </a:lnTo>
                  <a:lnTo>
                    <a:pt x="241279" y="158000"/>
                  </a:lnTo>
                  <a:lnTo>
                    <a:pt x="246198" y="150583"/>
                  </a:lnTo>
                  <a:lnTo>
                    <a:pt x="253727" y="145653"/>
                  </a:lnTo>
                  <a:lnTo>
                    <a:pt x="262202" y="144009"/>
                  </a:lnTo>
                  <a:lnTo>
                    <a:pt x="270635" y="145653"/>
                  </a:lnTo>
                  <a:lnTo>
                    <a:pt x="278038" y="150583"/>
                  </a:lnTo>
                  <a:lnTo>
                    <a:pt x="297182" y="166661"/>
                  </a:lnTo>
                  <a:lnTo>
                    <a:pt x="328132" y="184325"/>
                  </a:lnTo>
                  <a:lnTo>
                    <a:pt x="371933" y="198579"/>
                  </a:lnTo>
                  <a:lnTo>
                    <a:pt x="429629" y="204430"/>
                  </a:lnTo>
                  <a:lnTo>
                    <a:pt x="546971" y="204430"/>
                  </a:lnTo>
                  <a:lnTo>
                    <a:pt x="546498" y="207860"/>
                  </a:lnTo>
                  <a:lnTo>
                    <a:pt x="541615" y="219189"/>
                  </a:lnTo>
                  <a:lnTo>
                    <a:pt x="534040" y="228748"/>
                  </a:lnTo>
                  <a:lnTo>
                    <a:pt x="524237" y="235989"/>
                  </a:lnTo>
                  <a:lnTo>
                    <a:pt x="524237" y="245878"/>
                  </a:lnTo>
                  <a:lnTo>
                    <a:pt x="479392" y="245878"/>
                  </a:lnTo>
                  <a:lnTo>
                    <a:pt x="438070" y="248821"/>
                  </a:lnTo>
                  <a:close/>
                </a:path>
                <a:path w="668020" h="981710">
                  <a:moveTo>
                    <a:pt x="235991" y="236888"/>
                  </a:moveTo>
                  <a:lnTo>
                    <a:pt x="165702" y="236888"/>
                  </a:lnTo>
                  <a:lnTo>
                    <a:pt x="173980" y="233984"/>
                  </a:lnTo>
                  <a:lnTo>
                    <a:pt x="182322" y="229668"/>
                  </a:lnTo>
                  <a:lnTo>
                    <a:pt x="190706" y="223961"/>
                  </a:lnTo>
                  <a:lnTo>
                    <a:pt x="199111" y="216885"/>
                  </a:lnTo>
                  <a:lnTo>
                    <a:pt x="206637" y="212292"/>
                  </a:lnTo>
                  <a:lnTo>
                    <a:pt x="236613" y="234247"/>
                  </a:lnTo>
                  <a:lnTo>
                    <a:pt x="235991" y="236888"/>
                  </a:lnTo>
                  <a:close/>
                </a:path>
                <a:path w="668020" h="981710">
                  <a:moveTo>
                    <a:pt x="455664" y="432197"/>
                  </a:moveTo>
                  <a:lnTo>
                    <a:pt x="334095" y="432197"/>
                  </a:lnTo>
                  <a:lnTo>
                    <a:pt x="379944" y="424754"/>
                  </a:lnTo>
                  <a:lnTo>
                    <a:pt x="419820" y="404040"/>
                  </a:lnTo>
                  <a:lnTo>
                    <a:pt x="451301" y="372485"/>
                  </a:lnTo>
                  <a:lnTo>
                    <a:pt x="471966" y="332515"/>
                  </a:lnTo>
                  <a:lnTo>
                    <a:pt x="479392" y="286558"/>
                  </a:lnTo>
                  <a:lnTo>
                    <a:pt x="479392" y="245878"/>
                  </a:lnTo>
                  <a:lnTo>
                    <a:pt x="524237" y="245878"/>
                  </a:lnTo>
                  <a:lnTo>
                    <a:pt x="524237" y="286558"/>
                  </a:lnTo>
                  <a:lnTo>
                    <a:pt x="519171" y="330353"/>
                  </a:lnTo>
                  <a:lnTo>
                    <a:pt x="504730" y="370587"/>
                  </a:lnTo>
                  <a:lnTo>
                    <a:pt x="482048" y="406059"/>
                  </a:lnTo>
                  <a:lnTo>
                    <a:pt x="455664" y="432197"/>
                  </a:lnTo>
                  <a:close/>
                </a:path>
                <a:path w="668020" h="981710">
                  <a:moveTo>
                    <a:pt x="334095" y="477148"/>
                  </a:moveTo>
                  <a:lnTo>
                    <a:pt x="314815" y="476157"/>
                  </a:lnTo>
                  <a:lnTo>
                    <a:pt x="296060" y="473271"/>
                  </a:lnTo>
                  <a:lnTo>
                    <a:pt x="277937" y="468614"/>
                  </a:lnTo>
                  <a:lnTo>
                    <a:pt x="260549" y="462314"/>
                  </a:lnTo>
                  <a:lnTo>
                    <a:pt x="407416" y="462314"/>
                  </a:lnTo>
                  <a:lnTo>
                    <a:pt x="390158" y="468709"/>
                  </a:lnTo>
                  <a:lnTo>
                    <a:pt x="372101" y="473355"/>
                  </a:lnTo>
                  <a:lnTo>
                    <a:pt x="353371" y="476189"/>
                  </a:lnTo>
                  <a:lnTo>
                    <a:pt x="334095" y="477148"/>
                  </a:lnTo>
                  <a:close/>
                </a:path>
                <a:path w="668020" h="981710">
                  <a:moveTo>
                    <a:pt x="397550" y="591097"/>
                  </a:moveTo>
                  <a:lnTo>
                    <a:pt x="334095" y="591097"/>
                  </a:lnTo>
                  <a:lnTo>
                    <a:pt x="417506" y="507489"/>
                  </a:lnTo>
                  <a:lnTo>
                    <a:pt x="413186" y="499121"/>
                  </a:lnTo>
                  <a:lnTo>
                    <a:pt x="410023" y="490268"/>
                  </a:lnTo>
                  <a:lnTo>
                    <a:pt x="408078" y="481035"/>
                  </a:lnTo>
                  <a:lnTo>
                    <a:pt x="407537" y="473271"/>
                  </a:lnTo>
                  <a:lnTo>
                    <a:pt x="407416" y="462314"/>
                  </a:lnTo>
                  <a:lnTo>
                    <a:pt x="452261" y="462314"/>
                  </a:lnTo>
                  <a:lnTo>
                    <a:pt x="452261" y="471529"/>
                  </a:lnTo>
                  <a:lnTo>
                    <a:pt x="453351" y="478879"/>
                  </a:lnTo>
                  <a:lnTo>
                    <a:pt x="456437" y="485492"/>
                  </a:lnTo>
                  <a:lnTo>
                    <a:pt x="461248" y="490967"/>
                  </a:lnTo>
                  <a:lnTo>
                    <a:pt x="467508" y="494903"/>
                  </a:lnTo>
                  <a:lnTo>
                    <a:pt x="561932" y="536932"/>
                  </a:lnTo>
                  <a:lnTo>
                    <a:pt x="451588" y="536932"/>
                  </a:lnTo>
                  <a:lnTo>
                    <a:pt x="397550" y="591097"/>
                  </a:lnTo>
                  <a:close/>
                </a:path>
                <a:path w="668020" h="981710">
                  <a:moveTo>
                    <a:pt x="334095" y="981491"/>
                  </a:moveTo>
                  <a:lnTo>
                    <a:pt x="325388" y="979749"/>
                  </a:lnTo>
                  <a:lnTo>
                    <a:pt x="318259" y="974973"/>
                  </a:lnTo>
                  <a:lnTo>
                    <a:pt x="313441" y="967837"/>
                  </a:lnTo>
                  <a:lnTo>
                    <a:pt x="311672" y="959016"/>
                  </a:lnTo>
                  <a:lnTo>
                    <a:pt x="311672" y="632227"/>
                  </a:lnTo>
                  <a:lnTo>
                    <a:pt x="216601" y="536932"/>
                  </a:lnTo>
                  <a:lnTo>
                    <a:pt x="280056" y="536932"/>
                  </a:lnTo>
                  <a:lnTo>
                    <a:pt x="334095" y="591097"/>
                  </a:lnTo>
                  <a:lnTo>
                    <a:pt x="397550" y="591097"/>
                  </a:lnTo>
                  <a:lnTo>
                    <a:pt x="356517" y="632227"/>
                  </a:lnTo>
                  <a:lnTo>
                    <a:pt x="356517" y="959016"/>
                  </a:lnTo>
                  <a:lnTo>
                    <a:pt x="354748" y="967837"/>
                  </a:lnTo>
                  <a:lnTo>
                    <a:pt x="349930" y="974973"/>
                  </a:lnTo>
                  <a:lnTo>
                    <a:pt x="342801" y="979749"/>
                  </a:lnTo>
                  <a:lnTo>
                    <a:pt x="334095" y="981491"/>
                  </a:lnTo>
                  <a:close/>
                </a:path>
                <a:path w="668020" h="981710">
                  <a:moveTo>
                    <a:pt x="525807" y="981491"/>
                  </a:moveTo>
                  <a:lnTo>
                    <a:pt x="517101" y="979749"/>
                  </a:lnTo>
                  <a:lnTo>
                    <a:pt x="509971" y="974973"/>
                  </a:lnTo>
                  <a:lnTo>
                    <a:pt x="505154" y="967837"/>
                  </a:lnTo>
                  <a:lnTo>
                    <a:pt x="503384" y="959016"/>
                  </a:lnTo>
                  <a:lnTo>
                    <a:pt x="503384" y="748648"/>
                  </a:lnTo>
                  <a:lnTo>
                    <a:pt x="519182" y="696277"/>
                  </a:lnTo>
                  <a:lnTo>
                    <a:pt x="602492" y="610201"/>
                  </a:lnTo>
                  <a:lnTo>
                    <a:pt x="597499" y="605365"/>
                  </a:lnTo>
                  <a:lnTo>
                    <a:pt x="591981" y="601014"/>
                  </a:lnTo>
                  <a:lnTo>
                    <a:pt x="586001" y="597211"/>
                  </a:lnTo>
                  <a:lnTo>
                    <a:pt x="579621" y="594019"/>
                  </a:lnTo>
                  <a:lnTo>
                    <a:pt x="451588" y="536932"/>
                  </a:lnTo>
                  <a:lnTo>
                    <a:pt x="561932" y="536932"/>
                  </a:lnTo>
                  <a:lnTo>
                    <a:pt x="597783" y="552889"/>
                  </a:lnTo>
                  <a:lnTo>
                    <a:pt x="648850" y="596688"/>
                  </a:lnTo>
                  <a:lnTo>
                    <a:pt x="666846" y="653578"/>
                  </a:lnTo>
                  <a:lnTo>
                    <a:pt x="622672" y="653578"/>
                  </a:lnTo>
                  <a:lnTo>
                    <a:pt x="562804" y="713587"/>
                  </a:lnTo>
                  <a:lnTo>
                    <a:pt x="556554" y="721214"/>
                  </a:lnTo>
                  <a:lnTo>
                    <a:pt x="551985" y="729769"/>
                  </a:lnTo>
                  <a:lnTo>
                    <a:pt x="549182" y="738998"/>
                  </a:lnTo>
                  <a:lnTo>
                    <a:pt x="548229" y="748648"/>
                  </a:lnTo>
                  <a:lnTo>
                    <a:pt x="548229" y="959016"/>
                  </a:lnTo>
                  <a:lnTo>
                    <a:pt x="546460" y="967837"/>
                  </a:lnTo>
                  <a:lnTo>
                    <a:pt x="541643" y="974973"/>
                  </a:lnTo>
                  <a:lnTo>
                    <a:pt x="534513" y="979749"/>
                  </a:lnTo>
                  <a:lnTo>
                    <a:pt x="525807" y="981491"/>
                  </a:lnTo>
                  <a:close/>
                </a:path>
                <a:path w="668020" h="981710">
                  <a:moveTo>
                    <a:pt x="142382" y="981491"/>
                  </a:moveTo>
                  <a:lnTo>
                    <a:pt x="133676" y="979749"/>
                  </a:lnTo>
                  <a:lnTo>
                    <a:pt x="126546" y="974973"/>
                  </a:lnTo>
                  <a:lnTo>
                    <a:pt x="121729" y="967837"/>
                  </a:lnTo>
                  <a:lnTo>
                    <a:pt x="119960" y="959016"/>
                  </a:lnTo>
                  <a:lnTo>
                    <a:pt x="119960" y="748648"/>
                  </a:lnTo>
                  <a:lnTo>
                    <a:pt x="119007" y="738998"/>
                  </a:lnTo>
                  <a:lnTo>
                    <a:pt x="116204" y="729769"/>
                  </a:lnTo>
                  <a:lnTo>
                    <a:pt x="111635" y="721214"/>
                  </a:lnTo>
                  <a:lnTo>
                    <a:pt x="105385" y="713587"/>
                  </a:lnTo>
                  <a:lnTo>
                    <a:pt x="45293" y="653578"/>
                  </a:lnTo>
                  <a:lnTo>
                    <a:pt x="108884" y="653578"/>
                  </a:lnTo>
                  <a:lnTo>
                    <a:pt x="137225" y="681897"/>
                  </a:lnTo>
                  <a:lnTo>
                    <a:pt x="162986" y="730096"/>
                  </a:lnTo>
                  <a:lnTo>
                    <a:pt x="164805" y="748648"/>
                  </a:lnTo>
                  <a:lnTo>
                    <a:pt x="164805" y="959016"/>
                  </a:lnTo>
                  <a:lnTo>
                    <a:pt x="163035" y="967837"/>
                  </a:lnTo>
                  <a:lnTo>
                    <a:pt x="158218" y="974973"/>
                  </a:lnTo>
                  <a:lnTo>
                    <a:pt x="151089" y="979749"/>
                  </a:lnTo>
                  <a:lnTo>
                    <a:pt x="142382" y="981491"/>
                  </a:lnTo>
                  <a:close/>
                </a:path>
                <a:path w="668020" h="981710">
                  <a:moveTo>
                    <a:pt x="645543" y="981491"/>
                  </a:moveTo>
                  <a:lnTo>
                    <a:pt x="636837" y="979749"/>
                  </a:lnTo>
                  <a:lnTo>
                    <a:pt x="629707" y="974973"/>
                  </a:lnTo>
                  <a:lnTo>
                    <a:pt x="624890" y="967837"/>
                  </a:lnTo>
                  <a:lnTo>
                    <a:pt x="623120" y="959016"/>
                  </a:lnTo>
                  <a:lnTo>
                    <a:pt x="623120" y="658523"/>
                  </a:lnTo>
                  <a:lnTo>
                    <a:pt x="622672" y="653578"/>
                  </a:lnTo>
                  <a:lnTo>
                    <a:pt x="666846" y="653578"/>
                  </a:lnTo>
                  <a:lnTo>
                    <a:pt x="667965" y="661220"/>
                  </a:lnTo>
                  <a:lnTo>
                    <a:pt x="667965" y="959016"/>
                  </a:lnTo>
                  <a:lnTo>
                    <a:pt x="666228" y="967837"/>
                  </a:lnTo>
                  <a:lnTo>
                    <a:pt x="661463" y="974973"/>
                  </a:lnTo>
                  <a:lnTo>
                    <a:pt x="654344" y="979749"/>
                  </a:lnTo>
                  <a:lnTo>
                    <a:pt x="645543" y="981491"/>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6560728" y="2791978"/>
              <a:ext cx="404495" cy="862330"/>
            </a:xfrm>
            <a:custGeom>
              <a:avLst/>
              <a:gdLst/>
              <a:ahLst/>
              <a:cxnLst/>
              <a:rect l="l" t="t" r="r" b="b"/>
              <a:pathLst>
                <a:path w="404495" h="862329">
                  <a:moveTo>
                    <a:pt x="22198" y="861698"/>
                  </a:moveTo>
                  <a:lnTo>
                    <a:pt x="0" y="643689"/>
                  </a:lnTo>
                  <a:lnTo>
                    <a:pt x="3619" y="617463"/>
                  </a:lnTo>
                  <a:lnTo>
                    <a:pt x="13986" y="593850"/>
                  </a:lnTo>
                  <a:lnTo>
                    <a:pt x="30364" y="574030"/>
                  </a:lnTo>
                  <a:lnTo>
                    <a:pt x="52020" y="559182"/>
                  </a:lnTo>
                  <a:lnTo>
                    <a:pt x="129601" y="520300"/>
                  </a:lnTo>
                  <a:lnTo>
                    <a:pt x="135498" y="516181"/>
                  </a:lnTo>
                  <a:lnTo>
                    <a:pt x="139944" y="510776"/>
                  </a:lnTo>
                  <a:lnTo>
                    <a:pt x="142750" y="504402"/>
                  </a:lnTo>
                  <a:lnTo>
                    <a:pt x="143728" y="497375"/>
                  </a:lnTo>
                  <a:lnTo>
                    <a:pt x="143728" y="447930"/>
                  </a:lnTo>
                  <a:lnTo>
                    <a:pt x="114130" y="421799"/>
                  </a:lnTo>
                  <a:lnTo>
                    <a:pt x="91427" y="389410"/>
                  </a:lnTo>
                  <a:lnTo>
                    <a:pt x="76881" y="352007"/>
                  </a:lnTo>
                  <a:lnTo>
                    <a:pt x="71751" y="310831"/>
                  </a:lnTo>
                  <a:lnTo>
                    <a:pt x="71751" y="262734"/>
                  </a:lnTo>
                  <a:lnTo>
                    <a:pt x="77231" y="220316"/>
                  </a:lnTo>
                  <a:lnTo>
                    <a:pt x="92716" y="181964"/>
                  </a:lnTo>
                  <a:lnTo>
                    <a:pt x="116779" y="149049"/>
                  </a:lnTo>
                  <a:lnTo>
                    <a:pt x="147988" y="122939"/>
                  </a:lnTo>
                  <a:lnTo>
                    <a:pt x="146092" y="115986"/>
                  </a:lnTo>
                  <a:lnTo>
                    <a:pt x="144765" y="108948"/>
                  </a:lnTo>
                  <a:lnTo>
                    <a:pt x="143983" y="101826"/>
                  </a:lnTo>
                  <a:lnTo>
                    <a:pt x="143728" y="94620"/>
                  </a:lnTo>
                  <a:lnTo>
                    <a:pt x="151127" y="57838"/>
                  </a:lnTo>
                  <a:lnTo>
                    <a:pt x="171307" y="27756"/>
                  </a:lnTo>
                  <a:lnTo>
                    <a:pt x="201241" y="7451"/>
                  </a:lnTo>
                  <a:lnTo>
                    <a:pt x="237902" y="0"/>
                  </a:lnTo>
                  <a:lnTo>
                    <a:pt x="274598" y="7451"/>
                  </a:lnTo>
                  <a:lnTo>
                    <a:pt x="304609" y="27756"/>
                  </a:lnTo>
                  <a:lnTo>
                    <a:pt x="316187" y="44950"/>
                  </a:lnTo>
                  <a:lnTo>
                    <a:pt x="237902" y="44950"/>
                  </a:lnTo>
                  <a:lnTo>
                    <a:pt x="218748" y="48855"/>
                  </a:lnTo>
                  <a:lnTo>
                    <a:pt x="203063" y="59503"/>
                  </a:lnTo>
                  <a:lnTo>
                    <a:pt x="192465" y="75291"/>
                  </a:lnTo>
                  <a:lnTo>
                    <a:pt x="188573" y="94620"/>
                  </a:lnTo>
                  <a:lnTo>
                    <a:pt x="188594" y="98048"/>
                  </a:lnTo>
                  <a:lnTo>
                    <a:pt x="188797" y="100688"/>
                  </a:lnTo>
                  <a:lnTo>
                    <a:pt x="189469" y="103385"/>
                  </a:lnTo>
                  <a:lnTo>
                    <a:pt x="285968" y="103385"/>
                  </a:lnTo>
                  <a:lnTo>
                    <a:pt x="286783" y="103610"/>
                  </a:lnTo>
                  <a:lnTo>
                    <a:pt x="331805" y="103610"/>
                  </a:lnTo>
                  <a:lnTo>
                    <a:pt x="331180" y="108948"/>
                  </a:lnTo>
                  <a:lnTo>
                    <a:pt x="329841" y="115986"/>
                  </a:lnTo>
                  <a:lnTo>
                    <a:pt x="328040" y="122939"/>
                  </a:lnTo>
                  <a:lnTo>
                    <a:pt x="349801" y="141144"/>
                  </a:lnTo>
                  <a:lnTo>
                    <a:pt x="237902" y="141144"/>
                  </a:lnTo>
                  <a:lnTo>
                    <a:pt x="191484" y="150422"/>
                  </a:lnTo>
                  <a:lnTo>
                    <a:pt x="153285" y="175755"/>
                  </a:lnTo>
                  <a:lnTo>
                    <a:pt x="127068" y="213394"/>
                  </a:lnTo>
                  <a:lnTo>
                    <a:pt x="116596" y="259588"/>
                  </a:lnTo>
                  <a:lnTo>
                    <a:pt x="248967" y="259588"/>
                  </a:lnTo>
                  <a:lnTo>
                    <a:pt x="249534" y="260009"/>
                  </a:lnTo>
                  <a:lnTo>
                    <a:pt x="278741" y="270151"/>
                  </a:lnTo>
                  <a:lnTo>
                    <a:pt x="188573" y="270151"/>
                  </a:lnTo>
                  <a:lnTo>
                    <a:pt x="168214" y="284588"/>
                  </a:lnTo>
                  <a:lnTo>
                    <a:pt x="148969" y="294958"/>
                  </a:lnTo>
                  <a:lnTo>
                    <a:pt x="131532" y="301915"/>
                  </a:lnTo>
                  <a:lnTo>
                    <a:pt x="116596" y="306112"/>
                  </a:lnTo>
                  <a:lnTo>
                    <a:pt x="116596" y="310831"/>
                  </a:lnTo>
                  <a:lnTo>
                    <a:pt x="126154" y="358180"/>
                  </a:lnTo>
                  <a:lnTo>
                    <a:pt x="152192" y="396827"/>
                  </a:lnTo>
                  <a:lnTo>
                    <a:pt x="190759" y="422874"/>
                  </a:lnTo>
                  <a:lnTo>
                    <a:pt x="237902" y="432422"/>
                  </a:lnTo>
                  <a:lnTo>
                    <a:pt x="349866" y="432422"/>
                  </a:lnTo>
                  <a:lnTo>
                    <a:pt x="332301" y="447930"/>
                  </a:lnTo>
                  <a:lnTo>
                    <a:pt x="332301" y="469956"/>
                  </a:lnTo>
                  <a:lnTo>
                    <a:pt x="188573" y="469956"/>
                  </a:lnTo>
                  <a:lnTo>
                    <a:pt x="188573" y="503444"/>
                  </a:lnTo>
                  <a:lnTo>
                    <a:pt x="187676" y="509512"/>
                  </a:lnTo>
                  <a:lnTo>
                    <a:pt x="186106" y="515356"/>
                  </a:lnTo>
                  <a:lnTo>
                    <a:pt x="224224" y="553563"/>
                  </a:lnTo>
                  <a:lnTo>
                    <a:pt x="160769" y="553563"/>
                  </a:lnTo>
                  <a:lnTo>
                    <a:pt x="157405" y="556036"/>
                  </a:lnTo>
                  <a:lnTo>
                    <a:pt x="153594" y="558508"/>
                  </a:lnTo>
                  <a:lnTo>
                    <a:pt x="71976" y="599188"/>
                  </a:lnTo>
                  <a:lnTo>
                    <a:pt x="68164" y="601211"/>
                  </a:lnTo>
                  <a:lnTo>
                    <a:pt x="64576" y="603683"/>
                  </a:lnTo>
                  <a:lnTo>
                    <a:pt x="61437" y="606605"/>
                  </a:lnTo>
                  <a:lnTo>
                    <a:pt x="108076" y="653353"/>
                  </a:lnTo>
                  <a:lnTo>
                    <a:pt x="44620" y="653353"/>
                  </a:lnTo>
                  <a:lnTo>
                    <a:pt x="44576" y="839448"/>
                  </a:lnTo>
                  <a:lnTo>
                    <a:pt x="42883" y="848045"/>
                  </a:lnTo>
                  <a:lnTo>
                    <a:pt x="38118" y="855180"/>
                  </a:lnTo>
                  <a:lnTo>
                    <a:pt x="30999" y="859956"/>
                  </a:lnTo>
                  <a:lnTo>
                    <a:pt x="22198" y="861698"/>
                  </a:lnTo>
                  <a:close/>
                </a:path>
                <a:path w="404495" h="862329">
                  <a:moveTo>
                    <a:pt x="331805" y="103610"/>
                  </a:moveTo>
                  <a:lnTo>
                    <a:pt x="286783" y="103610"/>
                  </a:lnTo>
                  <a:lnTo>
                    <a:pt x="287232" y="100688"/>
                  </a:lnTo>
                  <a:lnTo>
                    <a:pt x="287434" y="98048"/>
                  </a:lnTo>
                  <a:lnTo>
                    <a:pt x="272937" y="59503"/>
                  </a:lnTo>
                  <a:lnTo>
                    <a:pt x="237902" y="44950"/>
                  </a:lnTo>
                  <a:lnTo>
                    <a:pt x="316187" y="44950"/>
                  </a:lnTo>
                  <a:lnTo>
                    <a:pt x="324866" y="57838"/>
                  </a:lnTo>
                  <a:lnTo>
                    <a:pt x="332301" y="94620"/>
                  </a:lnTo>
                  <a:lnTo>
                    <a:pt x="332013" y="101826"/>
                  </a:lnTo>
                  <a:lnTo>
                    <a:pt x="331805" y="103610"/>
                  </a:lnTo>
                  <a:close/>
                </a:path>
                <a:path w="404495" h="862329">
                  <a:moveTo>
                    <a:pt x="285968" y="103385"/>
                  </a:moveTo>
                  <a:lnTo>
                    <a:pt x="189469" y="103385"/>
                  </a:lnTo>
                  <a:lnTo>
                    <a:pt x="201105" y="100270"/>
                  </a:lnTo>
                  <a:lnTo>
                    <a:pt x="213097" y="98019"/>
                  </a:lnTo>
                  <a:lnTo>
                    <a:pt x="225384" y="96653"/>
                  </a:lnTo>
                  <a:lnTo>
                    <a:pt x="237902" y="96193"/>
                  </a:lnTo>
                  <a:lnTo>
                    <a:pt x="250553" y="96657"/>
                  </a:lnTo>
                  <a:lnTo>
                    <a:pt x="262931" y="98048"/>
                  </a:lnTo>
                  <a:lnTo>
                    <a:pt x="275015" y="100365"/>
                  </a:lnTo>
                  <a:lnTo>
                    <a:pt x="285968" y="103385"/>
                  </a:lnTo>
                  <a:close/>
                </a:path>
                <a:path w="404495" h="862329">
                  <a:moveTo>
                    <a:pt x="404277" y="276371"/>
                  </a:moveTo>
                  <a:lnTo>
                    <a:pt x="296652" y="276371"/>
                  </a:lnTo>
                  <a:lnTo>
                    <a:pt x="359432" y="271050"/>
                  </a:lnTo>
                  <a:lnTo>
                    <a:pt x="359432" y="262734"/>
                  </a:lnTo>
                  <a:lnTo>
                    <a:pt x="349871" y="215480"/>
                  </a:lnTo>
                  <a:lnTo>
                    <a:pt x="323808" y="176823"/>
                  </a:lnTo>
                  <a:lnTo>
                    <a:pt x="285175" y="150724"/>
                  </a:lnTo>
                  <a:lnTo>
                    <a:pt x="237902" y="141144"/>
                  </a:lnTo>
                  <a:lnTo>
                    <a:pt x="349801" y="141144"/>
                  </a:lnTo>
                  <a:lnTo>
                    <a:pt x="359250" y="149049"/>
                  </a:lnTo>
                  <a:lnTo>
                    <a:pt x="383312" y="181964"/>
                  </a:lnTo>
                  <a:lnTo>
                    <a:pt x="398797" y="220316"/>
                  </a:lnTo>
                  <a:lnTo>
                    <a:pt x="404277" y="262734"/>
                  </a:lnTo>
                  <a:lnTo>
                    <a:pt x="404277" y="276371"/>
                  </a:lnTo>
                  <a:close/>
                </a:path>
                <a:path w="404495" h="862329">
                  <a:moveTo>
                    <a:pt x="248967" y="259588"/>
                  </a:moveTo>
                  <a:lnTo>
                    <a:pt x="116596" y="259588"/>
                  </a:lnTo>
                  <a:lnTo>
                    <a:pt x="129037" y="254780"/>
                  </a:lnTo>
                  <a:lnTo>
                    <a:pt x="143139" y="247423"/>
                  </a:lnTo>
                  <a:lnTo>
                    <a:pt x="158376" y="236990"/>
                  </a:lnTo>
                  <a:lnTo>
                    <a:pt x="174222" y="222953"/>
                  </a:lnTo>
                  <a:lnTo>
                    <a:pt x="178707" y="218234"/>
                  </a:lnTo>
                  <a:lnTo>
                    <a:pt x="185209" y="215986"/>
                  </a:lnTo>
                  <a:lnTo>
                    <a:pt x="198214" y="216885"/>
                  </a:lnTo>
                  <a:lnTo>
                    <a:pt x="204044" y="220032"/>
                  </a:lnTo>
                  <a:lnTo>
                    <a:pt x="208080" y="225201"/>
                  </a:lnTo>
                  <a:lnTo>
                    <a:pt x="219526" y="237706"/>
                  </a:lnTo>
                  <a:lnTo>
                    <a:pt x="248967" y="259588"/>
                  </a:lnTo>
                  <a:close/>
                </a:path>
                <a:path w="404495" h="862329">
                  <a:moveTo>
                    <a:pt x="315932" y="322743"/>
                  </a:moveTo>
                  <a:lnTo>
                    <a:pt x="267724" y="316001"/>
                  </a:lnTo>
                  <a:lnTo>
                    <a:pt x="230278" y="300493"/>
                  </a:lnTo>
                  <a:lnTo>
                    <a:pt x="196729" y="277421"/>
                  </a:lnTo>
                  <a:lnTo>
                    <a:pt x="188573" y="270151"/>
                  </a:lnTo>
                  <a:lnTo>
                    <a:pt x="278741" y="270151"/>
                  </a:lnTo>
                  <a:lnTo>
                    <a:pt x="296652" y="276371"/>
                  </a:lnTo>
                  <a:lnTo>
                    <a:pt x="404277" y="276371"/>
                  </a:lnTo>
                  <a:lnTo>
                    <a:pt x="404277" y="310831"/>
                  </a:lnTo>
                  <a:lnTo>
                    <a:pt x="403437" y="317574"/>
                  </a:lnTo>
                  <a:lnTo>
                    <a:pt x="359208" y="317574"/>
                  </a:lnTo>
                  <a:lnTo>
                    <a:pt x="347905" y="319899"/>
                  </a:lnTo>
                  <a:lnTo>
                    <a:pt x="336897" y="321507"/>
                  </a:lnTo>
                  <a:lnTo>
                    <a:pt x="326226" y="322441"/>
                  </a:lnTo>
                  <a:lnTo>
                    <a:pt x="315932" y="322743"/>
                  </a:lnTo>
                  <a:close/>
                </a:path>
                <a:path w="404495" h="862329">
                  <a:moveTo>
                    <a:pt x="349866" y="432422"/>
                  </a:moveTo>
                  <a:lnTo>
                    <a:pt x="237902" y="432422"/>
                  </a:lnTo>
                  <a:lnTo>
                    <a:pt x="283689" y="423485"/>
                  </a:lnTo>
                  <a:lnTo>
                    <a:pt x="321510" y="399018"/>
                  </a:lnTo>
                  <a:lnTo>
                    <a:pt x="347853" y="362542"/>
                  </a:lnTo>
                  <a:lnTo>
                    <a:pt x="359208" y="317574"/>
                  </a:lnTo>
                  <a:lnTo>
                    <a:pt x="403437" y="317574"/>
                  </a:lnTo>
                  <a:lnTo>
                    <a:pt x="399148" y="352007"/>
                  </a:lnTo>
                  <a:lnTo>
                    <a:pt x="384601" y="389410"/>
                  </a:lnTo>
                  <a:lnTo>
                    <a:pt x="361898" y="421799"/>
                  </a:lnTo>
                  <a:lnTo>
                    <a:pt x="349866" y="432422"/>
                  </a:lnTo>
                  <a:close/>
                </a:path>
                <a:path w="404495" h="862329">
                  <a:moveTo>
                    <a:pt x="237902" y="477373"/>
                  </a:moveTo>
                  <a:lnTo>
                    <a:pt x="225212" y="476909"/>
                  </a:lnTo>
                  <a:lnTo>
                    <a:pt x="212733" y="475518"/>
                  </a:lnTo>
                  <a:lnTo>
                    <a:pt x="200506" y="473201"/>
                  </a:lnTo>
                  <a:lnTo>
                    <a:pt x="188573" y="469956"/>
                  </a:lnTo>
                  <a:lnTo>
                    <a:pt x="287456" y="469956"/>
                  </a:lnTo>
                  <a:lnTo>
                    <a:pt x="275519" y="473201"/>
                  </a:lnTo>
                  <a:lnTo>
                    <a:pt x="263267" y="475518"/>
                  </a:lnTo>
                  <a:lnTo>
                    <a:pt x="250721" y="476909"/>
                  </a:lnTo>
                  <a:lnTo>
                    <a:pt x="237902" y="477373"/>
                  </a:lnTo>
                  <a:close/>
                </a:path>
                <a:path w="404495" h="862329">
                  <a:moveTo>
                    <a:pt x="301526" y="567273"/>
                  </a:moveTo>
                  <a:lnTo>
                    <a:pt x="237902" y="567273"/>
                  </a:lnTo>
                  <a:lnTo>
                    <a:pt x="289922" y="515356"/>
                  </a:lnTo>
                  <a:lnTo>
                    <a:pt x="288353" y="509512"/>
                  </a:lnTo>
                  <a:lnTo>
                    <a:pt x="287456" y="503444"/>
                  </a:lnTo>
                  <a:lnTo>
                    <a:pt x="287456" y="469956"/>
                  </a:lnTo>
                  <a:lnTo>
                    <a:pt x="332301" y="469956"/>
                  </a:lnTo>
                  <a:lnTo>
                    <a:pt x="332301" y="497375"/>
                  </a:lnTo>
                  <a:lnTo>
                    <a:pt x="333278" y="504402"/>
                  </a:lnTo>
                  <a:lnTo>
                    <a:pt x="336085" y="510776"/>
                  </a:lnTo>
                  <a:lnTo>
                    <a:pt x="340530" y="516181"/>
                  </a:lnTo>
                  <a:lnTo>
                    <a:pt x="346427" y="520300"/>
                  </a:lnTo>
                  <a:lnTo>
                    <a:pt x="367728" y="530863"/>
                  </a:lnTo>
                  <a:lnTo>
                    <a:pt x="374823" y="536395"/>
                  </a:lnTo>
                  <a:lnTo>
                    <a:pt x="379080" y="543927"/>
                  </a:lnTo>
                  <a:lnTo>
                    <a:pt x="380183" y="552513"/>
                  </a:lnTo>
                  <a:lnTo>
                    <a:pt x="379898" y="553563"/>
                  </a:lnTo>
                  <a:lnTo>
                    <a:pt x="315260" y="553563"/>
                  </a:lnTo>
                  <a:lnTo>
                    <a:pt x="301526" y="567273"/>
                  </a:lnTo>
                  <a:close/>
                </a:path>
                <a:path w="404495" h="862329">
                  <a:moveTo>
                    <a:pt x="237902" y="861923"/>
                  </a:moveTo>
                  <a:lnTo>
                    <a:pt x="229196" y="860150"/>
                  </a:lnTo>
                  <a:lnTo>
                    <a:pt x="222066" y="855321"/>
                  </a:lnTo>
                  <a:lnTo>
                    <a:pt x="217249" y="848175"/>
                  </a:lnTo>
                  <a:lnTo>
                    <a:pt x="215480" y="839448"/>
                  </a:lnTo>
                  <a:lnTo>
                    <a:pt x="215480" y="608403"/>
                  </a:lnTo>
                  <a:lnTo>
                    <a:pt x="160769" y="553563"/>
                  </a:lnTo>
                  <a:lnTo>
                    <a:pt x="224224" y="553563"/>
                  </a:lnTo>
                  <a:lnTo>
                    <a:pt x="237902" y="567273"/>
                  </a:lnTo>
                  <a:lnTo>
                    <a:pt x="301526" y="567273"/>
                  </a:lnTo>
                  <a:lnTo>
                    <a:pt x="260325" y="608403"/>
                  </a:lnTo>
                  <a:lnTo>
                    <a:pt x="260325" y="839448"/>
                  </a:lnTo>
                  <a:lnTo>
                    <a:pt x="258587" y="848175"/>
                  </a:lnTo>
                  <a:lnTo>
                    <a:pt x="253822" y="855321"/>
                  </a:lnTo>
                  <a:lnTo>
                    <a:pt x="246703" y="860150"/>
                  </a:lnTo>
                  <a:lnTo>
                    <a:pt x="237902" y="861923"/>
                  </a:lnTo>
                  <a:close/>
                </a:path>
                <a:path w="404495" h="862329">
                  <a:moveTo>
                    <a:pt x="365934" y="573566"/>
                  </a:moveTo>
                  <a:lnTo>
                    <a:pt x="354499" y="573566"/>
                  </a:lnTo>
                  <a:lnTo>
                    <a:pt x="350911" y="572667"/>
                  </a:lnTo>
                  <a:lnTo>
                    <a:pt x="322435" y="558508"/>
                  </a:lnTo>
                  <a:lnTo>
                    <a:pt x="318623" y="556036"/>
                  </a:lnTo>
                  <a:lnTo>
                    <a:pt x="315260" y="553563"/>
                  </a:lnTo>
                  <a:lnTo>
                    <a:pt x="379898" y="553563"/>
                  </a:lnTo>
                  <a:lnTo>
                    <a:pt x="377818" y="561205"/>
                  </a:lnTo>
                  <a:lnTo>
                    <a:pt x="374007" y="569071"/>
                  </a:lnTo>
                  <a:lnTo>
                    <a:pt x="365934" y="573566"/>
                  </a:lnTo>
                  <a:close/>
                </a:path>
                <a:path w="404495" h="862329">
                  <a:moveTo>
                    <a:pt x="118166" y="861698"/>
                  </a:moveTo>
                  <a:lnTo>
                    <a:pt x="95744" y="725049"/>
                  </a:lnTo>
                  <a:lnTo>
                    <a:pt x="94791" y="715304"/>
                  </a:lnTo>
                  <a:lnTo>
                    <a:pt x="91988" y="706086"/>
                  </a:lnTo>
                  <a:lnTo>
                    <a:pt x="87419" y="697584"/>
                  </a:lnTo>
                  <a:lnTo>
                    <a:pt x="81169" y="689988"/>
                  </a:lnTo>
                  <a:lnTo>
                    <a:pt x="44620" y="653353"/>
                  </a:lnTo>
                  <a:lnTo>
                    <a:pt x="108076" y="653353"/>
                  </a:lnTo>
                  <a:lnTo>
                    <a:pt x="133441" y="688892"/>
                  </a:lnTo>
                  <a:lnTo>
                    <a:pt x="140588" y="725049"/>
                  </a:lnTo>
                  <a:lnTo>
                    <a:pt x="140543" y="839448"/>
                  </a:lnTo>
                  <a:lnTo>
                    <a:pt x="138819" y="848045"/>
                  </a:lnTo>
                  <a:lnTo>
                    <a:pt x="134002" y="855180"/>
                  </a:lnTo>
                  <a:lnTo>
                    <a:pt x="126872" y="859956"/>
                  </a:lnTo>
                  <a:lnTo>
                    <a:pt x="118166" y="861698"/>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p:nvPr/>
          </p:nvSpPr>
          <p:spPr>
            <a:xfrm>
              <a:off x="7639025" y="2840075"/>
              <a:ext cx="452755" cy="814069"/>
            </a:xfrm>
            <a:custGeom>
              <a:avLst/>
              <a:gdLst/>
              <a:ahLst/>
              <a:cxnLst/>
              <a:rect l="l" t="t" r="r" b="b"/>
              <a:pathLst>
                <a:path w="452754" h="814070">
                  <a:moveTo>
                    <a:pt x="71303" y="442536"/>
                  </a:moveTo>
                  <a:lnTo>
                    <a:pt x="59643" y="442536"/>
                  </a:lnTo>
                  <a:lnTo>
                    <a:pt x="51795" y="438041"/>
                  </a:lnTo>
                  <a:lnTo>
                    <a:pt x="47759" y="430175"/>
                  </a:lnTo>
                  <a:lnTo>
                    <a:pt x="45521" y="421613"/>
                  </a:lnTo>
                  <a:lnTo>
                    <a:pt x="46666" y="413094"/>
                  </a:lnTo>
                  <a:lnTo>
                    <a:pt x="50881" y="405585"/>
                  </a:lnTo>
                  <a:lnTo>
                    <a:pt x="57850" y="400058"/>
                  </a:lnTo>
                  <a:lnTo>
                    <a:pt x="63746" y="396065"/>
                  </a:lnTo>
                  <a:lnTo>
                    <a:pt x="68192" y="390703"/>
                  </a:lnTo>
                  <a:lnTo>
                    <a:pt x="70998" y="384287"/>
                  </a:lnTo>
                  <a:lnTo>
                    <a:pt x="71976" y="377133"/>
                  </a:lnTo>
                  <a:lnTo>
                    <a:pt x="71976" y="345443"/>
                  </a:lnTo>
                  <a:lnTo>
                    <a:pt x="52086" y="323642"/>
                  </a:lnTo>
                  <a:lnTo>
                    <a:pt x="36969" y="298133"/>
                  </a:lnTo>
                  <a:lnTo>
                    <a:pt x="27358" y="269589"/>
                  </a:lnTo>
                  <a:lnTo>
                    <a:pt x="23992" y="238686"/>
                  </a:lnTo>
                  <a:lnTo>
                    <a:pt x="23992" y="213064"/>
                  </a:lnTo>
                  <a:lnTo>
                    <a:pt x="22422" y="213064"/>
                  </a:lnTo>
                  <a:lnTo>
                    <a:pt x="13716" y="211322"/>
                  </a:lnTo>
                  <a:lnTo>
                    <a:pt x="6586" y="206547"/>
                  </a:lnTo>
                  <a:lnTo>
                    <a:pt x="1769" y="199411"/>
                  </a:lnTo>
                  <a:lnTo>
                    <a:pt x="0" y="190589"/>
                  </a:lnTo>
                  <a:lnTo>
                    <a:pt x="0" y="142717"/>
                  </a:lnTo>
                  <a:lnTo>
                    <a:pt x="7273" y="97668"/>
                  </a:lnTo>
                  <a:lnTo>
                    <a:pt x="27516" y="58498"/>
                  </a:lnTo>
                  <a:lnTo>
                    <a:pt x="58361" y="27581"/>
                  </a:lnTo>
                  <a:lnTo>
                    <a:pt x="97439" y="7290"/>
                  </a:lnTo>
                  <a:lnTo>
                    <a:pt x="142382" y="0"/>
                  </a:lnTo>
                  <a:lnTo>
                    <a:pt x="190142" y="0"/>
                  </a:lnTo>
                  <a:lnTo>
                    <a:pt x="235086" y="7290"/>
                  </a:lnTo>
                  <a:lnTo>
                    <a:pt x="274164" y="27581"/>
                  </a:lnTo>
                  <a:lnTo>
                    <a:pt x="291492" y="44950"/>
                  </a:lnTo>
                  <a:lnTo>
                    <a:pt x="142382" y="44950"/>
                  </a:lnTo>
                  <a:lnTo>
                    <a:pt x="104439" y="52641"/>
                  </a:lnTo>
                  <a:lnTo>
                    <a:pt x="73433" y="73606"/>
                  </a:lnTo>
                  <a:lnTo>
                    <a:pt x="52517" y="104685"/>
                  </a:lnTo>
                  <a:lnTo>
                    <a:pt x="44844" y="142717"/>
                  </a:lnTo>
                  <a:lnTo>
                    <a:pt x="44844" y="163619"/>
                  </a:lnTo>
                  <a:lnTo>
                    <a:pt x="258398" y="163619"/>
                  </a:lnTo>
                  <a:lnTo>
                    <a:pt x="287680" y="167664"/>
                  </a:lnTo>
                  <a:lnTo>
                    <a:pt x="332525" y="167664"/>
                  </a:lnTo>
                  <a:lnTo>
                    <a:pt x="332525" y="170361"/>
                  </a:lnTo>
                  <a:lnTo>
                    <a:pt x="121529" y="170361"/>
                  </a:lnTo>
                  <a:lnTo>
                    <a:pt x="107652" y="181230"/>
                  </a:lnTo>
                  <a:lnTo>
                    <a:pt x="94090" y="190055"/>
                  </a:lnTo>
                  <a:lnTo>
                    <a:pt x="81074" y="197068"/>
                  </a:lnTo>
                  <a:lnTo>
                    <a:pt x="68837" y="202501"/>
                  </a:lnTo>
                  <a:lnTo>
                    <a:pt x="68837" y="238686"/>
                  </a:lnTo>
                  <a:lnTo>
                    <a:pt x="76506" y="276718"/>
                  </a:lnTo>
                  <a:lnTo>
                    <a:pt x="97397" y="307797"/>
                  </a:lnTo>
                  <a:lnTo>
                    <a:pt x="128337" y="328762"/>
                  </a:lnTo>
                  <a:lnTo>
                    <a:pt x="166150" y="336453"/>
                  </a:lnTo>
                  <a:lnTo>
                    <a:pt x="268751" y="336453"/>
                  </a:lnTo>
                  <a:lnTo>
                    <a:pt x="260549" y="345443"/>
                  </a:lnTo>
                  <a:lnTo>
                    <a:pt x="260549" y="372413"/>
                  </a:lnTo>
                  <a:lnTo>
                    <a:pt x="116821" y="372413"/>
                  </a:lnTo>
                  <a:lnTo>
                    <a:pt x="116821" y="383426"/>
                  </a:lnTo>
                  <a:lnTo>
                    <a:pt x="115924" y="389495"/>
                  </a:lnTo>
                  <a:lnTo>
                    <a:pt x="114354" y="395338"/>
                  </a:lnTo>
                  <a:lnTo>
                    <a:pt x="152248" y="433321"/>
                  </a:lnTo>
                  <a:lnTo>
                    <a:pt x="89017" y="433321"/>
                  </a:lnTo>
                  <a:lnTo>
                    <a:pt x="85653" y="436018"/>
                  </a:lnTo>
                  <a:lnTo>
                    <a:pt x="81842" y="438266"/>
                  </a:lnTo>
                  <a:lnTo>
                    <a:pt x="74666" y="441862"/>
                  </a:lnTo>
                  <a:lnTo>
                    <a:pt x="71303" y="442536"/>
                  </a:lnTo>
                  <a:close/>
                </a:path>
                <a:path w="452754" h="814070">
                  <a:moveTo>
                    <a:pt x="332525" y="167664"/>
                  </a:moveTo>
                  <a:lnTo>
                    <a:pt x="287680" y="167664"/>
                  </a:lnTo>
                  <a:lnTo>
                    <a:pt x="287680" y="142717"/>
                  </a:lnTo>
                  <a:lnTo>
                    <a:pt x="280007" y="104685"/>
                  </a:lnTo>
                  <a:lnTo>
                    <a:pt x="259091" y="73606"/>
                  </a:lnTo>
                  <a:lnTo>
                    <a:pt x="228085" y="52641"/>
                  </a:lnTo>
                  <a:lnTo>
                    <a:pt x="190142" y="44950"/>
                  </a:lnTo>
                  <a:lnTo>
                    <a:pt x="291492" y="44950"/>
                  </a:lnTo>
                  <a:lnTo>
                    <a:pt x="305008" y="58498"/>
                  </a:lnTo>
                  <a:lnTo>
                    <a:pt x="325251" y="97668"/>
                  </a:lnTo>
                  <a:lnTo>
                    <a:pt x="332525" y="142717"/>
                  </a:lnTo>
                  <a:lnTo>
                    <a:pt x="332525" y="167664"/>
                  </a:lnTo>
                  <a:close/>
                </a:path>
                <a:path w="452754" h="814070">
                  <a:moveTo>
                    <a:pt x="258398" y="163619"/>
                  </a:moveTo>
                  <a:lnTo>
                    <a:pt x="44844" y="163619"/>
                  </a:lnTo>
                  <a:lnTo>
                    <a:pt x="57254" y="158808"/>
                  </a:lnTo>
                  <a:lnTo>
                    <a:pt x="71303" y="151426"/>
                  </a:lnTo>
                  <a:lnTo>
                    <a:pt x="86529" y="140926"/>
                  </a:lnTo>
                  <a:lnTo>
                    <a:pt x="102470" y="126760"/>
                  </a:lnTo>
                  <a:lnTo>
                    <a:pt x="106731" y="122489"/>
                  </a:lnTo>
                  <a:lnTo>
                    <a:pt x="112560" y="120242"/>
                  </a:lnTo>
                  <a:lnTo>
                    <a:pt x="122650" y="120242"/>
                  </a:lnTo>
                  <a:lnTo>
                    <a:pt x="126911" y="121366"/>
                  </a:lnTo>
                  <a:lnTo>
                    <a:pt x="130723" y="123838"/>
                  </a:lnTo>
                  <a:lnTo>
                    <a:pt x="141815" y="130117"/>
                  </a:lnTo>
                  <a:lnTo>
                    <a:pt x="172877" y="143897"/>
                  </a:lnTo>
                  <a:lnTo>
                    <a:pt x="222101" y="158604"/>
                  </a:lnTo>
                  <a:lnTo>
                    <a:pt x="258398" y="163619"/>
                  </a:lnTo>
                  <a:close/>
                </a:path>
                <a:path w="452754" h="814070">
                  <a:moveTo>
                    <a:pt x="268751" y="336453"/>
                  </a:moveTo>
                  <a:lnTo>
                    <a:pt x="166150" y="336453"/>
                  </a:lnTo>
                  <a:lnTo>
                    <a:pt x="204093" y="328762"/>
                  </a:lnTo>
                  <a:lnTo>
                    <a:pt x="235099" y="307797"/>
                  </a:lnTo>
                  <a:lnTo>
                    <a:pt x="256015" y="276718"/>
                  </a:lnTo>
                  <a:lnTo>
                    <a:pt x="263688" y="238686"/>
                  </a:lnTo>
                  <a:lnTo>
                    <a:pt x="263688" y="210817"/>
                  </a:lnTo>
                  <a:lnTo>
                    <a:pt x="215462" y="203263"/>
                  </a:lnTo>
                  <a:lnTo>
                    <a:pt x="175371" y="192528"/>
                  </a:lnTo>
                  <a:lnTo>
                    <a:pt x="143899" y="180823"/>
                  </a:lnTo>
                  <a:lnTo>
                    <a:pt x="121529" y="170361"/>
                  </a:lnTo>
                  <a:lnTo>
                    <a:pt x="332525" y="170361"/>
                  </a:lnTo>
                  <a:lnTo>
                    <a:pt x="332525" y="190589"/>
                  </a:lnTo>
                  <a:lnTo>
                    <a:pt x="330756" y="199411"/>
                  </a:lnTo>
                  <a:lnTo>
                    <a:pt x="325938" y="206547"/>
                  </a:lnTo>
                  <a:lnTo>
                    <a:pt x="318809" y="211322"/>
                  </a:lnTo>
                  <a:lnTo>
                    <a:pt x="310102" y="213064"/>
                  </a:lnTo>
                  <a:lnTo>
                    <a:pt x="308533" y="213064"/>
                  </a:lnTo>
                  <a:lnTo>
                    <a:pt x="308533" y="238686"/>
                  </a:lnTo>
                  <a:lnTo>
                    <a:pt x="305166" y="269589"/>
                  </a:lnTo>
                  <a:lnTo>
                    <a:pt x="295556" y="298133"/>
                  </a:lnTo>
                  <a:lnTo>
                    <a:pt x="280438" y="323642"/>
                  </a:lnTo>
                  <a:lnTo>
                    <a:pt x="268751" y="336453"/>
                  </a:lnTo>
                  <a:close/>
                </a:path>
                <a:path w="452754" h="814070">
                  <a:moveTo>
                    <a:pt x="166150" y="381403"/>
                  </a:moveTo>
                  <a:lnTo>
                    <a:pt x="153334" y="380821"/>
                  </a:lnTo>
                  <a:lnTo>
                    <a:pt x="140813" y="379100"/>
                  </a:lnTo>
                  <a:lnTo>
                    <a:pt x="128627" y="376283"/>
                  </a:lnTo>
                  <a:lnTo>
                    <a:pt x="116821" y="372413"/>
                  </a:lnTo>
                  <a:lnTo>
                    <a:pt x="215704" y="372413"/>
                  </a:lnTo>
                  <a:lnTo>
                    <a:pt x="203893" y="376283"/>
                  </a:lnTo>
                  <a:lnTo>
                    <a:pt x="191684" y="379100"/>
                  </a:lnTo>
                  <a:lnTo>
                    <a:pt x="179096" y="380821"/>
                  </a:lnTo>
                  <a:lnTo>
                    <a:pt x="166150" y="381403"/>
                  </a:lnTo>
                  <a:close/>
                </a:path>
                <a:path w="452754" h="814070">
                  <a:moveTo>
                    <a:pt x="229549" y="447256"/>
                  </a:moveTo>
                  <a:lnTo>
                    <a:pt x="166150" y="447256"/>
                  </a:lnTo>
                  <a:lnTo>
                    <a:pt x="218170" y="395338"/>
                  </a:lnTo>
                  <a:lnTo>
                    <a:pt x="216601" y="389495"/>
                  </a:lnTo>
                  <a:lnTo>
                    <a:pt x="215704" y="383426"/>
                  </a:lnTo>
                  <a:lnTo>
                    <a:pt x="215704" y="372413"/>
                  </a:lnTo>
                  <a:lnTo>
                    <a:pt x="260549" y="372413"/>
                  </a:lnTo>
                  <a:lnTo>
                    <a:pt x="260549" y="377133"/>
                  </a:lnTo>
                  <a:lnTo>
                    <a:pt x="261526" y="384287"/>
                  </a:lnTo>
                  <a:lnTo>
                    <a:pt x="264333" y="390703"/>
                  </a:lnTo>
                  <a:lnTo>
                    <a:pt x="268779" y="396065"/>
                  </a:lnTo>
                  <a:lnTo>
                    <a:pt x="274675" y="400058"/>
                  </a:lnTo>
                  <a:lnTo>
                    <a:pt x="341045" y="433321"/>
                  </a:lnTo>
                  <a:lnTo>
                    <a:pt x="243508" y="433321"/>
                  </a:lnTo>
                  <a:lnTo>
                    <a:pt x="229549" y="447256"/>
                  </a:lnTo>
                  <a:close/>
                </a:path>
                <a:path w="452754" h="814070">
                  <a:moveTo>
                    <a:pt x="166150" y="813826"/>
                  </a:moveTo>
                  <a:lnTo>
                    <a:pt x="157444" y="812053"/>
                  </a:lnTo>
                  <a:lnTo>
                    <a:pt x="150314" y="807224"/>
                  </a:lnTo>
                  <a:lnTo>
                    <a:pt x="145497" y="800078"/>
                  </a:lnTo>
                  <a:lnTo>
                    <a:pt x="143728" y="791351"/>
                  </a:lnTo>
                  <a:lnTo>
                    <a:pt x="143728" y="488161"/>
                  </a:lnTo>
                  <a:lnTo>
                    <a:pt x="89017" y="433321"/>
                  </a:lnTo>
                  <a:lnTo>
                    <a:pt x="152248" y="433321"/>
                  </a:lnTo>
                  <a:lnTo>
                    <a:pt x="166150" y="447256"/>
                  </a:lnTo>
                  <a:lnTo>
                    <a:pt x="229549" y="447256"/>
                  </a:lnTo>
                  <a:lnTo>
                    <a:pt x="188573" y="488161"/>
                  </a:lnTo>
                  <a:lnTo>
                    <a:pt x="188573" y="791351"/>
                  </a:lnTo>
                  <a:lnTo>
                    <a:pt x="186835" y="800078"/>
                  </a:lnTo>
                  <a:lnTo>
                    <a:pt x="182070" y="807224"/>
                  </a:lnTo>
                  <a:lnTo>
                    <a:pt x="174951" y="812053"/>
                  </a:lnTo>
                  <a:lnTo>
                    <a:pt x="166150" y="813826"/>
                  </a:lnTo>
                  <a:close/>
                </a:path>
                <a:path w="452754" h="814070">
                  <a:moveTo>
                    <a:pt x="334095" y="813601"/>
                  </a:moveTo>
                  <a:lnTo>
                    <a:pt x="311672" y="604807"/>
                  </a:lnTo>
                  <a:lnTo>
                    <a:pt x="313459" y="586254"/>
                  </a:lnTo>
                  <a:lnTo>
                    <a:pt x="318735" y="568650"/>
                  </a:lnTo>
                  <a:lnTo>
                    <a:pt x="327375" y="552436"/>
                  </a:lnTo>
                  <a:lnTo>
                    <a:pt x="339252" y="538056"/>
                  </a:lnTo>
                  <a:lnTo>
                    <a:pt x="376025" y="501196"/>
                  </a:lnTo>
                  <a:lnTo>
                    <a:pt x="250683" y="438266"/>
                  </a:lnTo>
                  <a:lnTo>
                    <a:pt x="246871" y="436018"/>
                  </a:lnTo>
                  <a:lnTo>
                    <a:pt x="243508" y="433321"/>
                  </a:lnTo>
                  <a:lnTo>
                    <a:pt x="341045" y="433321"/>
                  </a:lnTo>
                  <a:lnTo>
                    <a:pt x="400241" y="462988"/>
                  </a:lnTo>
                  <a:lnTo>
                    <a:pt x="438275" y="497825"/>
                  </a:lnTo>
                  <a:lnTo>
                    <a:pt x="450516" y="534909"/>
                  </a:lnTo>
                  <a:lnTo>
                    <a:pt x="405846" y="534909"/>
                  </a:lnTo>
                  <a:lnTo>
                    <a:pt x="370867" y="569746"/>
                  </a:lnTo>
                  <a:lnTo>
                    <a:pt x="356472" y="791351"/>
                  </a:lnTo>
                  <a:lnTo>
                    <a:pt x="354748" y="799948"/>
                  </a:lnTo>
                  <a:lnTo>
                    <a:pt x="349930" y="807084"/>
                  </a:lnTo>
                  <a:lnTo>
                    <a:pt x="342801" y="811860"/>
                  </a:lnTo>
                  <a:lnTo>
                    <a:pt x="334095" y="813601"/>
                  </a:lnTo>
                  <a:close/>
                </a:path>
                <a:path w="452754" h="814070">
                  <a:moveTo>
                    <a:pt x="429839" y="813601"/>
                  </a:moveTo>
                  <a:lnTo>
                    <a:pt x="407416" y="543225"/>
                  </a:lnTo>
                  <a:lnTo>
                    <a:pt x="406968" y="538955"/>
                  </a:lnTo>
                  <a:lnTo>
                    <a:pt x="405846" y="534909"/>
                  </a:lnTo>
                  <a:lnTo>
                    <a:pt x="450516" y="534909"/>
                  </a:lnTo>
                  <a:lnTo>
                    <a:pt x="452261" y="547495"/>
                  </a:lnTo>
                  <a:lnTo>
                    <a:pt x="452216" y="791351"/>
                  </a:lnTo>
                  <a:lnTo>
                    <a:pt x="450492" y="799948"/>
                  </a:lnTo>
                  <a:lnTo>
                    <a:pt x="445674" y="807084"/>
                  </a:lnTo>
                  <a:lnTo>
                    <a:pt x="438545" y="811860"/>
                  </a:lnTo>
                  <a:lnTo>
                    <a:pt x="429839" y="813601"/>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p:nvPr/>
          </p:nvSpPr>
          <p:spPr>
            <a:xfrm>
              <a:off x="1171701" y="2124918"/>
              <a:ext cx="1902460" cy="2159635"/>
            </a:xfrm>
            <a:custGeom>
              <a:avLst/>
              <a:gdLst/>
              <a:ahLst/>
              <a:cxnLst/>
              <a:rect l="l" t="t" r="r" b="b"/>
              <a:pathLst>
                <a:path w="1902460" h="2159635">
                  <a:moveTo>
                    <a:pt x="954824" y="0"/>
                  </a:moveTo>
                  <a:lnTo>
                    <a:pt x="1901952" y="495020"/>
                  </a:lnTo>
                  <a:lnTo>
                    <a:pt x="1901952" y="1664487"/>
                  </a:lnTo>
                  <a:lnTo>
                    <a:pt x="954824" y="2159508"/>
                  </a:lnTo>
                  <a:lnTo>
                    <a:pt x="0" y="1660461"/>
                  </a:lnTo>
                  <a:lnTo>
                    <a:pt x="0" y="499033"/>
                  </a:lnTo>
                  <a:lnTo>
                    <a:pt x="954824" y="0"/>
                  </a:lnTo>
                  <a:close/>
                </a:path>
              </a:pathLst>
            </a:custGeom>
            <a:ln w="76200">
              <a:solidFill>
                <a:srgbClr val="DAE2F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p:nvPr/>
          </p:nvSpPr>
          <p:spPr>
            <a:xfrm>
              <a:off x="1419736" y="2484335"/>
              <a:ext cx="1530985" cy="1052830"/>
            </a:xfrm>
            <a:custGeom>
              <a:avLst/>
              <a:gdLst/>
              <a:ahLst/>
              <a:cxnLst/>
              <a:rect l="l" t="t" r="r" b="b"/>
              <a:pathLst>
                <a:path w="1530985" h="1052829">
                  <a:moveTo>
                    <a:pt x="524013" y="431800"/>
                  </a:moveTo>
                  <a:lnTo>
                    <a:pt x="479168" y="431800"/>
                  </a:lnTo>
                  <a:lnTo>
                    <a:pt x="479168" y="261620"/>
                  </a:lnTo>
                  <a:lnTo>
                    <a:pt x="480937" y="252730"/>
                  </a:lnTo>
                  <a:lnTo>
                    <a:pt x="485755" y="246380"/>
                  </a:lnTo>
                  <a:lnTo>
                    <a:pt x="492884" y="241300"/>
                  </a:lnTo>
                  <a:lnTo>
                    <a:pt x="501590" y="240030"/>
                  </a:lnTo>
                  <a:lnTo>
                    <a:pt x="529170" y="240030"/>
                  </a:lnTo>
                  <a:lnTo>
                    <a:pt x="541072" y="205740"/>
                  </a:lnTo>
                  <a:lnTo>
                    <a:pt x="561823" y="177800"/>
                  </a:lnTo>
                  <a:lnTo>
                    <a:pt x="589679" y="157480"/>
                  </a:lnTo>
                  <a:lnTo>
                    <a:pt x="622896" y="146050"/>
                  </a:lnTo>
                  <a:lnTo>
                    <a:pt x="622896" y="21590"/>
                  </a:lnTo>
                  <a:lnTo>
                    <a:pt x="624665" y="12700"/>
                  </a:lnTo>
                  <a:lnTo>
                    <a:pt x="629483" y="6350"/>
                  </a:lnTo>
                  <a:lnTo>
                    <a:pt x="636612" y="1270"/>
                  </a:lnTo>
                  <a:lnTo>
                    <a:pt x="645319" y="0"/>
                  </a:lnTo>
                  <a:lnTo>
                    <a:pt x="654119" y="1270"/>
                  </a:lnTo>
                  <a:lnTo>
                    <a:pt x="661239" y="6350"/>
                  </a:lnTo>
                  <a:lnTo>
                    <a:pt x="666003" y="12700"/>
                  </a:lnTo>
                  <a:lnTo>
                    <a:pt x="667741" y="21590"/>
                  </a:lnTo>
                  <a:lnTo>
                    <a:pt x="667741" y="146050"/>
                  </a:lnTo>
                  <a:lnTo>
                    <a:pt x="701084" y="157480"/>
                  </a:lnTo>
                  <a:lnTo>
                    <a:pt x="728982" y="177800"/>
                  </a:lnTo>
                  <a:lnTo>
                    <a:pt x="736513" y="187960"/>
                  </a:lnTo>
                  <a:lnTo>
                    <a:pt x="645319" y="187960"/>
                  </a:lnTo>
                  <a:lnTo>
                    <a:pt x="616835" y="194310"/>
                  </a:lnTo>
                  <a:lnTo>
                    <a:pt x="593523" y="209550"/>
                  </a:lnTo>
                  <a:lnTo>
                    <a:pt x="577778" y="233680"/>
                  </a:lnTo>
                  <a:lnTo>
                    <a:pt x="570228" y="270510"/>
                  </a:lnTo>
                  <a:lnTo>
                    <a:pt x="565410" y="278130"/>
                  </a:lnTo>
                  <a:lnTo>
                    <a:pt x="558281" y="283210"/>
                  </a:lnTo>
                  <a:lnTo>
                    <a:pt x="549575" y="284480"/>
                  </a:lnTo>
                  <a:lnTo>
                    <a:pt x="524013" y="284480"/>
                  </a:lnTo>
                  <a:lnTo>
                    <a:pt x="524013" y="431800"/>
                  </a:lnTo>
                  <a:close/>
                </a:path>
                <a:path w="1530985" h="1052829">
                  <a:moveTo>
                    <a:pt x="789271" y="572770"/>
                  </a:moveTo>
                  <a:lnTo>
                    <a:pt x="780470" y="571500"/>
                  </a:lnTo>
                  <a:lnTo>
                    <a:pt x="773351" y="566420"/>
                  </a:lnTo>
                  <a:lnTo>
                    <a:pt x="768586" y="558800"/>
                  </a:lnTo>
                  <a:lnTo>
                    <a:pt x="766848" y="549910"/>
                  </a:lnTo>
                  <a:lnTo>
                    <a:pt x="766848" y="284480"/>
                  </a:lnTo>
                  <a:lnTo>
                    <a:pt x="741287" y="284480"/>
                  </a:lnTo>
                  <a:lnTo>
                    <a:pt x="732581" y="283210"/>
                  </a:lnTo>
                  <a:lnTo>
                    <a:pt x="725451" y="278130"/>
                  </a:lnTo>
                  <a:lnTo>
                    <a:pt x="720634" y="270510"/>
                  </a:lnTo>
                  <a:lnTo>
                    <a:pt x="718864" y="261620"/>
                  </a:lnTo>
                  <a:lnTo>
                    <a:pt x="713080" y="233680"/>
                  </a:lnTo>
                  <a:lnTo>
                    <a:pt x="697311" y="209550"/>
                  </a:lnTo>
                  <a:lnTo>
                    <a:pt x="673932" y="194310"/>
                  </a:lnTo>
                  <a:lnTo>
                    <a:pt x="645319" y="187960"/>
                  </a:lnTo>
                  <a:lnTo>
                    <a:pt x="736513" y="187960"/>
                  </a:lnTo>
                  <a:lnTo>
                    <a:pt x="749692" y="205740"/>
                  </a:lnTo>
                  <a:lnTo>
                    <a:pt x="761467" y="240030"/>
                  </a:lnTo>
                  <a:lnTo>
                    <a:pt x="789271" y="240030"/>
                  </a:lnTo>
                  <a:lnTo>
                    <a:pt x="797977" y="241300"/>
                  </a:lnTo>
                  <a:lnTo>
                    <a:pt x="805107" y="246380"/>
                  </a:lnTo>
                  <a:lnTo>
                    <a:pt x="809924" y="252730"/>
                  </a:lnTo>
                  <a:lnTo>
                    <a:pt x="811693" y="261620"/>
                  </a:lnTo>
                  <a:lnTo>
                    <a:pt x="811693" y="480060"/>
                  </a:lnTo>
                  <a:lnTo>
                    <a:pt x="1028967" y="480060"/>
                  </a:lnTo>
                  <a:lnTo>
                    <a:pt x="1037674" y="481330"/>
                  </a:lnTo>
                  <a:lnTo>
                    <a:pt x="1044803" y="486410"/>
                  </a:lnTo>
                  <a:lnTo>
                    <a:pt x="1049620" y="494030"/>
                  </a:lnTo>
                  <a:lnTo>
                    <a:pt x="1051390" y="502920"/>
                  </a:lnTo>
                  <a:lnTo>
                    <a:pt x="1051390" y="524510"/>
                  </a:lnTo>
                  <a:lnTo>
                    <a:pt x="811693" y="524510"/>
                  </a:lnTo>
                  <a:lnTo>
                    <a:pt x="811693" y="549910"/>
                  </a:lnTo>
                  <a:lnTo>
                    <a:pt x="809924" y="558800"/>
                  </a:lnTo>
                  <a:lnTo>
                    <a:pt x="805107" y="566420"/>
                  </a:lnTo>
                  <a:lnTo>
                    <a:pt x="797977" y="571500"/>
                  </a:lnTo>
                  <a:lnTo>
                    <a:pt x="789271" y="572770"/>
                  </a:lnTo>
                  <a:close/>
                </a:path>
                <a:path w="1530985" h="1052829">
                  <a:moveTo>
                    <a:pt x="332301" y="623570"/>
                  </a:moveTo>
                  <a:lnTo>
                    <a:pt x="287456" y="623570"/>
                  </a:lnTo>
                  <a:lnTo>
                    <a:pt x="287456" y="454660"/>
                  </a:lnTo>
                  <a:lnTo>
                    <a:pt x="289225" y="445770"/>
                  </a:lnTo>
                  <a:lnTo>
                    <a:pt x="294042" y="438150"/>
                  </a:lnTo>
                  <a:lnTo>
                    <a:pt x="301172" y="433070"/>
                  </a:lnTo>
                  <a:lnTo>
                    <a:pt x="309878" y="431800"/>
                  </a:lnTo>
                  <a:lnTo>
                    <a:pt x="597559" y="431800"/>
                  </a:lnTo>
                  <a:lnTo>
                    <a:pt x="606265" y="433070"/>
                  </a:lnTo>
                  <a:lnTo>
                    <a:pt x="613395" y="438150"/>
                  </a:lnTo>
                  <a:lnTo>
                    <a:pt x="618212" y="445770"/>
                  </a:lnTo>
                  <a:lnTo>
                    <a:pt x="619981" y="454660"/>
                  </a:lnTo>
                  <a:lnTo>
                    <a:pt x="619981" y="476250"/>
                  </a:lnTo>
                  <a:lnTo>
                    <a:pt x="332301" y="476250"/>
                  </a:lnTo>
                  <a:lnTo>
                    <a:pt x="332301" y="528320"/>
                  </a:lnTo>
                  <a:lnTo>
                    <a:pt x="619981" y="528320"/>
                  </a:lnTo>
                  <a:lnTo>
                    <a:pt x="619981" y="572770"/>
                  </a:lnTo>
                  <a:lnTo>
                    <a:pt x="332301" y="572770"/>
                  </a:lnTo>
                  <a:lnTo>
                    <a:pt x="332301" y="623570"/>
                  </a:lnTo>
                  <a:close/>
                </a:path>
                <a:path w="1530985" h="1052829">
                  <a:moveTo>
                    <a:pt x="619981" y="528320"/>
                  </a:moveTo>
                  <a:lnTo>
                    <a:pt x="575136" y="528320"/>
                  </a:lnTo>
                  <a:lnTo>
                    <a:pt x="575136" y="476250"/>
                  </a:lnTo>
                  <a:lnTo>
                    <a:pt x="619981" y="476250"/>
                  </a:lnTo>
                  <a:lnTo>
                    <a:pt x="619981" y="528320"/>
                  </a:lnTo>
                  <a:close/>
                </a:path>
                <a:path w="1530985" h="1052829">
                  <a:moveTo>
                    <a:pt x="1051390" y="576580"/>
                  </a:moveTo>
                  <a:lnTo>
                    <a:pt x="1006545" y="576580"/>
                  </a:lnTo>
                  <a:lnTo>
                    <a:pt x="1006545" y="524510"/>
                  </a:lnTo>
                  <a:lnTo>
                    <a:pt x="1051390" y="524510"/>
                  </a:lnTo>
                  <a:lnTo>
                    <a:pt x="1051390" y="576580"/>
                  </a:lnTo>
                  <a:close/>
                </a:path>
                <a:path w="1530985" h="1052829">
                  <a:moveTo>
                    <a:pt x="92604" y="1008380"/>
                  </a:moveTo>
                  <a:lnTo>
                    <a:pt x="47759" y="1008380"/>
                  </a:lnTo>
                  <a:lnTo>
                    <a:pt x="47759" y="646430"/>
                  </a:lnTo>
                  <a:lnTo>
                    <a:pt x="49529" y="637540"/>
                  </a:lnTo>
                  <a:lnTo>
                    <a:pt x="54346" y="631190"/>
                  </a:lnTo>
                  <a:lnTo>
                    <a:pt x="61476" y="626110"/>
                  </a:lnTo>
                  <a:lnTo>
                    <a:pt x="70182" y="623570"/>
                  </a:lnTo>
                  <a:lnTo>
                    <a:pt x="575136" y="623570"/>
                  </a:lnTo>
                  <a:lnTo>
                    <a:pt x="575136" y="572770"/>
                  </a:lnTo>
                  <a:lnTo>
                    <a:pt x="619981" y="572770"/>
                  </a:lnTo>
                  <a:lnTo>
                    <a:pt x="619981" y="669290"/>
                  </a:lnTo>
                  <a:lnTo>
                    <a:pt x="92604" y="669290"/>
                  </a:lnTo>
                  <a:lnTo>
                    <a:pt x="92604" y="1008380"/>
                  </a:lnTo>
                  <a:close/>
                </a:path>
                <a:path w="1530985" h="1052829">
                  <a:moveTo>
                    <a:pt x="1195118" y="816610"/>
                  </a:moveTo>
                  <a:lnTo>
                    <a:pt x="1150273" y="816610"/>
                  </a:lnTo>
                  <a:lnTo>
                    <a:pt x="1150273" y="621030"/>
                  </a:lnTo>
                  <a:lnTo>
                    <a:pt x="932999" y="621030"/>
                  </a:lnTo>
                  <a:lnTo>
                    <a:pt x="924293" y="619760"/>
                  </a:lnTo>
                  <a:lnTo>
                    <a:pt x="917163" y="614680"/>
                  </a:lnTo>
                  <a:lnTo>
                    <a:pt x="912346" y="607060"/>
                  </a:lnTo>
                  <a:lnTo>
                    <a:pt x="910577" y="598170"/>
                  </a:lnTo>
                  <a:lnTo>
                    <a:pt x="912346" y="589280"/>
                  </a:lnTo>
                  <a:lnTo>
                    <a:pt x="917163" y="582930"/>
                  </a:lnTo>
                  <a:lnTo>
                    <a:pt x="924293" y="577850"/>
                  </a:lnTo>
                  <a:lnTo>
                    <a:pt x="932999" y="576580"/>
                  </a:lnTo>
                  <a:lnTo>
                    <a:pt x="1172695" y="576580"/>
                  </a:lnTo>
                  <a:lnTo>
                    <a:pt x="1181402" y="577850"/>
                  </a:lnTo>
                  <a:lnTo>
                    <a:pt x="1188531" y="582930"/>
                  </a:lnTo>
                  <a:lnTo>
                    <a:pt x="1193349" y="589280"/>
                  </a:lnTo>
                  <a:lnTo>
                    <a:pt x="1195118" y="598170"/>
                  </a:lnTo>
                  <a:lnTo>
                    <a:pt x="1195118" y="816610"/>
                  </a:lnTo>
                  <a:close/>
                </a:path>
                <a:path w="1530985" h="1052829">
                  <a:moveTo>
                    <a:pt x="1051390" y="1008380"/>
                  </a:moveTo>
                  <a:lnTo>
                    <a:pt x="1006545" y="1008380"/>
                  </a:lnTo>
                  <a:lnTo>
                    <a:pt x="1006545" y="909320"/>
                  </a:lnTo>
                  <a:lnTo>
                    <a:pt x="932999" y="909320"/>
                  </a:lnTo>
                  <a:lnTo>
                    <a:pt x="924293" y="908050"/>
                  </a:lnTo>
                  <a:lnTo>
                    <a:pt x="917163" y="902970"/>
                  </a:lnTo>
                  <a:lnTo>
                    <a:pt x="912346" y="895350"/>
                  </a:lnTo>
                  <a:lnTo>
                    <a:pt x="910577" y="886460"/>
                  </a:lnTo>
                  <a:lnTo>
                    <a:pt x="912346" y="877570"/>
                  </a:lnTo>
                  <a:lnTo>
                    <a:pt x="917163" y="871220"/>
                  </a:lnTo>
                  <a:lnTo>
                    <a:pt x="924293" y="866140"/>
                  </a:lnTo>
                  <a:lnTo>
                    <a:pt x="932999" y="864870"/>
                  </a:lnTo>
                  <a:lnTo>
                    <a:pt x="1006545" y="864870"/>
                  </a:lnTo>
                  <a:lnTo>
                    <a:pt x="1006545" y="812800"/>
                  </a:lnTo>
                  <a:lnTo>
                    <a:pt x="932999" y="812800"/>
                  </a:lnTo>
                  <a:lnTo>
                    <a:pt x="924293" y="811530"/>
                  </a:lnTo>
                  <a:lnTo>
                    <a:pt x="917163" y="806450"/>
                  </a:lnTo>
                  <a:lnTo>
                    <a:pt x="912346" y="800100"/>
                  </a:lnTo>
                  <a:lnTo>
                    <a:pt x="910577" y="791210"/>
                  </a:lnTo>
                  <a:lnTo>
                    <a:pt x="912346" y="782320"/>
                  </a:lnTo>
                  <a:lnTo>
                    <a:pt x="917163" y="774700"/>
                  </a:lnTo>
                  <a:lnTo>
                    <a:pt x="924293" y="769620"/>
                  </a:lnTo>
                  <a:lnTo>
                    <a:pt x="932999" y="768350"/>
                  </a:lnTo>
                  <a:lnTo>
                    <a:pt x="1006545" y="768350"/>
                  </a:lnTo>
                  <a:lnTo>
                    <a:pt x="1006545" y="717550"/>
                  </a:lnTo>
                  <a:lnTo>
                    <a:pt x="932999" y="717550"/>
                  </a:lnTo>
                  <a:lnTo>
                    <a:pt x="924293" y="715010"/>
                  </a:lnTo>
                  <a:lnTo>
                    <a:pt x="917163" y="709930"/>
                  </a:lnTo>
                  <a:lnTo>
                    <a:pt x="912346" y="703580"/>
                  </a:lnTo>
                  <a:lnTo>
                    <a:pt x="910577" y="694690"/>
                  </a:lnTo>
                  <a:lnTo>
                    <a:pt x="912346" y="685800"/>
                  </a:lnTo>
                  <a:lnTo>
                    <a:pt x="917163" y="678180"/>
                  </a:lnTo>
                  <a:lnTo>
                    <a:pt x="924293" y="674370"/>
                  </a:lnTo>
                  <a:lnTo>
                    <a:pt x="932999" y="671830"/>
                  </a:lnTo>
                  <a:lnTo>
                    <a:pt x="1006545" y="671830"/>
                  </a:lnTo>
                  <a:lnTo>
                    <a:pt x="1006545" y="621030"/>
                  </a:lnTo>
                  <a:lnTo>
                    <a:pt x="1051390" y="621030"/>
                  </a:lnTo>
                  <a:lnTo>
                    <a:pt x="1051390" y="1008380"/>
                  </a:lnTo>
                  <a:close/>
                </a:path>
                <a:path w="1530985" h="1052829">
                  <a:moveTo>
                    <a:pt x="811693" y="720090"/>
                  </a:moveTo>
                  <a:lnTo>
                    <a:pt x="766848" y="720090"/>
                  </a:lnTo>
                  <a:lnTo>
                    <a:pt x="766848" y="646430"/>
                  </a:lnTo>
                  <a:lnTo>
                    <a:pt x="768586" y="637540"/>
                  </a:lnTo>
                  <a:lnTo>
                    <a:pt x="773351" y="631190"/>
                  </a:lnTo>
                  <a:lnTo>
                    <a:pt x="780470" y="626110"/>
                  </a:lnTo>
                  <a:lnTo>
                    <a:pt x="789271" y="623570"/>
                  </a:lnTo>
                  <a:lnTo>
                    <a:pt x="797977" y="626110"/>
                  </a:lnTo>
                  <a:lnTo>
                    <a:pt x="805107" y="631190"/>
                  </a:lnTo>
                  <a:lnTo>
                    <a:pt x="809924" y="637540"/>
                  </a:lnTo>
                  <a:lnTo>
                    <a:pt x="811693" y="646430"/>
                  </a:lnTo>
                  <a:lnTo>
                    <a:pt x="811693" y="720090"/>
                  </a:lnTo>
                  <a:close/>
                </a:path>
                <a:path w="1530985" h="1052829">
                  <a:moveTo>
                    <a:pt x="476029" y="1008380"/>
                  </a:moveTo>
                  <a:lnTo>
                    <a:pt x="431184" y="1008380"/>
                  </a:lnTo>
                  <a:lnTo>
                    <a:pt x="431184" y="669290"/>
                  </a:lnTo>
                  <a:lnTo>
                    <a:pt x="476029" y="669290"/>
                  </a:lnTo>
                  <a:lnTo>
                    <a:pt x="476029" y="720090"/>
                  </a:lnTo>
                  <a:lnTo>
                    <a:pt x="837031" y="720090"/>
                  </a:lnTo>
                  <a:lnTo>
                    <a:pt x="845832" y="721360"/>
                  </a:lnTo>
                  <a:lnTo>
                    <a:pt x="852951" y="726440"/>
                  </a:lnTo>
                  <a:lnTo>
                    <a:pt x="857716" y="734060"/>
                  </a:lnTo>
                  <a:lnTo>
                    <a:pt x="859453" y="742950"/>
                  </a:lnTo>
                  <a:lnTo>
                    <a:pt x="859453" y="765810"/>
                  </a:lnTo>
                  <a:lnTo>
                    <a:pt x="476029" y="765810"/>
                  </a:lnTo>
                  <a:lnTo>
                    <a:pt x="476029" y="816610"/>
                  </a:lnTo>
                  <a:lnTo>
                    <a:pt x="571997" y="816610"/>
                  </a:lnTo>
                  <a:lnTo>
                    <a:pt x="571997" y="861060"/>
                  </a:lnTo>
                  <a:lnTo>
                    <a:pt x="476029" y="861060"/>
                  </a:lnTo>
                  <a:lnTo>
                    <a:pt x="476029" y="911860"/>
                  </a:lnTo>
                  <a:lnTo>
                    <a:pt x="571997" y="911860"/>
                  </a:lnTo>
                  <a:lnTo>
                    <a:pt x="571997" y="957580"/>
                  </a:lnTo>
                  <a:lnTo>
                    <a:pt x="476029" y="957580"/>
                  </a:lnTo>
                  <a:lnTo>
                    <a:pt x="476029" y="1008380"/>
                  </a:lnTo>
                  <a:close/>
                </a:path>
                <a:path w="1530985" h="1052829">
                  <a:moveTo>
                    <a:pt x="619981" y="720090"/>
                  </a:moveTo>
                  <a:lnTo>
                    <a:pt x="575136" y="720090"/>
                  </a:lnTo>
                  <a:lnTo>
                    <a:pt x="575136" y="669290"/>
                  </a:lnTo>
                  <a:lnTo>
                    <a:pt x="619981" y="669290"/>
                  </a:lnTo>
                  <a:lnTo>
                    <a:pt x="619981" y="720090"/>
                  </a:lnTo>
                  <a:close/>
                </a:path>
                <a:path w="1530985" h="1052829">
                  <a:moveTo>
                    <a:pt x="571997" y="816610"/>
                  </a:moveTo>
                  <a:lnTo>
                    <a:pt x="527152" y="816610"/>
                  </a:lnTo>
                  <a:lnTo>
                    <a:pt x="527152" y="765810"/>
                  </a:lnTo>
                  <a:lnTo>
                    <a:pt x="571997" y="765810"/>
                  </a:lnTo>
                  <a:lnTo>
                    <a:pt x="571997" y="816610"/>
                  </a:lnTo>
                  <a:close/>
                </a:path>
                <a:path w="1530985" h="1052829">
                  <a:moveTo>
                    <a:pt x="837031" y="909320"/>
                  </a:moveTo>
                  <a:lnTo>
                    <a:pt x="828325" y="908050"/>
                  </a:lnTo>
                  <a:lnTo>
                    <a:pt x="821195" y="902970"/>
                  </a:lnTo>
                  <a:lnTo>
                    <a:pt x="816378" y="895350"/>
                  </a:lnTo>
                  <a:lnTo>
                    <a:pt x="814608" y="886460"/>
                  </a:lnTo>
                  <a:lnTo>
                    <a:pt x="814608" y="765810"/>
                  </a:lnTo>
                  <a:lnTo>
                    <a:pt x="859453" y="765810"/>
                  </a:lnTo>
                  <a:lnTo>
                    <a:pt x="859453" y="886460"/>
                  </a:lnTo>
                  <a:lnTo>
                    <a:pt x="857716" y="895350"/>
                  </a:lnTo>
                  <a:lnTo>
                    <a:pt x="852951" y="902970"/>
                  </a:lnTo>
                  <a:lnTo>
                    <a:pt x="845832" y="908050"/>
                  </a:lnTo>
                  <a:lnTo>
                    <a:pt x="837031" y="909320"/>
                  </a:lnTo>
                  <a:close/>
                </a:path>
                <a:path w="1530985" h="1052829">
                  <a:moveTo>
                    <a:pt x="1147134" y="1008380"/>
                  </a:moveTo>
                  <a:lnTo>
                    <a:pt x="1102289" y="1008380"/>
                  </a:lnTo>
                  <a:lnTo>
                    <a:pt x="1102289" y="838200"/>
                  </a:lnTo>
                  <a:lnTo>
                    <a:pt x="1104058" y="830580"/>
                  </a:lnTo>
                  <a:lnTo>
                    <a:pt x="1108875" y="822960"/>
                  </a:lnTo>
                  <a:lnTo>
                    <a:pt x="1116005" y="817880"/>
                  </a:lnTo>
                  <a:lnTo>
                    <a:pt x="1124711" y="816610"/>
                  </a:lnTo>
                  <a:lnTo>
                    <a:pt x="1460152" y="816610"/>
                  </a:lnTo>
                  <a:lnTo>
                    <a:pt x="1468952" y="817880"/>
                  </a:lnTo>
                  <a:lnTo>
                    <a:pt x="1476072" y="822960"/>
                  </a:lnTo>
                  <a:lnTo>
                    <a:pt x="1480836" y="830580"/>
                  </a:lnTo>
                  <a:lnTo>
                    <a:pt x="1482574" y="838200"/>
                  </a:lnTo>
                  <a:lnTo>
                    <a:pt x="1482574" y="861060"/>
                  </a:lnTo>
                  <a:lnTo>
                    <a:pt x="1147134" y="861060"/>
                  </a:lnTo>
                  <a:lnTo>
                    <a:pt x="1147134" y="1008380"/>
                  </a:lnTo>
                  <a:close/>
                </a:path>
                <a:path w="1530985" h="1052829">
                  <a:moveTo>
                    <a:pt x="571997" y="911860"/>
                  </a:moveTo>
                  <a:lnTo>
                    <a:pt x="527152" y="911860"/>
                  </a:lnTo>
                  <a:lnTo>
                    <a:pt x="527152" y="861060"/>
                  </a:lnTo>
                  <a:lnTo>
                    <a:pt x="571997" y="861060"/>
                  </a:lnTo>
                  <a:lnTo>
                    <a:pt x="571997" y="911860"/>
                  </a:lnTo>
                  <a:close/>
                </a:path>
                <a:path w="1530985" h="1052829">
                  <a:moveTo>
                    <a:pt x="1482574" y="1008380"/>
                  </a:moveTo>
                  <a:lnTo>
                    <a:pt x="1437729" y="1008380"/>
                  </a:lnTo>
                  <a:lnTo>
                    <a:pt x="1437729" y="861060"/>
                  </a:lnTo>
                  <a:lnTo>
                    <a:pt x="1482574" y="861060"/>
                  </a:lnTo>
                  <a:lnTo>
                    <a:pt x="1482574" y="1008380"/>
                  </a:lnTo>
                  <a:close/>
                </a:path>
                <a:path w="1530985" h="1052829">
                  <a:moveTo>
                    <a:pt x="1266870" y="1008380"/>
                  </a:moveTo>
                  <a:lnTo>
                    <a:pt x="1222025" y="1008380"/>
                  </a:lnTo>
                  <a:lnTo>
                    <a:pt x="1222025" y="934720"/>
                  </a:lnTo>
                  <a:lnTo>
                    <a:pt x="1223794" y="925830"/>
                  </a:lnTo>
                  <a:lnTo>
                    <a:pt x="1228611" y="919480"/>
                  </a:lnTo>
                  <a:lnTo>
                    <a:pt x="1235741" y="914400"/>
                  </a:lnTo>
                  <a:lnTo>
                    <a:pt x="1244447" y="911860"/>
                  </a:lnTo>
                  <a:lnTo>
                    <a:pt x="1253248" y="914400"/>
                  </a:lnTo>
                  <a:lnTo>
                    <a:pt x="1260367" y="919480"/>
                  </a:lnTo>
                  <a:lnTo>
                    <a:pt x="1265132" y="925830"/>
                  </a:lnTo>
                  <a:lnTo>
                    <a:pt x="1266870" y="934720"/>
                  </a:lnTo>
                  <a:lnTo>
                    <a:pt x="1266870" y="1008380"/>
                  </a:lnTo>
                  <a:close/>
                </a:path>
                <a:path w="1530985" h="1052829">
                  <a:moveTo>
                    <a:pt x="1362838" y="1008380"/>
                  </a:moveTo>
                  <a:lnTo>
                    <a:pt x="1317993" y="1008380"/>
                  </a:lnTo>
                  <a:lnTo>
                    <a:pt x="1317993" y="934720"/>
                  </a:lnTo>
                  <a:lnTo>
                    <a:pt x="1319762" y="925830"/>
                  </a:lnTo>
                  <a:lnTo>
                    <a:pt x="1324580" y="919480"/>
                  </a:lnTo>
                  <a:lnTo>
                    <a:pt x="1331709" y="914400"/>
                  </a:lnTo>
                  <a:lnTo>
                    <a:pt x="1340416" y="911860"/>
                  </a:lnTo>
                  <a:lnTo>
                    <a:pt x="1349122" y="914400"/>
                  </a:lnTo>
                  <a:lnTo>
                    <a:pt x="1356251" y="919480"/>
                  </a:lnTo>
                  <a:lnTo>
                    <a:pt x="1361069" y="925830"/>
                  </a:lnTo>
                  <a:lnTo>
                    <a:pt x="1362838" y="934720"/>
                  </a:lnTo>
                  <a:lnTo>
                    <a:pt x="1362838" y="1008380"/>
                  </a:lnTo>
                  <a:close/>
                </a:path>
                <a:path w="1530985" h="1052829">
                  <a:moveTo>
                    <a:pt x="667741" y="1008380"/>
                  </a:moveTo>
                  <a:lnTo>
                    <a:pt x="622896" y="1008380"/>
                  </a:lnTo>
                  <a:lnTo>
                    <a:pt x="622896" y="958850"/>
                  </a:lnTo>
                  <a:lnTo>
                    <a:pt x="624665" y="949960"/>
                  </a:lnTo>
                  <a:lnTo>
                    <a:pt x="629483" y="943610"/>
                  </a:lnTo>
                  <a:lnTo>
                    <a:pt x="636612" y="938530"/>
                  </a:lnTo>
                  <a:lnTo>
                    <a:pt x="645319" y="935990"/>
                  </a:lnTo>
                  <a:lnTo>
                    <a:pt x="654119" y="938530"/>
                  </a:lnTo>
                  <a:lnTo>
                    <a:pt x="661239" y="943610"/>
                  </a:lnTo>
                  <a:lnTo>
                    <a:pt x="666003" y="949960"/>
                  </a:lnTo>
                  <a:lnTo>
                    <a:pt x="667741" y="958850"/>
                  </a:lnTo>
                  <a:lnTo>
                    <a:pt x="667741" y="1008380"/>
                  </a:lnTo>
                  <a:close/>
                </a:path>
                <a:path w="1530985" h="1052829">
                  <a:moveTo>
                    <a:pt x="763709" y="1008380"/>
                  </a:moveTo>
                  <a:lnTo>
                    <a:pt x="718864" y="1008380"/>
                  </a:lnTo>
                  <a:lnTo>
                    <a:pt x="718864" y="958850"/>
                  </a:lnTo>
                  <a:lnTo>
                    <a:pt x="720634" y="949960"/>
                  </a:lnTo>
                  <a:lnTo>
                    <a:pt x="725451" y="943610"/>
                  </a:lnTo>
                  <a:lnTo>
                    <a:pt x="732581" y="938530"/>
                  </a:lnTo>
                  <a:lnTo>
                    <a:pt x="741287" y="935990"/>
                  </a:lnTo>
                  <a:lnTo>
                    <a:pt x="749993" y="938530"/>
                  </a:lnTo>
                  <a:lnTo>
                    <a:pt x="757123" y="943610"/>
                  </a:lnTo>
                  <a:lnTo>
                    <a:pt x="761940" y="949960"/>
                  </a:lnTo>
                  <a:lnTo>
                    <a:pt x="763709" y="958850"/>
                  </a:lnTo>
                  <a:lnTo>
                    <a:pt x="763709" y="1008380"/>
                  </a:lnTo>
                  <a:close/>
                </a:path>
                <a:path w="1530985" h="1052829">
                  <a:moveTo>
                    <a:pt x="571997" y="1008380"/>
                  </a:moveTo>
                  <a:lnTo>
                    <a:pt x="527152" y="1008380"/>
                  </a:lnTo>
                  <a:lnTo>
                    <a:pt x="527152" y="957580"/>
                  </a:lnTo>
                  <a:lnTo>
                    <a:pt x="571997" y="957580"/>
                  </a:lnTo>
                  <a:lnTo>
                    <a:pt x="571997" y="1008380"/>
                  </a:lnTo>
                  <a:close/>
                </a:path>
                <a:path w="1530985" h="1052829">
                  <a:moveTo>
                    <a:pt x="188573" y="1008380"/>
                  </a:moveTo>
                  <a:lnTo>
                    <a:pt x="143728" y="1008380"/>
                  </a:lnTo>
                  <a:lnTo>
                    <a:pt x="143728" y="982980"/>
                  </a:lnTo>
                  <a:lnTo>
                    <a:pt x="145497" y="974090"/>
                  </a:lnTo>
                  <a:lnTo>
                    <a:pt x="150314" y="967740"/>
                  </a:lnTo>
                  <a:lnTo>
                    <a:pt x="157444" y="962660"/>
                  </a:lnTo>
                  <a:lnTo>
                    <a:pt x="166150" y="960120"/>
                  </a:lnTo>
                  <a:lnTo>
                    <a:pt x="174856" y="962660"/>
                  </a:lnTo>
                  <a:lnTo>
                    <a:pt x="181986" y="967740"/>
                  </a:lnTo>
                  <a:lnTo>
                    <a:pt x="186803" y="974090"/>
                  </a:lnTo>
                  <a:lnTo>
                    <a:pt x="188573" y="982980"/>
                  </a:lnTo>
                  <a:lnTo>
                    <a:pt x="188573" y="1008380"/>
                  </a:lnTo>
                  <a:close/>
                </a:path>
                <a:path w="1530985" h="1052829">
                  <a:moveTo>
                    <a:pt x="284317" y="1008380"/>
                  </a:moveTo>
                  <a:lnTo>
                    <a:pt x="239472" y="1008380"/>
                  </a:lnTo>
                  <a:lnTo>
                    <a:pt x="239472" y="982980"/>
                  </a:lnTo>
                  <a:lnTo>
                    <a:pt x="241241" y="974090"/>
                  </a:lnTo>
                  <a:lnTo>
                    <a:pt x="246058" y="967740"/>
                  </a:lnTo>
                  <a:lnTo>
                    <a:pt x="253188" y="962660"/>
                  </a:lnTo>
                  <a:lnTo>
                    <a:pt x="261894" y="960120"/>
                  </a:lnTo>
                  <a:lnTo>
                    <a:pt x="270695" y="962660"/>
                  </a:lnTo>
                  <a:lnTo>
                    <a:pt x="277814" y="967740"/>
                  </a:lnTo>
                  <a:lnTo>
                    <a:pt x="282579" y="974090"/>
                  </a:lnTo>
                  <a:lnTo>
                    <a:pt x="284317" y="982980"/>
                  </a:lnTo>
                  <a:lnTo>
                    <a:pt x="284317" y="1008380"/>
                  </a:lnTo>
                  <a:close/>
                </a:path>
                <a:path w="1530985" h="1052829">
                  <a:moveTo>
                    <a:pt x="380285" y="1008380"/>
                  </a:moveTo>
                  <a:lnTo>
                    <a:pt x="335440" y="1008380"/>
                  </a:lnTo>
                  <a:lnTo>
                    <a:pt x="335440" y="982980"/>
                  </a:lnTo>
                  <a:lnTo>
                    <a:pt x="337209" y="974090"/>
                  </a:lnTo>
                  <a:lnTo>
                    <a:pt x="342026" y="967740"/>
                  </a:lnTo>
                  <a:lnTo>
                    <a:pt x="349156" y="962660"/>
                  </a:lnTo>
                  <a:lnTo>
                    <a:pt x="357862" y="960120"/>
                  </a:lnTo>
                  <a:lnTo>
                    <a:pt x="366569" y="962660"/>
                  </a:lnTo>
                  <a:lnTo>
                    <a:pt x="373698" y="967740"/>
                  </a:lnTo>
                  <a:lnTo>
                    <a:pt x="378516" y="974090"/>
                  </a:lnTo>
                  <a:lnTo>
                    <a:pt x="380285" y="982980"/>
                  </a:lnTo>
                  <a:lnTo>
                    <a:pt x="380285" y="1008380"/>
                  </a:lnTo>
                  <a:close/>
                </a:path>
                <a:path w="1530985" h="1052829">
                  <a:moveTo>
                    <a:pt x="859453" y="1008380"/>
                  </a:moveTo>
                  <a:lnTo>
                    <a:pt x="814608" y="1008380"/>
                  </a:lnTo>
                  <a:lnTo>
                    <a:pt x="814608" y="982980"/>
                  </a:lnTo>
                  <a:lnTo>
                    <a:pt x="816378" y="974090"/>
                  </a:lnTo>
                  <a:lnTo>
                    <a:pt x="821195" y="966470"/>
                  </a:lnTo>
                  <a:lnTo>
                    <a:pt x="828325" y="962660"/>
                  </a:lnTo>
                  <a:lnTo>
                    <a:pt x="837031" y="960120"/>
                  </a:lnTo>
                  <a:lnTo>
                    <a:pt x="845832" y="962660"/>
                  </a:lnTo>
                  <a:lnTo>
                    <a:pt x="852951" y="966470"/>
                  </a:lnTo>
                  <a:lnTo>
                    <a:pt x="857716" y="974090"/>
                  </a:lnTo>
                  <a:lnTo>
                    <a:pt x="859453" y="982980"/>
                  </a:lnTo>
                  <a:lnTo>
                    <a:pt x="859453" y="1008380"/>
                  </a:lnTo>
                  <a:close/>
                </a:path>
                <a:path w="1530985" h="1052829">
                  <a:moveTo>
                    <a:pt x="1508136" y="1052830"/>
                  </a:moveTo>
                  <a:lnTo>
                    <a:pt x="22198" y="1052830"/>
                  </a:lnTo>
                  <a:lnTo>
                    <a:pt x="13527" y="1051560"/>
                  </a:lnTo>
                  <a:lnTo>
                    <a:pt x="6474" y="1046480"/>
                  </a:lnTo>
                  <a:lnTo>
                    <a:pt x="1734" y="1040130"/>
                  </a:lnTo>
                  <a:lnTo>
                    <a:pt x="0" y="1031240"/>
                  </a:lnTo>
                  <a:lnTo>
                    <a:pt x="1734" y="1022350"/>
                  </a:lnTo>
                  <a:lnTo>
                    <a:pt x="6474" y="1014730"/>
                  </a:lnTo>
                  <a:lnTo>
                    <a:pt x="13527" y="1009650"/>
                  </a:lnTo>
                  <a:lnTo>
                    <a:pt x="22198" y="1008380"/>
                  </a:lnTo>
                  <a:lnTo>
                    <a:pt x="1508136" y="1008380"/>
                  </a:lnTo>
                  <a:lnTo>
                    <a:pt x="1516842" y="1010920"/>
                  </a:lnTo>
                  <a:lnTo>
                    <a:pt x="1523972" y="1014730"/>
                  </a:lnTo>
                  <a:lnTo>
                    <a:pt x="1528789" y="1022350"/>
                  </a:lnTo>
                  <a:lnTo>
                    <a:pt x="1530558" y="1031240"/>
                  </a:lnTo>
                  <a:lnTo>
                    <a:pt x="1528789" y="1040130"/>
                  </a:lnTo>
                  <a:lnTo>
                    <a:pt x="1523972" y="1046480"/>
                  </a:lnTo>
                  <a:lnTo>
                    <a:pt x="1516842" y="1051560"/>
                  </a:lnTo>
                  <a:lnTo>
                    <a:pt x="1508136" y="1052830"/>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7"/>
            <p:cNvSpPr/>
            <p:nvPr/>
          </p:nvSpPr>
          <p:spPr>
            <a:xfrm>
              <a:off x="3756863" y="2196083"/>
              <a:ext cx="1903730" cy="2159635"/>
            </a:xfrm>
            <a:custGeom>
              <a:avLst/>
              <a:gdLst/>
              <a:ahLst/>
              <a:cxnLst/>
              <a:rect l="l" t="t" r="r" b="b"/>
              <a:pathLst>
                <a:path w="1903729" h="2159635">
                  <a:moveTo>
                    <a:pt x="955586" y="0"/>
                  </a:moveTo>
                  <a:lnTo>
                    <a:pt x="0" y="499033"/>
                  </a:lnTo>
                  <a:lnTo>
                    <a:pt x="0" y="1660461"/>
                  </a:lnTo>
                  <a:lnTo>
                    <a:pt x="955586" y="2159508"/>
                  </a:lnTo>
                  <a:lnTo>
                    <a:pt x="1903476" y="1664487"/>
                  </a:lnTo>
                  <a:lnTo>
                    <a:pt x="1903476" y="495020"/>
                  </a:lnTo>
                  <a:lnTo>
                    <a:pt x="95558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bject 29"/>
            <p:cNvSpPr/>
            <p:nvPr/>
          </p:nvSpPr>
          <p:spPr>
            <a:xfrm>
              <a:off x="4218179" y="2628947"/>
              <a:ext cx="1123950" cy="1125220"/>
            </a:xfrm>
            <a:custGeom>
              <a:avLst/>
              <a:gdLst/>
              <a:ahLst/>
              <a:cxnLst/>
              <a:rect l="l" t="t" r="r" b="b"/>
              <a:pathLst>
                <a:path w="1123950" h="1125220">
                  <a:moveTo>
                    <a:pt x="208013" y="1029035"/>
                  </a:moveTo>
                  <a:lnTo>
                    <a:pt x="169346" y="1029035"/>
                  </a:lnTo>
                  <a:lnTo>
                    <a:pt x="169346" y="76194"/>
                  </a:lnTo>
                  <a:lnTo>
                    <a:pt x="170871" y="68730"/>
                  </a:lnTo>
                  <a:lnTo>
                    <a:pt x="175032" y="62606"/>
                  </a:lnTo>
                  <a:lnTo>
                    <a:pt x="181210" y="58462"/>
                  </a:lnTo>
                  <a:lnTo>
                    <a:pt x="188783" y="56938"/>
                  </a:lnTo>
                  <a:lnTo>
                    <a:pt x="408375" y="56938"/>
                  </a:lnTo>
                  <a:lnTo>
                    <a:pt x="408375" y="16770"/>
                  </a:lnTo>
                  <a:lnTo>
                    <a:pt x="410747" y="9521"/>
                  </a:lnTo>
                  <a:lnTo>
                    <a:pt x="415561" y="3959"/>
                  </a:lnTo>
                  <a:lnTo>
                    <a:pt x="422158" y="611"/>
                  </a:lnTo>
                  <a:lnTo>
                    <a:pt x="429880" y="0"/>
                  </a:lnTo>
                  <a:lnTo>
                    <a:pt x="790074" y="40581"/>
                  </a:lnTo>
                  <a:lnTo>
                    <a:pt x="447042" y="40581"/>
                  </a:lnTo>
                  <a:lnTo>
                    <a:pt x="447042" y="95656"/>
                  </a:lnTo>
                  <a:lnTo>
                    <a:pt x="208013" y="95656"/>
                  </a:lnTo>
                  <a:lnTo>
                    <a:pt x="208013" y="1029035"/>
                  </a:lnTo>
                  <a:close/>
                </a:path>
                <a:path w="1123950" h="1125220">
                  <a:moveTo>
                    <a:pt x="791174" y="1084110"/>
                  </a:moveTo>
                  <a:lnTo>
                    <a:pt x="447042" y="1084110"/>
                  </a:lnTo>
                  <a:lnTo>
                    <a:pt x="915588" y="1031105"/>
                  </a:lnTo>
                  <a:lnTo>
                    <a:pt x="915588" y="93586"/>
                  </a:lnTo>
                  <a:lnTo>
                    <a:pt x="447042" y="40581"/>
                  </a:lnTo>
                  <a:lnTo>
                    <a:pt x="790074" y="40581"/>
                  </a:lnTo>
                  <a:lnTo>
                    <a:pt x="937092" y="57145"/>
                  </a:lnTo>
                  <a:lnTo>
                    <a:pt x="954254" y="76194"/>
                  </a:lnTo>
                  <a:lnTo>
                    <a:pt x="954254" y="1029035"/>
                  </a:lnTo>
                  <a:lnTo>
                    <a:pt x="1104578" y="1029035"/>
                  </a:lnTo>
                  <a:lnTo>
                    <a:pt x="1112032" y="1030559"/>
                  </a:lnTo>
                  <a:lnTo>
                    <a:pt x="1118147" y="1034703"/>
                  </a:lnTo>
                  <a:lnTo>
                    <a:pt x="1122286" y="1040827"/>
                  </a:lnTo>
                  <a:lnTo>
                    <a:pt x="1123808" y="1048290"/>
                  </a:lnTo>
                  <a:lnTo>
                    <a:pt x="1122286" y="1055873"/>
                  </a:lnTo>
                  <a:lnTo>
                    <a:pt x="1118147" y="1062059"/>
                  </a:lnTo>
                  <a:lnTo>
                    <a:pt x="1112032" y="1066226"/>
                  </a:lnTo>
                  <a:lnTo>
                    <a:pt x="1104578" y="1067753"/>
                  </a:lnTo>
                  <a:lnTo>
                    <a:pt x="936058" y="1067753"/>
                  </a:lnTo>
                  <a:lnTo>
                    <a:pt x="791174" y="1084110"/>
                  </a:lnTo>
                  <a:close/>
                </a:path>
                <a:path w="1123950" h="1125220">
                  <a:moveTo>
                    <a:pt x="296304" y="1029035"/>
                  </a:moveTo>
                  <a:lnTo>
                    <a:pt x="257638" y="1029035"/>
                  </a:lnTo>
                  <a:lnTo>
                    <a:pt x="257638" y="164604"/>
                  </a:lnTo>
                  <a:lnTo>
                    <a:pt x="259160" y="157053"/>
                  </a:lnTo>
                  <a:lnTo>
                    <a:pt x="263298" y="150938"/>
                  </a:lnTo>
                  <a:lnTo>
                    <a:pt x="269414" y="146843"/>
                  </a:lnTo>
                  <a:lnTo>
                    <a:pt x="276868" y="145348"/>
                  </a:lnTo>
                  <a:lnTo>
                    <a:pt x="408375" y="145348"/>
                  </a:lnTo>
                  <a:lnTo>
                    <a:pt x="408375" y="95656"/>
                  </a:lnTo>
                  <a:lnTo>
                    <a:pt x="447042" y="95656"/>
                  </a:lnTo>
                  <a:lnTo>
                    <a:pt x="447042" y="183859"/>
                  </a:lnTo>
                  <a:lnTo>
                    <a:pt x="296304" y="183859"/>
                  </a:lnTo>
                  <a:lnTo>
                    <a:pt x="296304" y="1029035"/>
                  </a:lnTo>
                  <a:close/>
                </a:path>
                <a:path w="1123950" h="1125220">
                  <a:moveTo>
                    <a:pt x="428432" y="1125106"/>
                  </a:moveTo>
                  <a:lnTo>
                    <a:pt x="427605" y="1124898"/>
                  </a:lnTo>
                  <a:lnTo>
                    <a:pt x="420152" y="1123404"/>
                  </a:lnTo>
                  <a:lnTo>
                    <a:pt x="414036" y="1119308"/>
                  </a:lnTo>
                  <a:lnTo>
                    <a:pt x="409897" y="1113194"/>
                  </a:lnTo>
                  <a:lnTo>
                    <a:pt x="408375" y="1105643"/>
                  </a:lnTo>
                  <a:lnTo>
                    <a:pt x="408375" y="1067753"/>
                  </a:lnTo>
                  <a:lnTo>
                    <a:pt x="19229" y="1067753"/>
                  </a:lnTo>
                  <a:lnTo>
                    <a:pt x="11689" y="1066226"/>
                  </a:lnTo>
                  <a:lnTo>
                    <a:pt x="5582" y="1062059"/>
                  </a:lnTo>
                  <a:lnTo>
                    <a:pt x="1492" y="1055873"/>
                  </a:lnTo>
                  <a:lnTo>
                    <a:pt x="0" y="1048290"/>
                  </a:lnTo>
                  <a:lnTo>
                    <a:pt x="1492" y="1040827"/>
                  </a:lnTo>
                  <a:lnTo>
                    <a:pt x="5582" y="1034703"/>
                  </a:lnTo>
                  <a:lnTo>
                    <a:pt x="11689" y="1030559"/>
                  </a:lnTo>
                  <a:lnTo>
                    <a:pt x="19229" y="1029035"/>
                  </a:lnTo>
                  <a:lnTo>
                    <a:pt x="408375" y="1029035"/>
                  </a:lnTo>
                  <a:lnTo>
                    <a:pt x="408375" y="183859"/>
                  </a:lnTo>
                  <a:lnTo>
                    <a:pt x="447042" y="183859"/>
                  </a:lnTo>
                  <a:lnTo>
                    <a:pt x="447042" y="1084110"/>
                  </a:lnTo>
                  <a:lnTo>
                    <a:pt x="791174" y="1084110"/>
                  </a:lnTo>
                  <a:lnTo>
                    <a:pt x="429880" y="1124898"/>
                  </a:lnTo>
                  <a:lnTo>
                    <a:pt x="429052" y="1124898"/>
                  </a:lnTo>
                  <a:lnTo>
                    <a:pt x="428432" y="1125106"/>
                  </a:lnTo>
                  <a:close/>
                </a:path>
              </a:pathLst>
            </a:custGeom>
            <a:solidFill>
              <a:srgbClr val="004B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31"/>
            <p:cNvSpPr/>
            <p:nvPr/>
          </p:nvSpPr>
          <p:spPr>
            <a:xfrm>
              <a:off x="8875776" y="2132076"/>
              <a:ext cx="2124455" cy="238658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35"/>
            <p:cNvSpPr txBox="1"/>
            <p:nvPr/>
          </p:nvSpPr>
          <p:spPr>
            <a:xfrm>
              <a:off x="861375" y="4787755"/>
              <a:ext cx="2323783" cy="566822"/>
            </a:xfrm>
            <a:prstGeom prst="rect">
              <a:avLst/>
            </a:prstGeom>
          </p:spPr>
          <p:txBody>
            <a:bodyPr vert="horz" wrap="square" lIns="0" tIns="12700" rIns="0" bIns="0" rtlCol="0">
              <a:spAutoFit/>
            </a:bodyPr>
            <a:lstStyle/>
            <a:p>
              <a:pPr marL="12700" marR="5080" lvl="0" indent="208279" algn="ctr" defTabSz="914400" rtl="0" eaLnBrk="1" fontAlgn="auto" latinLnBrk="0" hangingPunct="1">
                <a:lnSpc>
                  <a:spcPct val="100000"/>
                </a:lnSpc>
                <a:spcBef>
                  <a:spcPts val="100"/>
                </a:spcBef>
                <a:spcAft>
                  <a:spcPts val="0"/>
                </a:spcAft>
                <a:buClrTx/>
                <a:buSzTx/>
                <a:buFontTx/>
                <a:buNone/>
                <a:tabLst/>
                <a:defRPr/>
              </a:pPr>
              <a:r>
                <a:rPr kumimoji="0" lang="en-CA" sz="1800" b="1" i="0" u="none" strike="noStrike" kern="1200" cap="none" spc="-5" normalizeH="0" baseline="0" noProof="0">
                  <a:ln>
                    <a:noFill/>
                  </a:ln>
                  <a:solidFill>
                    <a:prstClr val="white"/>
                  </a:solidFill>
                  <a:effectLst/>
                  <a:uLnTx/>
                  <a:uFillTx/>
                  <a:latin typeface="Arial"/>
                  <a:ea typeface="+mn-ea"/>
                  <a:cs typeface="Arial"/>
                </a:rPr>
                <a:t>Lead Halifax’s economic strategy</a:t>
              </a:r>
              <a:r>
                <a:rPr kumimoji="0" sz="1800" b="1" i="0" u="none" strike="noStrike" kern="1200" cap="none" spc="0" normalizeH="0" baseline="0" noProof="0">
                  <a:ln>
                    <a:noFill/>
                  </a:ln>
                  <a:solidFill>
                    <a:prstClr val="white"/>
                  </a:solidFill>
                  <a:effectLst/>
                  <a:uLnTx/>
                  <a:uFillTx/>
                  <a:latin typeface="Arial"/>
                  <a:ea typeface="+mn-ea"/>
                  <a:cs typeface="Arial"/>
                </a:rPr>
                <a:t>.</a:t>
              </a:r>
              <a:endParaRPr kumimoji="0" sz="1800" b="0" i="0" u="none" strike="noStrike" kern="1200" cap="none" spc="0" normalizeH="0" baseline="0" noProof="0">
                <a:ln>
                  <a:noFill/>
                </a:ln>
                <a:solidFill>
                  <a:prstClr val="white"/>
                </a:solidFill>
                <a:effectLst/>
                <a:uLnTx/>
                <a:uFillTx/>
                <a:latin typeface="Arial"/>
                <a:ea typeface="+mn-ea"/>
                <a:cs typeface="Arial"/>
              </a:endParaRPr>
            </a:p>
          </p:txBody>
        </p:sp>
        <p:sp>
          <p:nvSpPr>
            <p:cNvPr id="36" name="object 36"/>
            <p:cNvSpPr txBox="1"/>
            <p:nvPr/>
          </p:nvSpPr>
          <p:spPr>
            <a:xfrm>
              <a:off x="8875775" y="4844508"/>
              <a:ext cx="2296667" cy="843821"/>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CA" sz="1800" b="1" i="0" u="none" strike="noStrike" kern="1200" cap="none" spc="-10" normalizeH="0" baseline="0" noProof="0" dirty="0">
                  <a:ln>
                    <a:noFill/>
                  </a:ln>
                  <a:solidFill>
                    <a:prstClr val="white"/>
                  </a:solidFill>
                  <a:effectLst/>
                  <a:uLnTx/>
                  <a:uFillTx/>
                  <a:latin typeface="Arial"/>
                  <a:ea typeface="+mn-ea"/>
                  <a:cs typeface="Arial"/>
                </a:rPr>
                <a:t>Track and report on Halifax’s economic progress</a:t>
              </a:r>
              <a:r>
                <a:rPr kumimoji="0" sz="1800" b="1" i="0" u="none" strike="noStrike" kern="1200" cap="none" spc="-5" normalizeH="0" baseline="0" noProof="0" dirty="0">
                  <a:ln>
                    <a:noFill/>
                  </a:ln>
                  <a:solidFill>
                    <a:prstClr val="white"/>
                  </a:solidFill>
                  <a:effectLst/>
                  <a:uLnTx/>
                  <a:uFillTx/>
                  <a:latin typeface="Arial"/>
                  <a:ea typeface="+mn-ea"/>
                  <a:cs typeface="Arial"/>
                </a:rPr>
                <a:t>.</a:t>
              </a:r>
              <a:endParaRPr kumimoji="0"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7" name="object 37"/>
            <p:cNvSpPr txBox="1"/>
            <p:nvPr/>
          </p:nvSpPr>
          <p:spPr>
            <a:xfrm>
              <a:off x="3670173" y="4787755"/>
              <a:ext cx="2125979" cy="1120820"/>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CA" sz="1800" b="1" i="0" u="none" strike="noStrike" kern="1200" cap="none" spc="-20" normalizeH="0" baseline="0" noProof="0" dirty="0">
                  <a:ln>
                    <a:noFill/>
                  </a:ln>
                  <a:solidFill>
                    <a:prstClr val="white"/>
                  </a:solidFill>
                  <a:effectLst/>
                  <a:uLnTx/>
                  <a:uFillTx/>
                  <a:latin typeface="Arial"/>
                  <a:ea typeface="+mn-ea"/>
                  <a:cs typeface="Arial"/>
                </a:rPr>
                <a:t>Sell and market Halifax to attract business, talent and investment</a:t>
              </a:r>
              <a:r>
                <a:rPr kumimoji="0" sz="1800" b="1" i="0" u="none" strike="noStrike" kern="1200" cap="none" spc="-5" normalizeH="0" baseline="0" noProof="0" dirty="0">
                  <a:ln>
                    <a:noFill/>
                  </a:ln>
                  <a:solidFill>
                    <a:prstClr val="white"/>
                  </a:solidFill>
                  <a:effectLst/>
                  <a:uLnTx/>
                  <a:uFillTx/>
                  <a:latin typeface="Arial"/>
                  <a:ea typeface="+mn-ea"/>
                  <a:cs typeface="Arial"/>
                </a:rPr>
                <a:t>.</a:t>
              </a:r>
              <a:endParaRPr kumimoji="0"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8" name="object 38"/>
            <p:cNvSpPr txBox="1"/>
            <p:nvPr/>
          </p:nvSpPr>
          <p:spPr>
            <a:xfrm>
              <a:off x="6281167" y="4853842"/>
              <a:ext cx="2035753" cy="843821"/>
            </a:xfrm>
            <a:prstGeom prst="rect">
              <a:avLst/>
            </a:prstGeom>
          </p:spPr>
          <p:txBody>
            <a:bodyPr vert="horz" wrap="square" lIns="0" tIns="12700" rIns="0" bIns="0" rtlCol="0">
              <a:spAutoFit/>
            </a:bodyPr>
            <a:lstStyle/>
            <a:p>
              <a:pPr marL="12700" marR="5080" lvl="0" indent="28575" algn="ctr" defTabSz="914400" rtl="0" eaLnBrk="1" fontAlgn="auto" latinLnBrk="0" hangingPunct="1">
                <a:lnSpc>
                  <a:spcPct val="100000"/>
                </a:lnSpc>
                <a:spcBef>
                  <a:spcPts val="100"/>
                </a:spcBef>
                <a:spcAft>
                  <a:spcPts val="0"/>
                </a:spcAft>
                <a:buClrTx/>
                <a:buSzTx/>
                <a:buFontTx/>
                <a:buNone/>
                <a:tabLst/>
                <a:defRPr/>
              </a:pPr>
              <a:r>
                <a:rPr kumimoji="0" lang="en-CA" sz="1800" b="1" i="0" u="none" strike="noStrike" kern="1200" cap="none" spc="-20" normalizeH="0" baseline="0" noProof="0" dirty="0">
                  <a:ln>
                    <a:noFill/>
                  </a:ln>
                  <a:solidFill>
                    <a:prstClr val="white"/>
                  </a:solidFill>
                  <a:effectLst/>
                  <a:uLnTx/>
                  <a:uFillTx/>
                  <a:latin typeface="Arial"/>
                  <a:ea typeface="+mn-ea"/>
                  <a:cs typeface="Arial"/>
                </a:rPr>
                <a:t>Help business and talent reach their full potential. </a:t>
              </a:r>
              <a:r>
                <a:rPr kumimoji="0" sz="1800" b="1" i="0" u="none" strike="noStrike" kern="1200" cap="none" spc="-10" normalizeH="0" baseline="0" noProof="0" dirty="0">
                  <a:ln>
                    <a:noFill/>
                  </a:ln>
                  <a:solidFill>
                    <a:srgbClr val="004B75"/>
                  </a:solidFill>
                  <a:effectLst/>
                  <a:uLnTx/>
                  <a:uFillTx/>
                  <a:latin typeface="Arial"/>
                  <a:ea typeface="+mn-ea"/>
                  <a:cs typeface="Arial"/>
                </a:rPr>
                <a:t>.</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2" name="object 7">
              <a:extLst>
                <a:ext uri="{FF2B5EF4-FFF2-40B4-BE49-F238E27FC236}">
                  <a16:creationId xmlns:a16="http://schemas.microsoft.com/office/drawing/2014/main" id="{E350B598-CC0B-FF69-D9D7-499134762070}"/>
                </a:ext>
              </a:extLst>
            </p:cNvPr>
            <p:cNvPicPr/>
            <p:nvPr/>
          </p:nvPicPr>
          <p:blipFill>
            <a:blip r:embed="rId5" cstate="print"/>
            <a:stretch>
              <a:fillRect/>
            </a:stretch>
          </p:blipFill>
          <p:spPr>
            <a:xfrm>
              <a:off x="9191893" y="2629885"/>
              <a:ext cx="1152207" cy="1152207"/>
            </a:xfrm>
            <a:prstGeom prst="rect">
              <a:avLst/>
            </a:prstGeom>
          </p:spPr>
        </p:pic>
      </p:grpSp>
      <p:pic>
        <p:nvPicPr>
          <p:cNvPr id="26" name="Picture 25" descr="A black and white sign with white text&#10;&#10;Description automatically generated">
            <a:extLst>
              <a:ext uri="{FF2B5EF4-FFF2-40B4-BE49-F238E27FC236}">
                <a16:creationId xmlns:a16="http://schemas.microsoft.com/office/drawing/2014/main" id="{7BE7D5FF-5D3E-BD09-FF3B-30CDC8B92A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6194" y="6241089"/>
            <a:ext cx="3167906" cy="464828"/>
          </a:xfrm>
          <a:prstGeom prst="rect">
            <a:avLst/>
          </a:prstGeom>
        </p:spPr>
      </p:pic>
    </p:spTree>
    <p:extLst>
      <p:ext uri="{BB962C8B-B14F-4D97-AF65-F5344CB8AC3E}">
        <p14:creationId xmlns:p14="http://schemas.microsoft.com/office/powerpoint/2010/main" val="3360008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87C6FE-CF35-124F-B050-DEB41AF0132C}"/>
              </a:ext>
            </a:extLst>
          </p:cNvPr>
          <p:cNvSpPr txBox="1">
            <a:spLocks/>
          </p:cNvSpPr>
          <p:nvPr/>
        </p:nvSpPr>
        <p:spPr>
          <a:xfrm>
            <a:off x="497620" y="3067699"/>
            <a:ext cx="2745261" cy="1156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0" i="0" kern="1200" spc="50" baseline="0">
                <a:solidFill>
                  <a:srgbClr val="C12129"/>
                </a:solidFill>
                <a:latin typeface="Helvetica Neue Medium" charset="0"/>
                <a:ea typeface="Helvetica Neue Medium" charset="0"/>
                <a:cs typeface="Helvetica Neue Medium"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1" i="0" u="none" strike="noStrike" kern="1200" cap="none" spc="50" normalizeH="0" noProof="0" dirty="0">
                <a:ln>
                  <a:noFill/>
                </a:ln>
                <a:solidFill>
                  <a:srgbClr val="004651"/>
                </a:solidFill>
                <a:effectLst/>
                <a:uLnTx/>
                <a:uFillTx/>
                <a:latin typeface="Calibri Light" panose="020F0302020204030204"/>
                <a:ea typeface="Tahoma" pitchFamily="34" charset="0"/>
                <a:cs typeface="Arial" panose="020B0604020202020204" pitchFamily="34" charset="0"/>
              </a:rPr>
              <a:t>NATIONAL</a:t>
            </a:r>
            <a:br>
              <a:rPr kumimoji="0" lang="en-CA" sz="2800" b="1" i="0" u="none" strike="noStrike" kern="1200" cap="none" spc="50" normalizeH="0" noProof="0" dirty="0">
                <a:ln>
                  <a:noFill/>
                </a:ln>
                <a:solidFill>
                  <a:srgbClr val="004651"/>
                </a:solidFill>
                <a:effectLst/>
                <a:uLnTx/>
                <a:uFillTx/>
                <a:latin typeface="Calibri Light" panose="020F0302020204030204"/>
                <a:ea typeface="Tahoma" pitchFamily="34" charset="0"/>
                <a:cs typeface="Arial" panose="020B0604020202020204" pitchFamily="34" charset="0"/>
              </a:rPr>
            </a:br>
            <a:r>
              <a:rPr kumimoji="0" lang="en-CA" sz="2800" b="1" i="0" u="none" strike="noStrike" kern="1200" cap="none" spc="50" normalizeH="0" noProof="0" dirty="0">
                <a:ln>
                  <a:noFill/>
                </a:ln>
                <a:solidFill>
                  <a:srgbClr val="004651"/>
                </a:solidFill>
                <a:effectLst/>
                <a:uLnTx/>
                <a:uFillTx/>
                <a:latin typeface="Calibri Light" panose="020F0302020204030204"/>
                <a:ea typeface="Tahoma" pitchFamily="34" charset="0"/>
                <a:cs typeface="Arial" panose="020B0604020202020204" pitchFamily="34" charset="0"/>
              </a:rPr>
              <a:t>CONNECTOR PROGRAM</a:t>
            </a:r>
          </a:p>
        </p:txBody>
      </p:sp>
      <p:sp>
        <p:nvSpPr>
          <p:cNvPr id="15" name="Rectangle 14">
            <a:extLst>
              <a:ext uri="{FF2B5EF4-FFF2-40B4-BE49-F238E27FC236}">
                <a16:creationId xmlns:a16="http://schemas.microsoft.com/office/drawing/2014/main" id="{3F829B2F-B08C-CB4A-959F-6EDD2C6001CB}"/>
              </a:ext>
            </a:extLst>
          </p:cNvPr>
          <p:cNvSpPr/>
          <p:nvPr/>
        </p:nvSpPr>
        <p:spPr>
          <a:xfrm>
            <a:off x="0" y="-160638"/>
            <a:ext cx="12192000" cy="569373"/>
          </a:xfrm>
          <a:prstGeom prst="rect">
            <a:avLst/>
          </a:prstGeom>
          <a:solidFill>
            <a:srgbClr val="00465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3864"/>
              </a:solidFill>
              <a:effectLst/>
              <a:uLnTx/>
              <a:uFillTx/>
              <a:latin typeface="Calibri" panose="020F0502020204030204"/>
              <a:ea typeface="+mn-ea"/>
              <a:cs typeface="+mn-cs"/>
            </a:endParaRPr>
          </a:p>
        </p:txBody>
      </p:sp>
      <p:pic>
        <p:nvPicPr>
          <p:cNvPr id="3" name="Picture 2" descr="Diagram&#10;&#10;Description automatically generated">
            <a:extLst>
              <a:ext uri="{FF2B5EF4-FFF2-40B4-BE49-F238E27FC236}">
                <a16:creationId xmlns:a16="http://schemas.microsoft.com/office/drawing/2014/main" id="{BF3D53CA-6A8C-7929-7033-1A1EF172E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692" y="433449"/>
            <a:ext cx="9356390" cy="6424551"/>
          </a:xfrm>
          <a:prstGeom prst="rect">
            <a:avLst/>
          </a:prstGeom>
        </p:spPr>
      </p:pic>
      <p:sp>
        <p:nvSpPr>
          <p:cNvPr id="31" name="Title 1">
            <a:extLst>
              <a:ext uri="{FF2B5EF4-FFF2-40B4-BE49-F238E27FC236}">
                <a16:creationId xmlns:a16="http://schemas.microsoft.com/office/drawing/2014/main" id="{0B66CA6B-558E-415F-A51D-9B3C4B96ED41}"/>
              </a:ext>
            </a:extLst>
          </p:cNvPr>
          <p:cNvSpPr txBox="1">
            <a:spLocks/>
          </p:cNvSpPr>
          <p:nvPr/>
        </p:nvSpPr>
        <p:spPr>
          <a:xfrm>
            <a:off x="497621" y="4394632"/>
            <a:ext cx="2745261" cy="1791856"/>
          </a:xfrm>
          <a:prstGeom prst="rect">
            <a:avLst/>
          </a:prstGeom>
        </p:spPr>
        <p:txBody>
          <a:bodyPr>
            <a:noAutofit/>
          </a:bodyPr>
          <a:lstStyle>
            <a:lvl1pPr algn="r" rtl="0" eaLnBrk="0" fontAlgn="base" hangingPunct="0">
              <a:spcBef>
                <a:spcPct val="0"/>
              </a:spcBef>
              <a:spcAft>
                <a:spcPct val="0"/>
              </a:spcAft>
              <a:defRPr sz="3600" kern="1200">
                <a:solidFill>
                  <a:srgbClr val="005589"/>
                </a:solidFill>
                <a:latin typeface="Myriad Pro" panose="020B0503030403020204" pitchFamily="34" charset="0"/>
                <a:ea typeface="MS PGothic" panose="020B0600070205080204" pitchFamily="34" charset="-128"/>
                <a:cs typeface="+mj-cs"/>
              </a:defRPr>
            </a:lvl1pPr>
            <a:lvl2pPr algn="r" rtl="0" eaLnBrk="0" fontAlgn="base" hangingPunct="0">
              <a:spcBef>
                <a:spcPct val="0"/>
              </a:spcBef>
              <a:spcAft>
                <a:spcPct val="0"/>
              </a:spcAft>
              <a:defRPr sz="3600">
                <a:solidFill>
                  <a:srgbClr val="005589"/>
                </a:solidFill>
                <a:latin typeface="Myriad Pro" charset="0"/>
                <a:ea typeface="MS PGothic" panose="020B0600070205080204" pitchFamily="34" charset="-128"/>
              </a:defRPr>
            </a:lvl2pPr>
            <a:lvl3pPr algn="r" rtl="0" eaLnBrk="0" fontAlgn="base" hangingPunct="0">
              <a:spcBef>
                <a:spcPct val="0"/>
              </a:spcBef>
              <a:spcAft>
                <a:spcPct val="0"/>
              </a:spcAft>
              <a:defRPr sz="3600">
                <a:solidFill>
                  <a:srgbClr val="005589"/>
                </a:solidFill>
                <a:latin typeface="Myriad Pro" charset="0"/>
                <a:ea typeface="MS PGothic" panose="020B0600070205080204" pitchFamily="34" charset="-128"/>
              </a:defRPr>
            </a:lvl3pPr>
            <a:lvl4pPr algn="r" rtl="0" eaLnBrk="0" fontAlgn="base" hangingPunct="0">
              <a:spcBef>
                <a:spcPct val="0"/>
              </a:spcBef>
              <a:spcAft>
                <a:spcPct val="0"/>
              </a:spcAft>
              <a:defRPr sz="3600">
                <a:solidFill>
                  <a:srgbClr val="005589"/>
                </a:solidFill>
                <a:latin typeface="Myriad Pro" charset="0"/>
                <a:ea typeface="MS PGothic" panose="020B0600070205080204" pitchFamily="34" charset="-128"/>
              </a:defRPr>
            </a:lvl4pPr>
            <a:lvl5pPr algn="r" rtl="0" eaLnBrk="0" fontAlgn="base" hangingPunct="0">
              <a:spcBef>
                <a:spcPct val="0"/>
              </a:spcBef>
              <a:spcAft>
                <a:spcPct val="0"/>
              </a:spcAft>
              <a:defRPr sz="3600">
                <a:solidFill>
                  <a:srgbClr val="005589"/>
                </a:solidFill>
                <a:latin typeface="Myriad Pro" charset="0"/>
                <a:ea typeface="MS PGothic" panose="020B0600070205080204" pitchFamily="34" charset="-128"/>
              </a:defRPr>
            </a:lvl5pPr>
            <a:lvl6pPr marL="457200" algn="r" rtl="0" fontAlgn="base">
              <a:spcBef>
                <a:spcPct val="0"/>
              </a:spcBef>
              <a:spcAft>
                <a:spcPct val="0"/>
              </a:spcAft>
              <a:defRPr sz="3600">
                <a:solidFill>
                  <a:srgbClr val="005589"/>
                </a:solidFill>
                <a:latin typeface="Myriad Pro" charset="0"/>
                <a:ea typeface="MS PGothic" panose="020B0600070205080204" pitchFamily="34" charset="-128"/>
              </a:defRPr>
            </a:lvl6pPr>
            <a:lvl7pPr marL="914400" algn="r" rtl="0" fontAlgn="base">
              <a:spcBef>
                <a:spcPct val="0"/>
              </a:spcBef>
              <a:spcAft>
                <a:spcPct val="0"/>
              </a:spcAft>
              <a:defRPr sz="3600">
                <a:solidFill>
                  <a:srgbClr val="005589"/>
                </a:solidFill>
                <a:latin typeface="Myriad Pro" charset="0"/>
                <a:ea typeface="MS PGothic" panose="020B0600070205080204" pitchFamily="34" charset="-128"/>
              </a:defRPr>
            </a:lvl7pPr>
            <a:lvl8pPr marL="1371600" algn="r" rtl="0" fontAlgn="base">
              <a:spcBef>
                <a:spcPct val="0"/>
              </a:spcBef>
              <a:spcAft>
                <a:spcPct val="0"/>
              </a:spcAft>
              <a:defRPr sz="3600">
                <a:solidFill>
                  <a:srgbClr val="005589"/>
                </a:solidFill>
                <a:latin typeface="Myriad Pro" charset="0"/>
                <a:ea typeface="MS PGothic" panose="020B0600070205080204" pitchFamily="34" charset="-128"/>
              </a:defRPr>
            </a:lvl8pPr>
            <a:lvl9pPr marL="1828800" algn="r" rtl="0" fontAlgn="base">
              <a:spcBef>
                <a:spcPct val="0"/>
              </a:spcBef>
              <a:spcAft>
                <a:spcPct val="0"/>
              </a:spcAft>
              <a:defRPr sz="3600">
                <a:solidFill>
                  <a:srgbClr val="005589"/>
                </a:solidFill>
                <a:latin typeface="Myriad Pro"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2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S PGothic" panose="020B0600070205080204" pitchFamily="34" charset="-128"/>
                <a:cs typeface="Arial Black" panose="020B0604020202020204" pitchFamily="34" charset="0"/>
              </a:rPr>
              <a:t>Network of 32 Connector Programs in Canada, in addition to communities in the US and Europe</a:t>
            </a:r>
            <a:endParaRPr kumimoji="0" lang="en-CA" sz="22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S PGothic" panose="020B0600070205080204" pitchFamily="34" charset="-128"/>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CA" sz="15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44773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897833" y="357300"/>
            <a:ext cx="8096105" cy="844462"/>
          </a:xfrm>
          <a:prstGeom prst="rect">
            <a:avLst/>
          </a:prstGeom>
        </p:spPr>
        <p:txBody>
          <a:bodyPr vert="horz" wrap="square" lIns="0" tIns="13335" rIns="0" bIns="0" rtlCol="0">
            <a:spAutoFit/>
          </a:bodyPr>
          <a:lstStyle/>
          <a:p>
            <a:pPr marL="12700" algn="ctr">
              <a:lnSpc>
                <a:spcPct val="100000"/>
              </a:lnSpc>
              <a:spcBef>
                <a:spcPts val="105"/>
              </a:spcBef>
            </a:pPr>
            <a:r>
              <a:rPr lang="en-CA" sz="5400" b="1" spc="-5" dirty="0">
                <a:solidFill>
                  <a:schemeClr val="bg1"/>
                </a:solidFill>
              </a:rPr>
              <a:t>How Does Connector Work?</a:t>
            </a:r>
            <a:endParaRPr sz="5400" b="1" spc="-5" dirty="0">
              <a:solidFill>
                <a:schemeClr val="bg1"/>
              </a:solidFill>
            </a:endParaRPr>
          </a:p>
        </p:txBody>
      </p:sp>
      <p:graphicFrame>
        <p:nvGraphicFramePr>
          <p:cNvPr id="45" name="Table 45">
            <a:extLst>
              <a:ext uri="{FF2B5EF4-FFF2-40B4-BE49-F238E27FC236}">
                <a16:creationId xmlns:a16="http://schemas.microsoft.com/office/drawing/2014/main" id="{9E8215FA-E509-601B-D8A3-1628600C4CD1}"/>
              </a:ext>
            </a:extLst>
          </p:cNvPr>
          <p:cNvGraphicFramePr>
            <a:graphicFrameLocks noGrp="1"/>
          </p:cNvGraphicFramePr>
          <p:nvPr>
            <p:extLst>
              <p:ext uri="{D42A27DB-BD31-4B8C-83A1-F6EECF244321}">
                <p14:modId xmlns:p14="http://schemas.microsoft.com/office/powerpoint/2010/main" val="964127510"/>
              </p:ext>
            </p:extLst>
          </p:nvPr>
        </p:nvGraphicFramePr>
        <p:xfrm>
          <a:off x="939339" y="1674645"/>
          <a:ext cx="10020682" cy="4298850"/>
        </p:xfrm>
        <a:graphic>
          <a:graphicData uri="http://schemas.openxmlformats.org/drawingml/2006/table">
            <a:tbl>
              <a:tblPr firstRow="1" bandRow="1">
                <a:tableStyleId>{5C22544A-7EE6-4342-B048-85BDC9FD1C3A}</a:tableStyleId>
              </a:tblPr>
              <a:tblGrid>
                <a:gridCol w="3275474">
                  <a:extLst>
                    <a:ext uri="{9D8B030D-6E8A-4147-A177-3AD203B41FA5}">
                      <a16:colId xmlns:a16="http://schemas.microsoft.com/office/drawing/2014/main" val="3507837965"/>
                    </a:ext>
                  </a:extLst>
                </a:gridCol>
                <a:gridCol w="3404981">
                  <a:extLst>
                    <a:ext uri="{9D8B030D-6E8A-4147-A177-3AD203B41FA5}">
                      <a16:colId xmlns:a16="http://schemas.microsoft.com/office/drawing/2014/main" val="1519210061"/>
                    </a:ext>
                  </a:extLst>
                </a:gridCol>
                <a:gridCol w="3340227">
                  <a:extLst>
                    <a:ext uri="{9D8B030D-6E8A-4147-A177-3AD203B41FA5}">
                      <a16:colId xmlns:a16="http://schemas.microsoft.com/office/drawing/2014/main" val="320790729"/>
                    </a:ext>
                  </a:extLst>
                </a:gridCol>
              </a:tblGrid>
              <a:tr h="2665636">
                <a:tc>
                  <a:txBody>
                    <a:bodyPr/>
                    <a:lstStyle/>
                    <a:p>
                      <a:endParaRPr lang="en-CA"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9081724"/>
                  </a:ext>
                </a:extLst>
              </a:tr>
              <a:tr h="1633214">
                <a:tc>
                  <a:txBody>
                    <a:bodyPr/>
                    <a:lstStyle/>
                    <a:p>
                      <a:pPr algn="ctr"/>
                      <a:r>
                        <a:rPr lang="en-US" sz="3600" b="1" dirty="0">
                          <a:solidFill>
                            <a:schemeClr val="bg1"/>
                          </a:solidFill>
                        </a:rPr>
                        <a:t>Match</a:t>
                      </a:r>
                      <a:endParaRPr lang="en-CA" sz="3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3600" b="1" dirty="0">
                          <a:solidFill>
                            <a:schemeClr val="bg1"/>
                          </a:solidFill>
                        </a:rPr>
                        <a:t>Connect</a:t>
                      </a:r>
                      <a:endParaRPr lang="en-CA" sz="3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3600" b="1" dirty="0">
                          <a:solidFill>
                            <a:schemeClr val="bg1"/>
                          </a:solidFill>
                        </a:rPr>
                        <a:t>Refer</a:t>
                      </a:r>
                      <a:endParaRPr lang="en-CA" sz="3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3873887"/>
                  </a:ext>
                </a:extLst>
              </a:tr>
            </a:tbl>
          </a:graphicData>
        </a:graphic>
      </p:graphicFrame>
      <p:grpSp>
        <p:nvGrpSpPr>
          <p:cNvPr id="50" name="Group 49">
            <a:extLst>
              <a:ext uri="{FF2B5EF4-FFF2-40B4-BE49-F238E27FC236}">
                <a16:creationId xmlns:a16="http://schemas.microsoft.com/office/drawing/2014/main" id="{397118B8-9A99-BB26-8C9E-E7164F814D97}"/>
              </a:ext>
            </a:extLst>
          </p:cNvPr>
          <p:cNvGrpSpPr/>
          <p:nvPr/>
        </p:nvGrpSpPr>
        <p:grpSpPr>
          <a:xfrm>
            <a:off x="1510775" y="1922271"/>
            <a:ext cx="2196846" cy="2139367"/>
            <a:chOff x="600501" y="1815152"/>
            <a:chExt cx="2838734" cy="2838734"/>
          </a:xfrm>
        </p:grpSpPr>
        <p:pic>
          <p:nvPicPr>
            <p:cNvPr id="51" name="Picture 50">
              <a:extLst>
                <a:ext uri="{FF2B5EF4-FFF2-40B4-BE49-F238E27FC236}">
                  <a16:creationId xmlns:a16="http://schemas.microsoft.com/office/drawing/2014/main" id="{93BF069D-F4A9-461E-BEEA-36C1F10DDCCB}"/>
                </a:ext>
              </a:extLst>
            </p:cNvPr>
            <p:cNvPicPr>
              <a:picLocks noChangeAspect="1"/>
            </p:cNvPicPr>
            <p:nvPr/>
          </p:nvPicPr>
          <p:blipFill>
            <a:blip r:embed="rId3"/>
            <a:stretch>
              <a:fillRect/>
            </a:stretch>
          </p:blipFill>
          <p:spPr>
            <a:xfrm>
              <a:off x="845876" y="2483891"/>
              <a:ext cx="2414630" cy="1788615"/>
            </a:xfrm>
            <a:prstGeom prst="rect">
              <a:avLst/>
            </a:prstGeom>
          </p:spPr>
        </p:pic>
        <p:sp>
          <p:nvSpPr>
            <p:cNvPr id="52" name="Oval 51">
              <a:extLst>
                <a:ext uri="{FF2B5EF4-FFF2-40B4-BE49-F238E27FC236}">
                  <a16:creationId xmlns:a16="http://schemas.microsoft.com/office/drawing/2014/main" id="{A682B794-BE08-DCDA-1196-B357EFC7D404}"/>
                </a:ext>
              </a:extLst>
            </p:cNvPr>
            <p:cNvSpPr/>
            <p:nvPr/>
          </p:nvSpPr>
          <p:spPr>
            <a:xfrm>
              <a:off x="600501" y="1815152"/>
              <a:ext cx="2838734" cy="2838734"/>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53" name="Group 52">
            <a:extLst>
              <a:ext uri="{FF2B5EF4-FFF2-40B4-BE49-F238E27FC236}">
                <a16:creationId xmlns:a16="http://schemas.microsoft.com/office/drawing/2014/main" id="{F80B994F-20A4-E273-27C3-BEF1F760BD98}"/>
              </a:ext>
            </a:extLst>
          </p:cNvPr>
          <p:cNvGrpSpPr/>
          <p:nvPr/>
        </p:nvGrpSpPr>
        <p:grpSpPr>
          <a:xfrm>
            <a:off x="4847463" y="1922271"/>
            <a:ext cx="2196846" cy="2139367"/>
            <a:chOff x="4223792" y="1815152"/>
            <a:chExt cx="2838734" cy="2838734"/>
          </a:xfrm>
        </p:grpSpPr>
        <p:sp>
          <p:nvSpPr>
            <p:cNvPr id="54" name="Oval 53">
              <a:extLst>
                <a:ext uri="{FF2B5EF4-FFF2-40B4-BE49-F238E27FC236}">
                  <a16:creationId xmlns:a16="http://schemas.microsoft.com/office/drawing/2014/main" id="{C27A09F6-92E5-676D-23F9-8011938FBC27}"/>
                </a:ext>
              </a:extLst>
            </p:cNvPr>
            <p:cNvSpPr/>
            <p:nvPr/>
          </p:nvSpPr>
          <p:spPr>
            <a:xfrm>
              <a:off x="4223792" y="1815152"/>
              <a:ext cx="2838734" cy="2838734"/>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5" name="Picture 54">
              <a:extLst>
                <a:ext uri="{FF2B5EF4-FFF2-40B4-BE49-F238E27FC236}">
                  <a16:creationId xmlns:a16="http://schemas.microsoft.com/office/drawing/2014/main" id="{35B74A04-9537-3FED-B456-F9891F3D49AB}"/>
                </a:ext>
              </a:extLst>
            </p:cNvPr>
            <p:cNvPicPr>
              <a:picLocks noChangeAspect="1"/>
            </p:cNvPicPr>
            <p:nvPr/>
          </p:nvPicPr>
          <p:blipFill>
            <a:blip r:embed="rId4"/>
            <a:stretch>
              <a:fillRect/>
            </a:stretch>
          </p:blipFill>
          <p:spPr>
            <a:xfrm>
              <a:off x="4674740" y="2279176"/>
              <a:ext cx="1958073" cy="1958073"/>
            </a:xfrm>
            <a:prstGeom prst="rect">
              <a:avLst/>
            </a:prstGeom>
          </p:spPr>
        </p:pic>
      </p:grpSp>
      <p:grpSp>
        <p:nvGrpSpPr>
          <p:cNvPr id="56" name="Group 55">
            <a:extLst>
              <a:ext uri="{FF2B5EF4-FFF2-40B4-BE49-F238E27FC236}">
                <a16:creationId xmlns:a16="http://schemas.microsoft.com/office/drawing/2014/main" id="{7F025517-493A-4610-8C02-AA21E4937E4B}"/>
              </a:ext>
            </a:extLst>
          </p:cNvPr>
          <p:cNvGrpSpPr/>
          <p:nvPr/>
        </p:nvGrpSpPr>
        <p:grpSpPr>
          <a:xfrm>
            <a:off x="8191164" y="1922271"/>
            <a:ext cx="2196846" cy="2139367"/>
            <a:chOff x="7826801" y="1815152"/>
            <a:chExt cx="2838734" cy="2838734"/>
          </a:xfrm>
        </p:grpSpPr>
        <p:sp>
          <p:nvSpPr>
            <p:cNvPr id="57" name="Oval 56">
              <a:extLst>
                <a:ext uri="{FF2B5EF4-FFF2-40B4-BE49-F238E27FC236}">
                  <a16:creationId xmlns:a16="http://schemas.microsoft.com/office/drawing/2014/main" id="{8ED8E88A-8DA3-2638-BF78-F2DF3B83BB70}"/>
                </a:ext>
              </a:extLst>
            </p:cNvPr>
            <p:cNvSpPr/>
            <p:nvPr/>
          </p:nvSpPr>
          <p:spPr>
            <a:xfrm>
              <a:off x="7826801" y="1815152"/>
              <a:ext cx="2838734" cy="2838734"/>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8" name="Picture 57">
              <a:extLst>
                <a:ext uri="{FF2B5EF4-FFF2-40B4-BE49-F238E27FC236}">
                  <a16:creationId xmlns:a16="http://schemas.microsoft.com/office/drawing/2014/main" id="{9BC50969-9D62-2608-57B3-24682F63B262}"/>
                </a:ext>
              </a:extLst>
            </p:cNvPr>
            <p:cNvPicPr>
              <a:picLocks noChangeAspect="1"/>
            </p:cNvPicPr>
            <p:nvPr/>
          </p:nvPicPr>
          <p:blipFill>
            <a:blip r:embed="rId5"/>
            <a:stretch>
              <a:fillRect/>
            </a:stretch>
          </p:blipFill>
          <p:spPr>
            <a:xfrm>
              <a:off x="8133308" y="2606724"/>
              <a:ext cx="2215694" cy="1294167"/>
            </a:xfrm>
            <a:prstGeom prst="rect">
              <a:avLst/>
            </a:prstGeom>
          </p:spPr>
        </p:pic>
      </p:grpSp>
      <p:pic>
        <p:nvPicPr>
          <p:cNvPr id="59" name="Picture 58" descr="A black and white sign with white text&#10;&#10;Description automatically generated">
            <a:extLst>
              <a:ext uri="{FF2B5EF4-FFF2-40B4-BE49-F238E27FC236}">
                <a16:creationId xmlns:a16="http://schemas.microsoft.com/office/drawing/2014/main" id="{D1D1A65B-8F0E-0A2B-B2A7-45CDAC5034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4309" y="6232181"/>
            <a:ext cx="3167906" cy="464828"/>
          </a:xfrm>
          <a:prstGeom prst="rect">
            <a:avLst/>
          </a:prstGeom>
        </p:spPr>
      </p:pic>
    </p:spTree>
    <p:extLst>
      <p:ext uri="{BB962C8B-B14F-4D97-AF65-F5344CB8AC3E}">
        <p14:creationId xmlns:p14="http://schemas.microsoft.com/office/powerpoint/2010/main" val="143495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619"/>
            <a:ext cx="10515600" cy="690574"/>
          </a:xfrm>
          <a:prstGeom prst="rect">
            <a:avLst/>
          </a:prstGeom>
        </p:spPr>
        <p:txBody>
          <a:bodyPr vert="horz" wrap="square" lIns="0" tIns="13335" rIns="0" bIns="0" rtlCol="0">
            <a:spAutoFit/>
          </a:bodyPr>
          <a:lstStyle/>
          <a:p>
            <a:pPr marL="12700">
              <a:lnSpc>
                <a:spcPct val="100000"/>
              </a:lnSpc>
              <a:spcBef>
                <a:spcPts val="105"/>
              </a:spcBef>
            </a:pPr>
            <a:r>
              <a:rPr lang="en-CA" b="1" spc="-5" dirty="0">
                <a:solidFill>
                  <a:schemeClr val="bg1"/>
                </a:solidFill>
              </a:rPr>
              <a:t>Connecting Newcomers to Opportunity</a:t>
            </a:r>
            <a:endParaRPr b="1" spc="-5" dirty="0">
              <a:solidFill>
                <a:schemeClr val="bg1"/>
              </a:solidFill>
            </a:endParaRPr>
          </a:p>
        </p:txBody>
      </p:sp>
      <p:sp>
        <p:nvSpPr>
          <p:cNvPr id="3" name="Content Placeholder 2">
            <a:extLst>
              <a:ext uri="{FF2B5EF4-FFF2-40B4-BE49-F238E27FC236}">
                <a16:creationId xmlns:a16="http://schemas.microsoft.com/office/drawing/2014/main" id="{2D899F3C-5C25-EE8E-DE7E-DF885389BB60}"/>
              </a:ext>
            </a:extLst>
          </p:cNvPr>
          <p:cNvSpPr>
            <a:spLocks noGrp="1"/>
          </p:cNvSpPr>
          <p:nvPr>
            <p:ph idx="1"/>
          </p:nvPr>
        </p:nvSpPr>
        <p:spPr/>
        <p:txBody>
          <a:bodyPr/>
          <a:lstStyle/>
          <a:p>
            <a:r>
              <a:rPr lang="en-CA" dirty="0">
                <a:solidFill>
                  <a:schemeClr val="bg1"/>
                </a:solidFill>
              </a:rPr>
              <a:t>Newcomers face many challenges finding meaningful employment</a:t>
            </a:r>
          </a:p>
          <a:p>
            <a:pPr lvl="1" fontAlgn="base"/>
            <a:r>
              <a:rPr lang="en-CA" b="0" i="0" u="none" strike="noStrike" dirty="0">
                <a:solidFill>
                  <a:schemeClr val="bg1"/>
                </a:solidFill>
                <a:effectLst/>
              </a:rPr>
              <a:t>Cultural, language, experience, bias</a:t>
            </a:r>
          </a:p>
          <a:p>
            <a:pPr lvl="1" fontAlgn="base"/>
            <a:r>
              <a:rPr lang="en-CA" b="0" i="0" u="none" strike="noStrike" dirty="0">
                <a:solidFill>
                  <a:schemeClr val="bg1"/>
                </a:solidFill>
                <a:effectLst/>
              </a:rPr>
              <a:t>Lack of established networks</a:t>
            </a:r>
            <a:r>
              <a:rPr lang="en-US" b="0" i="0" dirty="0">
                <a:solidFill>
                  <a:schemeClr val="bg1"/>
                </a:solidFill>
                <a:effectLst/>
              </a:rPr>
              <a:t>​</a:t>
            </a:r>
          </a:p>
          <a:p>
            <a:pPr lvl="1" fontAlgn="base"/>
            <a:r>
              <a:rPr lang="en-CA" b="0" i="0" u="none" strike="noStrike" dirty="0">
                <a:solidFill>
                  <a:schemeClr val="bg1"/>
                </a:solidFill>
                <a:effectLst/>
              </a:rPr>
              <a:t>Circles of trust </a:t>
            </a:r>
            <a:r>
              <a:rPr lang="en-US" b="0" i="0" dirty="0">
                <a:solidFill>
                  <a:schemeClr val="bg1"/>
                </a:solidFill>
                <a:effectLst/>
              </a:rPr>
              <a:t>​</a:t>
            </a:r>
          </a:p>
          <a:p>
            <a:pPr lvl="1" fontAlgn="base"/>
            <a:r>
              <a:rPr lang="en-CA" b="0" i="0" u="none" strike="noStrike" dirty="0">
                <a:solidFill>
                  <a:schemeClr val="bg1"/>
                </a:solidFill>
                <a:effectLst/>
              </a:rPr>
              <a:t>Knowing where to look, who to ask, what to say</a:t>
            </a:r>
            <a:br>
              <a:rPr lang="en-CA" b="0" i="0" u="none" strike="noStrike" dirty="0">
                <a:solidFill>
                  <a:schemeClr val="bg1"/>
                </a:solidFill>
                <a:effectLst/>
              </a:rPr>
            </a:br>
            <a:endParaRPr lang="en-CA" b="0" i="0" u="none" strike="noStrike" dirty="0">
              <a:solidFill>
                <a:schemeClr val="bg1"/>
              </a:solidFill>
              <a:effectLst/>
            </a:endParaRPr>
          </a:p>
          <a:p>
            <a:pPr fontAlgn="base"/>
            <a:r>
              <a:rPr lang="en-CA" dirty="0">
                <a:solidFill>
                  <a:schemeClr val="bg1"/>
                </a:solidFill>
              </a:rPr>
              <a:t>Finding the </a:t>
            </a:r>
            <a:r>
              <a:rPr lang="en-CA" b="1" i="1" dirty="0">
                <a:solidFill>
                  <a:schemeClr val="bg1"/>
                </a:solidFill>
              </a:rPr>
              <a:t>right</a:t>
            </a:r>
            <a:r>
              <a:rPr lang="en-CA" dirty="0">
                <a:solidFill>
                  <a:schemeClr val="bg1"/>
                </a:solidFill>
              </a:rPr>
              <a:t> contact is a big challenge for a newcomer</a:t>
            </a:r>
            <a:endParaRPr lang="en-US" b="0" i="0" dirty="0">
              <a:solidFill>
                <a:schemeClr val="bg1"/>
              </a:solidFill>
              <a:effectLst/>
            </a:endParaRPr>
          </a:p>
          <a:p>
            <a:pPr lvl="1"/>
            <a:endParaRPr lang="en-CA" dirty="0"/>
          </a:p>
        </p:txBody>
      </p:sp>
      <p:pic>
        <p:nvPicPr>
          <p:cNvPr id="59" name="Picture 58" descr="A black and white sign with white text&#10;&#10;Description automatically generated">
            <a:extLst>
              <a:ext uri="{FF2B5EF4-FFF2-40B4-BE49-F238E27FC236}">
                <a16:creationId xmlns:a16="http://schemas.microsoft.com/office/drawing/2014/main" id="{D1D1A65B-8F0E-0A2B-B2A7-45CDAC503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309" y="6232181"/>
            <a:ext cx="3167906" cy="464828"/>
          </a:xfrm>
          <a:prstGeom prst="rect">
            <a:avLst/>
          </a:prstGeom>
        </p:spPr>
      </p:pic>
    </p:spTree>
    <p:extLst>
      <p:ext uri="{BB962C8B-B14F-4D97-AF65-F5344CB8AC3E}">
        <p14:creationId xmlns:p14="http://schemas.microsoft.com/office/powerpoint/2010/main" val="3373651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32833F-2DE2-4090-82B9-7766E64F52FF}" type="slidenum">
              <a:rPr lang="en-CA" smtClean="0"/>
              <a:t>2</a:t>
            </a:fld>
            <a:endParaRPr lang="en-C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7802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65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619"/>
            <a:ext cx="10515600" cy="690574"/>
          </a:xfrm>
          <a:prstGeom prst="rect">
            <a:avLst/>
          </a:prstGeom>
        </p:spPr>
        <p:txBody>
          <a:bodyPr vert="horz" wrap="square" lIns="0" tIns="13335" rIns="0" bIns="0" rtlCol="0">
            <a:spAutoFit/>
          </a:bodyPr>
          <a:lstStyle/>
          <a:p>
            <a:pPr marL="12700">
              <a:lnSpc>
                <a:spcPct val="100000"/>
              </a:lnSpc>
              <a:spcBef>
                <a:spcPts val="105"/>
              </a:spcBef>
            </a:pPr>
            <a:r>
              <a:rPr lang="en-CA" b="1" spc="-5" dirty="0">
                <a:solidFill>
                  <a:schemeClr val="bg1"/>
                </a:solidFill>
              </a:rPr>
              <a:t>Engaging Business</a:t>
            </a:r>
            <a:endParaRPr b="1" spc="-5" dirty="0">
              <a:solidFill>
                <a:schemeClr val="bg1"/>
              </a:solidFill>
            </a:endParaRPr>
          </a:p>
        </p:txBody>
      </p:sp>
      <p:sp>
        <p:nvSpPr>
          <p:cNvPr id="3" name="Content Placeholder 2">
            <a:extLst>
              <a:ext uri="{FF2B5EF4-FFF2-40B4-BE49-F238E27FC236}">
                <a16:creationId xmlns:a16="http://schemas.microsoft.com/office/drawing/2014/main" id="{2D899F3C-5C25-EE8E-DE7E-DF885389BB60}"/>
              </a:ext>
            </a:extLst>
          </p:cNvPr>
          <p:cNvSpPr>
            <a:spLocks noGrp="1"/>
          </p:cNvSpPr>
          <p:nvPr>
            <p:ph idx="1"/>
          </p:nvPr>
        </p:nvSpPr>
        <p:spPr>
          <a:xfrm>
            <a:off x="838200" y="1627018"/>
            <a:ext cx="10515600" cy="4351338"/>
          </a:xfrm>
        </p:spPr>
        <p:txBody>
          <a:bodyPr>
            <a:normAutofit lnSpcReduction="10000"/>
          </a:bodyPr>
          <a:lstStyle/>
          <a:p>
            <a:r>
              <a:rPr lang="en-US" dirty="0">
                <a:solidFill>
                  <a:schemeClr val="bg1"/>
                </a:solidFill>
              </a:rPr>
              <a:t>Filling </a:t>
            </a:r>
            <a:r>
              <a:rPr lang="en-US" dirty="0" err="1">
                <a:solidFill>
                  <a:schemeClr val="bg1"/>
                </a:solidFill>
              </a:rPr>
              <a:t>labour</a:t>
            </a:r>
            <a:r>
              <a:rPr lang="en-US" dirty="0">
                <a:solidFill>
                  <a:schemeClr val="bg1"/>
                </a:solidFill>
              </a:rPr>
              <a:t> gaps​</a:t>
            </a:r>
          </a:p>
          <a:p>
            <a:endParaRPr lang="en-US" dirty="0">
              <a:solidFill>
                <a:schemeClr val="bg1"/>
              </a:solidFill>
            </a:endParaRPr>
          </a:p>
          <a:p>
            <a:r>
              <a:rPr lang="en-US" dirty="0">
                <a:solidFill>
                  <a:schemeClr val="bg1"/>
                </a:solidFill>
              </a:rPr>
              <a:t>Talent retention for businesses​</a:t>
            </a:r>
          </a:p>
          <a:p>
            <a:endParaRPr lang="en-US" dirty="0">
              <a:solidFill>
                <a:schemeClr val="bg1"/>
              </a:solidFill>
            </a:endParaRPr>
          </a:p>
          <a:p>
            <a:r>
              <a:rPr lang="en-US" dirty="0">
                <a:solidFill>
                  <a:schemeClr val="bg1"/>
                </a:solidFill>
              </a:rPr>
              <a:t>Increasing diversity in companies (in all forms)​</a:t>
            </a:r>
          </a:p>
          <a:p>
            <a:endParaRPr lang="en-US" dirty="0">
              <a:solidFill>
                <a:schemeClr val="bg1"/>
              </a:solidFill>
            </a:endParaRPr>
          </a:p>
          <a:p>
            <a:r>
              <a:rPr lang="en-US" dirty="0">
                <a:solidFill>
                  <a:schemeClr val="bg1"/>
                </a:solidFill>
              </a:rPr>
              <a:t>Growth in local economy​</a:t>
            </a:r>
          </a:p>
          <a:p>
            <a:endParaRPr lang="en-US" dirty="0">
              <a:solidFill>
                <a:schemeClr val="bg1"/>
              </a:solidFill>
            </a:endParaRPr>
          </a:p>
          <a:p>
            <a:r>
              <a:rPr lang="en-US" dirty="0">
                <a:solidFill>
                  <a:schemeClr val="bg1"/>
                </a:solidFill>
              </a:rPr>
              <a:t>Businesses as leaders in community</a:t>
            </a:r>
            <a:endParaRPr lang="en-CA" dirty="0">
              <a:solidFill>
                <a:schemeClr val="bg1"/>
              </a:solidFill>
            </a:endParaRPr>
          </a:p>
        </p:txBody>
      </p:sp>
      <p:pic>
        <p:nvPicPr>
          <p:cNvPr id="59" name="Picture 58" descr="A black and white sign with white text&#10;&#10;Description automatically generated">
            <a:extLst>
              <a:ext uri="{FF2B5EF4-FFF2-40B4-BE49-F238E27FC236}">
                <a16:creationId xmlns:a16="http://schemas.microsoft.com/office/drawing/2014/main" id="{D1D1A65B-8F0E-0A2B-B2A7-45CDAC503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309" y="6232181"/>
            <a:ext cx="3167906" cy="464828"/>
          </a:xfrm>
          <a:prstGeom prst="rect">
            <a:avLst/>
          </a:prstGeom>
        </p:spPr>
      </p:pic>
    </p:spTree>
    <p:extLst>
      <p:ext uri="{BB962C8B-B14F-4D97-AF65-F5344CB8AC3E}">
        <p14:creationId xmlns:p14="http://schemas.microsoft.com/office/powerpoint/2010/main" val="3756429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54943BB-A87E-8488-568F-676903248E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val="0"/>
              </a:ext>
            </a:extLst>
          </a:blip>
          <a:srcRect/>
          <a:stretch>
            <a:fillRect/>
          </a:stretch>
        </p:blipFill>
        <p:spPr bwMode="auto">
          <a:xfrm>
            <a:off x="2480980" y="765935"/>
            <a:ext cx="7230039" cy="5326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ouple of fish with red and blue fins&#10;&#10;Description automatically generated">
            <a:extLst>
              <a:ext uri="{FF2B5EF4-FFF2-40B4-BE49-F238E27FC236}">
                <a16:creationId xmlns:a16="http://schemas.microsoft.com/office/drawing/2014/main" id="{242A5504-8166-DE5D-375C-C5F4B544C1D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7407FB-E3D4-F065-D79F-35C35D1CE09A}"/>
              </a:ext>
            </a:extLst>
          </p:cNvPr>
          <p:cNvSpPr>
            <a:spLocks noGrp="1"/>
          </p:cNvSpPr>
          <p:nvPr>
            <p:ph type="title"/>
          </p:nvPr>
        </p:nvSpPr>
        <p:spPr>
          <a:xfrm>
            <a:off x="990600" y="2766218"/>
            <a:ext cx="10515600" cy="1325563"/>
          </a:xfrm>
          <a:noFill/>
        </p:spPr>
        <p:txBody>
          <a:bodyPr>
            <a:normAutofit/>
          </a:bodyPr>
          <a:lstStyle/>
          <a:p>
            <a:pPr algn="ctr">
              <a:lnSpc>
                <a:spcPct val="100000"/>
              </a:lnSpc>
            </a:pPr>
            <a:r>
              <a:rPr lang="en-US" sz="6000" b="1" dirty="0">
                <a:solidFill>
                  <a:schemeClr val="bg1"/>
                </a:solidFill>
                <a:effectLst>
                  <a:outerShdw blurRad="50800" dist="50800" dir="5400000" algn="ctr" rotWithShape="0">
                    <a:srgbClr val="000000"/>
                  </a:outerShdw>
                </a:effectLst>
              </a:rPr>
              <a:t>ATTRACTING TALENT</a:t>
            </a:r>
            <a:endParaRPr lang="en-CA" sz="3600" b="1" dirty="0">
              <a:solidFill>
                <a:schemeClr val="bg1"/>
              </a:solidFill>
              <a:effectLst>
                <a:outerShdw blurRad="50800" dist="50800" dir="5400000" algn="ctr" rotWithShape="0">
                  <a:srgbClr val="000000"/>
                </a:outerShdw>
              </a:effectLst>
            </a:endParaRPr>
          </a:p>
        </p:txBody>
      </p:sp>
      <p:sp>
        <p:nvSpPr>
          <p:cNvPr id="4" name="AutoShape 4" descr="A close up on a peacock with feathers displayed">
            <a:extLst>
              <a:ext uri="{FF2B5EF4-FFF2-40B4-BE49-F238E27FC236}">
                <a16:creationId xmlns:a16="http://schemas.microsoft.com/office/drawing/2014/main" id="{85BDB46A-46E0-12F4-B0D7-9DA5964786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3113093-05E2-B02B-C4D8-E0002C74D09B}"/>
              </a:ext>
            </a:extLst>
          </p:cNvPr>
          <p:cNvSpPr txBox="1">
            <a:spLocks/>
          </p:cNvSpPr>
          <p:nvPr/>
        </p:nvSpPr>
        <p:spPr>
          <a:xfrm>
            <a:off x="3767665" y="4091781"/>
            <a:ext cx="4961467" cy="132556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rPr>
              <a:t>Think Different</a:t>
            </a:r>
            <a:br>
              <a:rPr kumimoji="0" lang="en-US" sz="36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rPr>
            </a:br>
            <a:r>
              <a:rPr kumimoji="0" lang="en-US" sz="36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rPr>
              <a:t>Let Them Tell Your Story</a:t>
            </a:r>
            <a:endParaRPr kumimoji="0" lang="en-CA" sz="36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407341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Become A Journalist: Steps, Skills And Career Data">
            <a:extLst>
              <a:ext uri="{FF2B5EF4-FFF2-40B4-BE49-F238E27FC236}">
                <a16:creationId xmlns:a16="http://schemas.microsoft.com/office/drawing/2014/main" id="{9F4E0C41-5709-6592-1E30-9B2CEEA26840}"/>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6433624" y="2266585"/>
            <a:ext cx="4126911" cy="23248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CBB4BC-63A9-91AC-BD3E-F378311F663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5000"/>
                    </a14:imgEffect>
                  </a14:imgLayer>
                </a14:imgProps>
              </a:ext>
            </a:extLst>
          </a:blip>
          <a:srcRect l="-299"/>
          <a:stretch/>
        </p:blipFill>
        <p:spPr>
          <a:xfrm>
            <a:off x="1758461" y="2266586"/>
            <a:ext cx="4675163" cy="2324826"/>
          </a:xfrm>
          <a:prstGeom prst="rect">
            <a:avLst/>
          </a:prstGeom>
        </p:spPr>
      </p:pic>
      <p:pic>
        <p:nvPicPr>
          <p:cNvPr id="10" name="Picture 9" descr="A typewriter on a wooden surface&#10;&#10;Description automatically generated">
            <a:extLst>
              <a:ext uri="{FF2B5EF4-FFF2-40B4-BE49-F238E27FC236}">
                <a16:creationId xmlns:a16="http://schemas.microsoft.com/office/drawing/2014/main" id="{65C2B723-3909-C808-B5BA-5104704A43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37" b="772"/>
          <a:stretch/>
        </p:blipFill>
        <p:spPr>
          <a:xfrm>
            <a:off x="2449464" y="-16885"/>
            <a:ext cx="10352136" cy="6874886"/>
          </a:xfrm>
          <a:prstGeom prst="rect">
            <a:avLst/>
          </a:prstGeom>
        </p:spPr>
      </p:pic>
      <p:pic>
        <p:nvPicPr>
          <p:cNvPr id="8" name="Picture 7" descr="People looking at a painting in a museum&#10;&#10;Description automatically generated">
            <a:extLst>
              <a:ext uri="{FF2B5EF4-FFF2-40B4-BE49-F238E27FC236}">
                <a16:creationId xmlns:a16="http://schemas.microsoft.com/office/drawing/2014/main" id="{F90F487C-8BEF-B2BF-CC55-001AF61AC70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4000"/>
                    </a14:imgEffect>
                  </a14:imgLayer>
                </a14:imgProps>
              </a:ext>
              <a:ext uri="{28A0092B-C50C-407E-A947-70E740481C1C}">
                <a14:useLocalDpi xmlns:a14="http://schemas.microsoft.com/office/drawing/2010/main" val="0"/>
              </a:ext>
            </a:extLst>
          </a:blip>
          <a:srcRect l="-255" t="3050" r="25261" b="-792"/>
          <a:stretch/>
        </p:blipFill>
        <p:spPr>
          <a:xfrm>
            <a:off x="-59976" y="-16885"/>
            <a:ext cx="7558056" cy="6920668"/>
          </a:xfrm>
          <a:prstGeom prst="rect">
            <a:avLst/>
          </a:prstGeom>
        </p:spPr>
      </p:pic>
      <p:sp>
        <p:nvSpPr>
          <p:cNvPr id="2" name="Title 1">
            <a:extLst>
              <a:ext uri="{FF2B5EF4-FFF2-40B4-BE49-F238E27FC236}">
                <a16:creationId xmlns:a16="http://schemas.microsoft.com/office/drawing/2014/main" id="{FA99784C-9712-ADAC-A4C2-54FBA1A67C18}"/>
              </a:ext>
            </a:extLst>
          </p:cNvPr>
          <p:cNvSpPr>
            <a:spLocks noGrp="1"/>
          </p:cNvSpPr>
          <p:nvPr>
            <p:ph type="title"/>
          </p:nvPr>
        </p:nvSpPr>
        <p:spPr>
          <a:xfrm>
            <a:off x="3932766" y="3097609"/>
            <a:ext cx="4326467" cy="662781"/>
          </a:xfrm>
          <a:solidFill>
            <a:schemeClr val="bg1">
              <a:alpha val="66000"/>
            </a:schemeClr>
          </a:solidFill>
          <a:ln w="38100">
            <a:solidFill>
              <a:schemeClr val="tx1">
                <a:lumMod val="50000"/>
                <a:lumOff val="50000"/>
              </a:schemeClr>
            </a:solidFill>
            <a:extLst>
              <a:ext uri="{C807C97D-BFC1-408E-A445-0C87EB9F89A2}">
                <ask:lineSketchStyleProps xmlns:ask="http://schemas.microsoft.com/office/drawing/2018/sketchyshapes">
                  <ask:type>
                    <ask:lineSketchNone/>
                  </ask:type>
                </ask:lineSketchStyleProps>
              </a:ext>
            </a:extLst>
          </a:ln>
        </p:spPr>
        <p:txBody>
          <a:bodyPr>
            <a:noAutofit/>
          </a:bodyPr>
          <a:lstStyle/>
          <a:p>
            <a:pPr algn="ctr"/>
            <a:r>
              <a:rPr lang="en-US" sz="5400" b="1" dirty="0">
                <a:solidFill>
                  <a:schemeClr val="bg1"/>
                </a:solidFill>
                <a:effectLst>
                  <a:outerShdw blurRad="50800" dist="50800" dir="5400000" algn="ctr" rotWithShape="0">
                    <a:srgbClr val="000000"/>
                  </a:outerShdw>
                </a:effectLst>
              </a:rPr>
              <a:t>Think Different</a:t>
            </a:r>
            <a:endParaRPr lang="en-CA" sz="5400" b="1" dirty="0">
              <a:solidFill>
                <a:schemeClr val="bg1"/>
              </a:solidFill>
              <a:effectLst>
                <a:outerShdw blurRad="50800" dist="50800" dir="5400000" algn="ctr" rotWithShape="0">
                  <a:srgbClr val="000000"/>
                </a:outerShdw>
              </a:effectLst>
            </a:endParaRPr>
          </a:p>
        </p:txBody>
      </p:sp>
    </p:spTree>
    <p:extLst>
      <p:ext uri="{BB962C8B-B14F-4D97-AF65-F5344CB8AC3E}">
        <p14:creationId xmlns:p14="http://schemas.microsoft.com/office/powerpoint/2010/main" val="3684786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the snow&#10;&#10;Description automatically generated">
            <a:extLst>
              <a:ext uri="{FF2B5EF4-FFF2-40B4-BE49-F238E27FC236}">
                <a16:creationId xmlns:a16="http://schemas.microsoft.com/office/drawing/2014/main" id="{62110740-2E6C-51D2-9D95-E36D86D4CBB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l="28922" r="30915"/>
          <a:stretch/>
        </p:blipFill>
        <p:spPr>
          <a:xfrm rot="5400000">
            <a:off x="2974578" y="-2974574"/>
            <a:ext cx="6858000" cy="12807152"/>
          </a:xfrm>
          <a:prstGeom prst="rect">
            <a:avLst/>
          </a:prstGeom>
        </p:spPr>
      </p:pic>
      <p:sp>
        <p:nvSpPr>
          <p:cNvPr id="2" name="Title 1">
            <a:extLst>
              <a:ext uri="{FF2B5EF4-FFF2-40B4-BE49-F238E27FC236}">
                <a16:creationId xmlns:a16="http://schemas.microsoft.com/office/drawing/2014/main" id="{FA99784C-9712-ADAC-A4C2-54FBA1A67C18}"/>
              </a:ext>
            </a:extLst>
          </p:cNvPr>
          <p:cNvSpPr>
            <a:spLocks noGrp="1"/>
          </p:cNvSpPr>
          <p:nvPr>
            <p:ph type="title"/>
          </p:nvPr>
        </p:nvSpPr>
        <p:spPr>
          <a:xfrm>
            <a:off x="2730499" y="3276600"/>
            <a:ext cx="6731000" cy="815181"/>
          </a:xfrm>
          <a:solidFill>
            <a:schemeClr val="bg1">
              <a:alpha val="65000"/>
            </a:schemeClr>
          </a:solidFill>
          <a:ln w="38100">
            <a:solidFill>
              <a:schemeClr val="tx1">
                <a:lumMod val="50000"/>
                <a:lumOff val="50000"/>
              </a:schemeClr>
            </a:solidFill>
          </a:ln>
        </p:spPr>
        <p:txBody>
          <a:bodyPr>
            <a:noAutofit/>
          </a:bodyPr>
          <a:lstStyle/>
          <a:p>
            <a:pPr algn="ctr"/>
            <a:r>
              <a:rPr lang="en-US" sz="5400" b="1" dirty="0">
                <a:solidFill>
                  <a:schemeClr val="bg1"/>
                </a:solidFill>
                <a:effectLst>
                  <a:outerShdw blurRad="38100" dist="38100" dir="2700000" algn="tl">
                    <a:srgbClr val="000000"/>
                  </a:outerShdw>
                </a:effectLst>
              </a:rPr>
              <a:t>Let Them Tell Your Story</a:t>
            </a:r>
            <a:endParaRPr lang="en-CA" sz="5400" b="1" dirty="0">
              <a:solidFill>
                <a:schemeClr val="bg1"/>
              </a:solidFill>
              <a:effectLst>
                <a:outerShdw blurRad="38100" dist="38100" dir="2700000" algn="tl">
                  <a:srgbClr val="000000"/>
                </a:outerShdw>
              </a:effectLst>
            </a:endParaRPr>
          </a:p>
        </p:txBody>
      </p:sp>
      <p:sp>
        <p:nvSpPr>
          <p:cNvPr id="3" name="AutoShape 2">
            <a:extLst>
              <a:ext uri="{FF2B5EF4-FFF2-40B4-BE49-F238E27FC236}">
                <a16:creationId xmlns:a16="http://schemas.microsoft.com/office/drawing/2014/main" id="{69529C2F-CD62-4195-2889-1E0E01519A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4">
            <a:extLst>
              <a:ext uri="{FF2B5EF4-FFF2-40B4-BE49-F238E27FC236}">
                <a16:creationId xmlns:a16="http://schemas.microsoft.com/office/drawing/2014/main" id="{DB79550C-E0A0-B2C6-D316-D9AAF7049D8A}"/>
              </a:ext>
            </a:extLst>
          </p:cNvPr>
          <p:cNvSpPr>
            <a:spLocks noChangeAspect="1" noChangeArrowheads="1"/>
          </p:cNvSpPr>
          <p:nvPr/>
        </p:nvSpPr>
        <p:spPr bwMode="auto">
          <a:xfrm>
            <a:off x="6095999" y="3428999"/>
            <a:ext cx="2541563" cy="2541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316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eart shaped padlock from a rope&#10;&#10;Description automatically generated">
            <a:extLst>
              <a:ext uri="{FF2B5EF4-FFF2-40B4-BE49-F238E27FC236}">
                <a16:creationId xmlns:a16="http://schemas.microsoft.com/office/drawing/2014/main" id="{E1DFBCC3-E172-4C25-E5B0-7EEB68772A9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7960" t="11282" b="18564"/>
          <a:stretch/>
        </p:blipFill>
        <p:spPr>
          <a:xfrm>
            <a:off x="13959" y="0"/>
            <a:ext cx="12205598" cy="6857999"/>
          </a:xfrm>
          <a:prstGeom prst="rect">
            <a:avLst/>
          </a:prstGeom>
        </p:spPr>
      </p:pic>
      <p:sp>
        <p:nvSpPr>
          <p:cNvPr id="2" name="Title 1">
            <a:extLst>
              <a:ext uri="{FF2B5EF4-FFF2-40B4-BE49-F238E27FC236}">
                <a16:creationId xmlns:a16="http://schemas.microsoft.com/office/drawing/2014/main" id="{DC7407FB-E3D4-F065-D79F-35C35D1CE09A}"/>
              </a:ext>
            </a:extLst>
          </p:cNvPr>
          <p:cNvSpPr>
            <a:spLocks noGrp="1"/>
          </p:cNvSpPr>
          <p:nvPr>
            <p:ph type="title"/>
          </p:nvPr>
        </p:nvSpPr>
        <p:spPr>
          <a:xfrm>
            <a:off x="838200" y="2275448"/>
            <a:ext cx="10515600" cy="1325563"/>
          </a:xfrm>
        </p:spPr>
        <p:txBody>
          <a:bodyPr>
            <a:normAutofit/>
          </a:bodyPr>
          <a:lstStyle/>
          <a:p>
            <a:pPr algn="ctr">
              <a:lnSpc>
                <a:spcPct val="100000"/>
              </a:lnSpc>
            </a:pPr>
            <a:r>
              <a:rPr lang="en-US" sz="6000" b="1" dirty="0">
                <a:solidFill>
                  <a:schemeClr val="bg1"/>
                </a:solidFill>
                <a:effectLst>
                  <a:outerShdw blurRad="50800" dist="50800" dir="5400000" algn="ctr" rotWithShape="0">
                    <a:srgbClr val="000000"/>
                  </a:outerShdw>
                </a:effectLst>
              </a:rPr>
              <a:t>RETAINING TALENT</a:t>
            </a:r>
            <a:endParaRPr lang="en-CA" sz="4000" b="1" dirty="0">
              <a:solidFill>
                <a:schemeClr val="bg1"/>
              </a:solidFill>
              <a:effectLst>
                <a:outerShdw blurRad="50800" dist="50800" dir="5400000" algn="ctr" rotWithShape="0">
                  <a:srgbClr val="000000"/>
                </a:outerShdw>
              </a:effectLst>
            </a:endParaRPr>
          </a:p>
        </p:txBody>
      </p:sp>
      <p:sp>
        <p:nvSpPr>
          <p:cNvPr id="5" name="Title 1">
            <a:extLst>
              <a:ext uri="{FF2B5EF4-FFF2-40B4-BE49-F238E27FC236}">
                <a16:creationId xmlns:a16="http://schemas.microsoft.com/office/drawing/2014/main" id="{9F843FA4-994E-E9CE-FB11-251C2AE4E5EE}"/>
              </a:ext>
            </a:extLst>
          </p:cNvPr>
          <p:cNvSpPr txBox="1">
            <a:spLocks/>
          </p:cNvSpPr>
          <p:nvPr/>
        </p:nvSpPr>
        <p:spPr>
          <a:xfrm>
            <a:off x="858958" y="4389276"/>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rPr>
              <a:t>Value Them</a:t>
            </a:r>
            <a:br>
              <a:rPr kumimoji="0" lang="en-US" sz="40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rPr>
            </a:br>
            <a:r>
              <a:rPr kumimoji="0" lang="en-US" sz="40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rPr>
              <a:t>Help Them Grow</a:t>
            </a:r>
            <a:endParaRPr kumimoji="0" lang="en-CA" sz="4000" b="1" i="0" u="none" strike="noStrike" kern="1200" cap="none" spc="0" normalizeH="0" baseline="0" noProof="0" dirty="0">
              <a:ln>
                <a:noFill/>
              </a:ln>
              <a:solidFill>
                <a:prstClr val="white"/>
              </a:solidFill>
              <a:effectLst>
                <a:outerShdw blurRad="50800" dist="50800" dir="5400000" algn="ctr" rotWithShape="0">
                  <a:srgbClr val="000000"/>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2628389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in chairs in a room with a christmas tree&#10;&#10;Description automatically generated">
            <a:extLst>
              <a:ext uri="{FF2B5EF4-FFF2-40B4-BE49-F238E27FC236}">
                <a16:creationId xmlns:a16="http://schemas.microsoft.com/office/drawing/2014/main" id="{AF41889E-BFB0-E508-2339-84B2550033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l="4366" t="16221" r="6592"/>
          <a:stretch/>
        </p:blipFill>
        <p:spPr>
          <a:xfrm>
            <a:off x="0" y="0"/>
            <a:ext cx="12192000" cy="6860722"/>
          </a:xfrm>
          <a:prstGeom prst="rect">
            <a:avLst/>
          </a:prstGeom>
        </p:spPr>
      </p:pic>
      <p:sp>
        <p:nvSpPr>
          <p:cNvPr id="2" name="Title 1">
            <a:extLst>
              <a:ext uri="{FF2B5EF4-FFF2-40B4-BE49-F238E27FC236}">
                <a16:creationId xmlns:a16="http://schemas.microsoft.com/office/drawing/2014/main" id="{FA99784C-9712-ADAC-A4C2-54FBA1A67C18}"/>
              </a:ext>
            </a:extLst>
          </p:cNvPr>
          <p:cNvSpPr>
            <a:spLocks noGrp="1"/>
          </p:cNvSpPr>
          <p:nvPr>
            <p:ph type="title"/>
          </p:nvPr>
        </p:nvSpPr>
        <p:spPr>
          <a:xfrm>
            <a:off x="3704164" y="3173809"/>
            <a:ext cx="4783667" cy="815181"/>
          </a:xfrm>
          <a:solidFill>
            <a:schemeClr val="bg1">
              <a:alpha val="66000"/>
            </a:schemeClr>
          </a:solidFill>
          <a:ln w="38100">
            <a:solidFill>
              <a:schemeClr val="tx1">
                <a:lumMod val="50000"/>
                <a:lumOff val="50000"/>
              </a:schemeClr>
            </a:solidFill>
          </a:ln>
        </p:spPr>
        <p:txBody>
          <a:bodyPr>
            <a:noAutofit/>
          </a:bodyPr>
          <a:lstStyle/>
          <a:p>
            <a:pPr algn="ctr"/>
            <a:r>
              <a:rPr lang="en-US" sz="5400" b="1" dirty="0">
                <a:solidFill>
                  <a:schemeClr val="bg1"/>
                </a:solidFill>
                <a:effectLst>
                  <a:outerShdw blurRad="38100" dist="38100" dir="2700000" algn="tl">
                    <a:srgbClr val="000000"/>
                  </a:outerShdw>
                </a:effectLst>
              </a:rPr>
              <a:t>Help Them Grow</a:t>
            </a:r>
            <a:endParaRPr lang="en-CA" sz="5400" b="1" dirty="0">
              <a:solidFill>
                <a:schemeClr val="bg1"/>
              </a:solidFill>
              <a:effectLst>
                <a:outerShdw blurRad="38100" dist="38100" dir="2700000" algn="tl">
                  <a:srgbClr val="000000"/>
                </a:outerShdw>
              </a:effectLst>
            </a:endParaRPr>
          </a:p>
        </p:txBody>
      </p:sp>
      <p:sp>
        <p:nvSpPr>
          <p:cNvPr id="3" name="AutoShape 2">
            <a:extLst>
              <a:ext uri="{FF2B5EF4-FFF2-40B4-BE49-F238E27FC236}">
                <a16:creationId xmlns:a16="http://schemas.microsoft.com/office/drawing/2014/main" id="{69529C2F-CD62-4195-2889-1E0E01519A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4">
            <a:extLst>
              <a:ext uri="{FF2B5EF4-FFF2-40B4-BE49-F238E27FC236}">
                <a16:creationId xmlns:a16="http://schemas.microsoft.com/office/drawing/2014/main" id="{DB79550C-E0A0-B2C6-D316-D9AAF7049D8A}"/>
              </a:ext>
            </a:extLst>
          </p:cNvPr>
          <p:cNvSpPr>
            <a:spLocks noChangeAspect="1" noChangeArrowheads="1"/>
          </p:cNvSpPr>
          <p:nvPr/>
        </p:nvSpPr>
        <p:spPr bwMode="auto">
          <a:xfrm>
            <a:off x="6095999" y="3428999"/>
            <a:ext cx="2541563" cy="2541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95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acock with its tail feathers spread&#10;&#10;Description automatically generated">
            <a:extLst>
              <a:ext uri="{FF2B5EF4-FFF2-40B4-BE49-F238E27FC236}">
                <a16:creationId xmlns:a16="http://schemas.microsoft.com/office/drawing/2014/main" id="{7FF154B2-381A-DAD5-A239-CC1B4491BC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92" t="28786" r="4440" b="522"/>
          <a:stretch/>
        </p:blipFill>
        <p:spPr>
          <a:xfrm>
            <a:off x="0" y="-1"/>
            <a:ext cx="12192000" cy="6858001"/>
          </a:xfrm>
          <a:prstGeom prst="rect">
            <a:avLst/>
          </a:prstGeom>
        </p:spPr>
      </p:pic>
      <p:sp>
        <p:nvSpPr>
          <p:cNvPr id="2" name="Title 1">
            <a:extLst>
              <a:ext uri="{FF2B5EF4-FFF2-40B4-BE49-F238E27FC236}">
                <a16:creationId xmlns:a16="http://schemas.microsoft.com/office/drawing/2014/main" id="{DC7407FB-E3D4-F065-D79F-35C35D1CE09A}"/>
              </a:ext>
            </a:extLst>
          </p:cNvPr>
          <p:cNvSpPr>
            <a:spLocks noGrp="1"/>
          </p:cNvSpPr>
          <p:nvPr>
            <p:ph type="title"/>
          </p:nvPr>
        </p:nvSpPr>
        <p:spPr>
          <a:xfrm>
            <a:off x="838200" y="2766218"/>
            <a:ext cx="10515600" cy="1325563"/>
          </a:xfrm>
        </p:spPr>
        <p:txBody>
          <a:bodyPr/>
          <a:lstStyle/>
          <a:p>
            <a:pPr algn="ctr"/>
            <a:r>
              <a:rPr lang="en-US" sz="5400" b="1" u="sng" dirty="0">
                <a:solidFill>
                  <a:schemeClr val="bg1"/>
                </a:solidFill>
                <a:effectLst>
                  <a:outerShdw blurRad="38100" dist="38100" dir="2700000" algn="tl">
                    <a:srgbClr val="000000"/>
                  </a:outerShdw>
                </a:effectLst>
              </a:rPr>
              <a:t>To Attract</a:t>
            </a:r>
            <a:r>
              <a:rPr lang="en-US" sz="5400" b="1" dirty="0">
                <a:solidFill>
                  <a:schemeClr val="bg1"/>
                </a:solidFill>
                <a:effectLst>
                  <a:outerShdw blurRad="38100" dist="38100" dir="2700000" algn="tl">
                    <a:srgbClr val="000000"/>
                  </a:outerShdw>
                </a:effectLst>
              </a:rPr>
              <a:t>, You Have To </a:t>
            </a:r>
            <a:r>
              <a:rPr lang="en-US" sz="5400" b="1" u="sng" dirty="0">
                <a:solidFill>
                  <a:schemeClr val="bg1"/>
                </a:solidFill>
                <a:effectLst>
                  <a:outerShdw blurRad="38100" dist="38100" dir="2700000" algn="tl">
                    <a:srgbClr val="000000"/>
                  </a:outerShdw>
                </a:effectLst>
              </a:rPr>
              <a:t>Be Attractive</a:t>
            </a:r>
            <a:endParaRPr lang="en-CA" sz="5400" b="1" u="sng"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483178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232833F-2DE2-4090-82B9-7766E64F52FF}" type="slidenum">
              <a:rPr lang="en-CA" smtClean="0"/>
              <a:t>27</a:t>
            </a:fld>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083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32833F-2DE2-4090-82B9-7766E64F52FF}" type="slidenum">
              <a:rPr lang="en-CA" smtClean="0"/>
              <a:t>3</a:t>
            </a:fld>
            <a:endParaRPr lang="en-CA"/>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2736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32833F-2DE2-4090-82B9-7766E64F52FF}" type="slidenum">
              <a:rPr lang="en-CA" smtClean="0"/>
              <a:t>4</a:t>
            </a:fld>
            <a:endParaRPr lang="en-CA"/>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57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32833F-2DE2-4090-82B9-7766E64F52FF}" type="slidenum">
              <a:rPr lang="en-CA" smtClean="0"/>
              <a:t>5</a:t>
            </a:fld>
            <a:endParaRPr lang="en-C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3582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32833F-2DE2-4090-82B9-7766E64F52FF}" type="slidenum">
              <a:rPr lang="en-CA" smtClean="0"/>
              <a:t>6</a:t>
            </a:fld>
            <a:endParaRPr lang="en-CA"/>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0292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FC3099-E2EB-51C4-0DBE-E706A17B3B4E}"/>
              </a:ext>
            </a:extLst>
          </p:cNvPr>
          <p:cNvSpPr/>
          <p:nvPr/>
        </p:nvSpPr>
        <p:spPr>
          <a:xfrm>
            <a:off x="388671" y="385091"/>
            <a:ext cx="11414657" cy="608781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6" name="Group 5">
            <a:extLst>
              <a:ext uri="{FF2B5EF4-FFF2-40B4-BE49-F238E27FC236}">
                <a16:creationId xmlns:a16="http://schemas.microsoft.com/office/drawing/2014/main" id="{71B441BC-5471-7911-7B5A-E1CDF2438EA4}"/>
              </a:ext>
            </a:extLst>
          </p:cNvPr>
          <p:cNvGrpSpPr/>
          <p:nvPr/>
        </p:nvGrpSpPr>
        <p:grpSpPr>
          <a:xfrm>
            <a:off x="4778256" y="646269"/>
            <a:ext cx="7246434" cy="6543506"/>
            <a:chOff x="5185200" y="920241"/>
            <a:chExt cx="6839490" cy="6269533"/>
          </a:xfrm>
        </p:grpSpPr>
        <p:pic>
          <p:nvPicPr>
            <p:cNvPr id="3" name="image3.png" descr="image3.png">
              <a:extLst>
                <a:ext uri="{FF2B5EF4-FFF2-40B4-BE49-F238E27FC236}">
                  <a16:creationId xmlns:a16="http://schemas.microsoft.com/office/drawing/2014/main" id="{22B7FBB3-3CD4-6C41-B07A-ED7BDF93B15C}"/>
                </a:ext>
              </a:extLst>
            </p:cNvPr>
            <p:cNvPicPr>
              <a:picLocks noChangeAspect="1"/>
            </p:cNvPicPr>
            <p:nvPr/>
          </p:nvPicPr>
          <p:blipFill>
            <a:blip r:embed="rId3"/>
            <a:stretch>
              <a:fillRect/>
            </a:stretch>
          </p:blipFill>
          <p:spPr>
            <a:xfrm>
              <a:off x="5185200" y="920241"/>
              <a:ext cx="6839490" cy="6269533"/>
            </a:xfrm>
            <a:prstGeom prst="rect">
              <a:avLst/>
            </a:prstGeom>
            <a:ln w="12700">
              <a:miter lim="400000"/>
            </a:ln>
          </p:spPr>
        </p:pic>
        <p:pic>
          <p:nvPicPr>
            <p:cNvPr id="5" name="Picture 4" descr="A screenshot of a computer&#10;&#10;Description automatically generated">
              <a:extLst>
                <a:ext uri="{FF2B5EF4-FFF2-40B4-BE49-F238E27FC236}">
                  <a16:creationId xmlns:a16="http://schemas.microsoft.com/office/drawing/2014/main" id="{FD7ED15C-E1B9-BE92-6A6D-E2C3921D2FF3}"/>
                </a:ext>
              </a:extLst>
            </p:cNvPr>
            <p:cNvPicPr>
              <a:picLocks noChangeAspect="1"/>
            </p:cNvPicPr>
            <p:nvPr/>
          </p:nvPicPr>
          <p:blipFill rotWithShape="1">
            <a:blip r:embed="rId4">
              <a:extLst>
                <a:ext uri="{28A0092B-C50C-407E-A947-70E740481C1C}">
                  <a14:useLocalDpi xmlns:a14="http://schemas.microsoft.com/office/drawing/2010/main" val="0"/>
                </a:ext>
              </a:extLst>
            </a:blip>
            <a:srcRect l="-1" r="753" b="2210"/>
            <a:stretch/>
          </p:blipFill>
          <p:spPr>
            <a:xfrm>
              <a:off x="5606674" y="1342003"/>
              <a:ext cx="6085353" cy="3549472"/>
            </a:xfrm>
            <a:prstGeom prst="rect">
              <a:avLst/>
            </a:prstGeom>
            <a:ln>
              <a:no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13E253D6-88AA-59DA-AA74-0F1AB382A078}"/>
              </a:ext>
            </a:extLst>
          </p:cNvPr>
          <p:cNvSpPr txBox="1"/>
          <p:nvPr/>
        </p:nvSpPr>
        <p:spPr>
          <a:xfrm>
            <a:off x="499974" y="2242001"/>
            <a:ext cx="4503472" cy="830997"/>
          </a:xfrm>
          <a:prstGeom prst="rect">
            <a:avLst/>
          </a:prstGeom>
          <a:noFill/>
        </p:spPr>
        <p:txBody>
          <a:bodyPr wrap="square">
            <a:spAutoFit/>
          </a:bodyPr>
          <a:lstStyle/>
          <a:p>
            <a:pPr>
              <a:defRPr/>
            </a:pPr>
            <a:r>
              <a:rPr kumimoji="0" lang="en-US" sz="2400" b="1" i="0" u="none" strike="noStrike" kern="1200" cap="none" spc="0" normalizeH="0" baseline="0" noProof="0" dirty="0">
                <a:ln>
                  <a:noFill/>
                </a:ln>
                <a:solidFill>
                  <a:schemeClr val="bg1"/>
                </a:solidFill>
                <a:uLnTx/>
                <a:uFillTx/>
                <a:latin typeface="Montserrat" panose="00000500000000000000" pitchFamily="2" charset="0"/>
                <a:ea typeface="+mj-ea"/>
                <a:cs typeface="+mj-cs"/>
              </a:rPr>
              <a:t>Student Impacts to the Local Labour Market</a:t>
            </a:r>
          </a:p>
        </p:txBody>
      </p:sp>
    </p:spTree>
    <p:extLst>
      <p:ext uri="{BB962C8B-B14F-4D97-AF65-F5344CB8AC3E}">
        <p14:creationId xmlns:p14="http://schemas.microsoft.com/office/powerpoint/2010/main" val="1250396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B168341-1A1F-322B-30CF-AC0616F9C233}"/>
              </a:ext>
            </a:extLst>
          </p:cNvPr>
          <p:cNvSpPr/>
          <p:nvPr/>
        </p:nvSpPr>
        <p:spPr>
          <a:xfrm>
            <a:off x="362855" y="357510"/>
            <a:ext cx="11434967" cy="61334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BB1E742D-455F-D900-2BEE-4D80C4F3A510}"/>
              </a:ext>
            </a:extLst>
          </p:cNvPr>
          <p:cNvSpPr>
            <a:spLocks noGrp="1"/>
          </p:cNvSpPr>
          <p:nvPr>
            <p:ph type="title"/>
          </p:nvPr>
        </p:nvSpPr>
        <p:spPr>
          <a:xfrm>
            <a:off x="718085" y="893180"/>
            <a:ext cx="4465543" cy="1081620"/>
          </a:xfrm>
        </p:spPr>
        <p:txBody>
          <a:bodyPr>
            <a:normAutofit/>
          </a:bodyPr>
          <a:lstStyle/>
          <a:p>
            <a:r>
              <a:rPr lang="en-US" sz="3000" dirty="0">
                <a:solidFill>
                  <a:schemeClr val="bg1"/>
                </a:solidFill>
              </a:rPr>
              <a:t>Common Questions</a:t>
            </a:r>
            <a:endParaRPr lang="en-CA" sz="3000" dirty="0">
              <a:solidFill>
                <a:schemeClr val="bg1"/>
              </a:solidFill>
            </a:endParaRPr>
          </a:p>
        </p:txBody>
      </p:sp>
      <p:sp>
        <p:nvSpPr>
          <p:cNvPr id="4" name="Text Placeholder 3">
            <a:extLst>
              <a:ext uri="{FF2B5EF4-FFF2-40B4-BE49-F238E27FC236}">
                <a16:creationId xmlns:a16="http://schemas.microsoft.com/office/drawing/2014/main" id="{583E2310-45EF-AE0F-251E-0AC28E08E0C5}"/>
              </a:ext>
            </a:extLst>
          </p:cNvPr>
          <p:cNvSpPr>
            <a:spLocks noGrp="1"/>
          </p:cNvSpPr>
          <p:nvPr>
            <p:ph type="body" sz="half" idx="2"/>
          </p:nvPr>
        </p:nvSpPr>
        <p:spPr>
          <a:xfrm>
            <a:off x="826238" y="2326141"/>
            <a:ext cx="4290197" cy="2584449"/>
          </a:xfrm>
        </p:spPr>
        <p:txBody>
          <a:bodyPr>
            <a:normAutofit/>
          </a:bodyPr>
          <a:lstStyle/>
          <a:p>
            <a:pPr marL="285750" indent="-285750">
              <a:buFont typeface="Arial" panose="020B0604020202020204" pitchFamily="34" charset="0"/>
              <a:buChar char="•"/>
            </a:pPr>
            <a:r>
              <a:rPr lang="en-US" sz="1800" dirty="0">
                <a:solidFill>
                  <a:schemeClr val="bg1"/>
                </a:solidFill>
                <a:latin typeface="Montserrat" panose="00000500000000000000" pitchFamily="2" charset="0"/>
              </a:rPr>
              <a:t>Do we offer programming that meets the labour market needs of community?</a:t>
            </a:r>
          </a:p>
          <a:p>
            <a:endParaRPr lang="en-US" sz="1800" dirty="0">
              <a:solidFill>
                <a:schemeClr val="bg1"/>
              </a:solidFill>
              <a:latin typeface="Montserrat" panose="00000500000000000000" pitchFamily="2" charset="0"/>
            </a:endParaRPr>
          </a:p>
          <a:p>
            <a:pPr marL="285750" indent="-285750">
              <a:buFont typeface="Arial" panose="020B0604020202020204" pitchFamily="34" charset="0"/>
              <a:buChar char="•"/>
            </a:pPr>
            <a:r>
              <a:rPr lang="en-US" sz="1800" dirty="0">
                <a:solidFill>
                  <a:schemeClr val="bg1"/>
                </a:solidFill>
                <a:latin typeface="Montserrat" panose="00000500000000000000" pitchFamily="2" charset="0"/>
              </a:rPr>
              <a:t>Are the skills and competencies needed by businesses to embedded in our programs?</a:t>
            </a:r>
          </a:p>
          <a:p>
            <a:endParaRPr lang="en-US" sz="1800" b="1" dirty="0">
              <a:solidFill>
                <a:schemeClr val="tx1"/>
              </a:solidFill>
            </a:endParaRPr>
          </a:p>
          <a:p>
            <a:pPr marL="285750" indent="-285750">
              <a:buFont typeface="Arial" panose="020B0604020202020204" pitchFamily="34" charset="0"/>
              <a:buChar char="•"/>
            </a:pPr>
            <a:endParaRPr lang="en-US" dirty="0"/>
          </a:p>
        </p:txBody>
      </p:sp>
      <p:sp>
        <p:nvSpPr>
          <p:cNvPr id="3" name="Freeform 66">
            <a:extLst>
              <a:ext uri="{FF2B5EF4-FFF2-40B4-BE49-F238E27FC236}">
                <a16:creationId xmlns:a16="http://schemas.microsoft.com/office/drawing/2014/main" id="{0EEB0CEC-D7A9-F520-3E27-3AEC38A547C5}"/>
              </a:ext>
            </a:extLst>
          </p:cNvPr>
          <p:cNvSpPr>
            <a:spLocks noEditPoints="1"/>
          </p:cNvSpPr>
          <p:nvPr/>
        </p:nvSpPr>
        <p:spPr bwMode="auto">
          <a:xfrm>
            <a:off x="5615690" y="443889"/>
            <a:ext cx="5750071" cy="5587641"/>
          </a:xfrm>
          <a:custGeom>
            <a:avLst/>
            <a:gdLst>
              <a:gd name="T0" fmla="*/ 305 w 313"/>
              <a:gd name="T1" fmla="*/ 201 h 304"/>
              <a:gd name="T2" fmla="*/ 252 w 313"/>
              <a:gd name="T3" fmla="*/ 199 h 304"/>
              <a:gd name="T4" fmla="*/ 201 w 313"/>
              <a:gd name="T5" fmla="*/ 99 h 304"/>
              <a:gd name="T6" fmla="*/ 193 w 313"/>
              <a:gd name="T7" fmla="*/ 100 h 304"/>
              <a:gd name="T8" fmla="*/ 187 w 313"/>
              <a:gd name="T9" fmla="*/ 89 h 304"/>
              <a:gd name="T10" fmla="*/ 173 w 313"/>
              <a:gd name="T11" fmla="*/ 79 h 304"/>
              <a:gd name="T12" fmla="*/ 165 w 313"/>
              <a:gd name="T13" fmla="*/ 64 h 304"/>
              <a:gd name="T14" fmla="*/ 159 w 313"/>
              <a:gd name="T15" fmla="*/ 48 h 304"/>
              <a:gd name="T16" fmla="*/ 159 w 313"/>
              <a:gd name="T17" fmla="*/ 33 h 304"/>
              <a:gd name="T18" fmla="*/ 136 w 313"/>
              <a:gd name="T19" fmla="*/ 27 h 304"/>
              <a:gd name="T20" fmla="*/ 112 w 313"/>
              <a:gd name="T21" fmla="*/ 20 h 304"/>
              <a:gd name="T22" fmla="*/ 79 w 313"/>
              <a:gd name="T23" fmla="*/ 3 h 304"/>
              <a:gd name="T24" fmla="*/ 2 w 313"/>
              <a:gd name="T25" fmla="*/ 86 h 304"/>
              <a:gd name="T26" fmla="*/ 6 w 313"/>
              <a:gd name="T27" fmla="*/ 162 h 304"/>
              <a:gd name="T28" fmla="*/ 24 w 313"/>
              <a:gd name="T29" fmla="*/ 174 h 304"/>
              <a:gd name="T30" fmla="*/ 47 w 313"/>
              <a:gd name="T31" fmla="*/ 182 h 304"/>
              <a:gd name="T32" fmla="*/ 75 w 313"/>
              <a:gd name="T33" fmla="*/ 185 h 304"/>
              <a:gd name="T34" fmla="*/ 82 w 313"/>
              <a:gd name="T35" fmla="*/ 177 h 304"/>
              <a:gd name="T36" fmla="*/ 93 w 313"/>
              <a:gd name="T37" fmla="*/ 174 h 304"/>
              <a:gd name="T38" fmla="*/ 95 w 313"/>
              <a:gd name="T39" fmla="*/ 166 h 304"/>
              <a:gd name="T40" fmla="*/ 104 w 313"/>
              <a:gd name="T41" fmla="*/ 168 h 304"/>
              <a:gd name="T42" fmla="*/ 120 w 313"/>
              <a:gd name="T43" fmla="*/ 169 h 304"/>
              <a:gd name="T44" fmla="*/ 134 w 313"/>
              <a:gd name="T45" fmla="*/ 183 h 304"/>
              <a:gd name="T46" fmla="*/ 144 w 313"/>
              <a:gd name="T47" fmla="*/ 187 h 304"/>
              <a:gd name="T48" fmla="*/ 151 w 313"/>
              <a:gd name="T49" fmla="*/ 201 h 304"/>
              <a:gd name="T50" fmla="*/ 154 w 313"/>
              <a:gd name="T51" fmla="*/ 207 h 304"/>
              <a:gd name="T52" fmla="*/ 160 w 313"/>
              <a:gd name="T53" fmla="*/ 212 h 304"/>
              <a:gd name="T54" fmla="*/ 160 w 313"/>
              <a:gd name="T55" fmla="*/ 212 h 304"/>
              <a:gd name="T56" fmla="*/ 160 w 313"/>
              <a:gd name="T57" fmla="*/ 212 h 304"/>
              <a:gd name="T58" fmla="*/ 171 w 313"/>
              <a:gd name="T59" fmla="*/ 214 h 304"/>
              <a:gd name="T60" fmla="*/ 202 w 313"/>
              <a:gd name="T61" fmla="*/ 214 h 304"/>
              <a:gd name="T62" fmla="*/ 221 w 313"/>
              <a:gd name="T63" fmla="*/ 223 h 304"/>
              <a:gd name="T64" fmla="*/ 227 w 313"/>
              <a:gd name="T65" fmla="*/ 229 h 304"/>
              <a:gd name="T66" fmla="*/ 229 w 313"/>
              <a:gd name="T67" fmla="*/ 237 h 304"/>
              <a:gd name="T68" fmla="*/ 217 w 313"/>
              <a:gd name="T69" fmla="*/ 239 h 304"/>
              <a:gd name="T70" fmla="*/ 208 w 313"/>
              <a:gd name="T71" fmla="*/ 231 h 304"/>
              <a:gd name="T72" fmla="*/ 206 w 313"/>
              <a:gd name="T73" fmla="*/ 236 h 304"/>
              <a:gd name="T74" fmla="*/ 206 w 313"/>
              <a:gd name="T75" fmla="*/ 256 h 304"/>
              <a:gd name="T76" fmla="*/ 202 w 313"/>
              <a:gd name="T77" fmla="*/ 276 h 304"/>
              <a:gd name="T78" fmla="*/ 199 w 313"/>
              <a:gd name="T79" fmla="*/ 277 h 304"/>
              <a:gd name="T80" fmla="*/ 196 w 313"/>
              <a:gd name="T81" fmla="*/ 287 h 304"/>
              <a:gd name="T82" fmla="*/ 200 w 313"/>
              <a:gd name="T83" fmla="*/ 290 h 304"/>
              <a:gd name="T84" fmla="*/ 194 w 313"/>
              <a:gd name="T85" fmla="*/ 296 h 304"/>
              <a:gd name="T86" fmla="*/ 200 w 313"/>
              <a:gd name="T87" fmla="*/ 302 h 304"/>
              <a:gd name="T88" fmla="*/ 214 w 313"/>
              <a:gd name="T89" fmla="*/ 287 h 304"/>
              <a:gd name="T90" fmla="*/ 238 w 313"/>
              <a:gd name="T91" fmla="*/ 278 h 304"/>
              <a:gd name="T92" fmla="*/ 252 w 313"/>
              <a:gd name="T93" fmla="*/ 274 h 304"/>
              <a:gd name="T94" fmla="*/ 253 w 313"/>
              <a:gd name="T95" fmla="*/ 269 h 304"/>
              <a:gd name="T96" fmla="*/ 250 w 313"/>
              <a:gd name="T97" fmla="*/ 265 h 304"/>
              <a:gd name="T98" fmla="*/ 248 w 313"/>
              <a:gd name="T99" fmla="*/ 251 h 304"/>
              <a:gd name="T100" fmla="*/ 281 w 313"/>
              <a:gd name="T101" fmla="*/ 237 h 304"/>
              <a:gd name="T102" fmla="*/ 291 w 313"/>
              <a:gd name="T103" fmla="*/ 231 h 304"/>
              <a:gd name="T104" fmla="*/ 291 w 313"/>
              <a:gd name="T105" fmla="*/ 231 h 304"/>
              <a:gd name="T106" fmla="*/ 312 w 313"/>
              <a:gd name="T107" fmla="*/ 209 h 304"/>
              <a:gd name="T108" fmla="*/ 179 w 313"/>
              <a:gd name="T109" fmla="*/ 219 h 304"/>
              <a:gd name="T110" fmla="*/ 190 w 313"/>
              <a:gd name="T111" fmla="*/ 217 h 304"/>
              <a:gd name="T112" fmla="*/ 193 w 313"/>
              <a:gd name="T113" fmla="*/ 224 h 304"/>
              <a:gd name="T114" fmla="*/ 176 w 313"/>
              <a:gd name="T115" fmla="*/ 221 h 304"/>
              <a:gd name="T116" fmla="*/ 168 w 313"/>
              <a:gd name="T117" fmla="*/ 69 h 304"/>
              <a:gd name="T118" fmla="*/ 183 w 313"/>
              <a:gd name="T119" fmla="*/ 67 h 304"/>
              <a:gd name="T120" fmla="*/ 174 w 313"/>
              <a:gd name="T121" fmla="*/ 7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 h="304">
                <a:moveTo>
                  <a:pt x="312" y="209"/>
                </a:moveTo>
                <a:cubicBezTo>
                  <a:pt x="313" y="204"/>
                  <a:pt x="312" y="200"/>
                  <a:pt x="305" y="201"/>
                </a:cubicBezTo>
                <a:cubicBezTo>
                  <a:pt x="291" y="202"/>
                  <a:pt x="288" y="209"/>
                  <a:pt x="279" y="210"/>
                </a:cubicBezTo>
                <a:cubicBezTo>
                  <a:pt x="271" y="210"/>
                  <a:pt x="261" y="200"/>
                  <a:pt x="252" y="199"/>
                </a:cubicBezTo>
                <a:cubicBezTo>
                  <a:pt x="242" y="198"/>
                  <a:pt x="226" y="185"/>
                  <a:pt x="226" y="185"/>
                </a:cubicBezTo>
                <a:cubicBezTo>
                  <a:pt x="201" y="99"/>
                  <a:pt x="201" y="99"/>
                  <a:pt x="201" y="99"/>
                </a:cubicBezTo>
                <a:cubicBezTo>
                  <a:pt x="200" y="99"/>
                  <a:pt x="200" y="99"/>
                  <a:pt x="200" y="99"/>
                </a:cubicBezTo>
                <a:cubicBezTo>
                  <a:pt x="198" y="99"/>
                  <a:pt x="193" y="100"/>
                  <a:pt x="193" y="100"/>
                </a:cubicBezTo>
                <a:cubicBezTo>
                  <a:pt x="193" y="100"/>
                  <a:pt x="193" y="97"/>
                  <a:pt x="192" y="95"/>
                </a:cubicBezTo>
                <a:cubicBezTo>
                  <a:pt x="191" y="92"/>
                  <a:pt x="189" y="90"/>
                  <a:pt x="187" y="89"/>
                </a:cubicBezTo>
                <a:cubicBezTo>
                  <a:pt x="185" y="88"/>
                  <a:pt x="178" y="86"/>
                  <a:pt x="177" y="84"/>
                </a:cubicBezTo>
                <a:cubicBezTo>
                  <a:pt x="176" y="83"/>
                  <a:pt x="174" y="81"/>
                  <a:pt x="173" y="79"/>
                </a:cubicBezTo>
                <a:cubicBezTo>
                  <a:pt x="172" y="77"/>
                  <a:pt x="166" y="73"/>
                  <a:pt x="165" y="72"/>
                </a:cubicBezTo>
                <a:cubicBezTo>
                  <a:pt x="165" y="71"/>
                  <a:pt x="165" y="67"/>
                  <a:pt x="165" y="64"/>
                </a:cubicBezTo>
                <a:cubicBezTo>
                  <a:pt x="165" y="62"/>
                  <a:pt x="163" y="57"/>
                  <a:pt x="163" y="53"/>
                </a:cubicBezTo>
                <a:cubicBezTo>
                  <a:pt x="163" y="48"/>
                  <a:pt x="159" y="48"/>
                  <a:pt x="159" y="48"/>
                </a:cubicBezTo>
                <a:cubicBezTo>
                  <a:pt x="159" y="48"/>
                  <a:pt x="158" y="45"/>
                  <a:pt x="158" y="43"/>
                </a:cubicBezTo>
                <a:cubicBezTo>
                  <a:pt x="158" y="41"/>
                  <a:pt x="158" y="35"/>
                  <a:pt x="159" y="33"/>
                </a:cubicBezTo>
                <a:cubicBezTo>
                  <a:pt x="159" y="30"/>
                  <a:pt x="157" y="26"/>
                  <a:pt x="157" y="26"/>
                </a:cubicBezTo>
                <a:cubicBezTo>
                  <a:pt x="157" y="26"/>
                  <a:pt x="143" y="26"/>
                  <a:pt x="136" y="27"/>
                </a:cubicBezTo>
                <a:cubicBezTo>
                  <a:pt x="129" y="27"/>
                  <a:pt x="122" y="29"/>
                  <a:pt x="122" y="28"/>
                </a:cubicBezTo>
                <a:cubicBezTo>
                  <a:pt x="122" y="26"/>
                  <a:pt x="115" y="23"/>
                  <a:pt x="112" y="20"/>
                </a:cubicBezTo>
                <a:cubicBezTo>
                  <a:pt x="109" y="18"/>
                  <a:pt x="96" y="19"/>
                  <a:pt x="94" y="16"/>
                </a:cubicBezTo>
                <a:cubicBezTo>
                  <a:pt x="92" y="14"/>
                  <a:pt x="84" y="10"/>
                  <a:pt x="79" y="3"/>
                </a:cubicBezTo>
                <a:cubicBezTo>
                  <a:pt x="78" y="2"/>
                  <a:pt x="76" y="1"/>
                  <a:pt x="75" y="0"/>
                </a:cubicBezTo>
                <a:cubicBezTo>
                  <a:pt x="2" y="86"/>
                  <a:pt x="2" y="86"/>
                  <a:pt x="2" y="86"/>
                </a:cubicBezTo>
                <a:cubicBezTo>
                  <a:pt x="0" y="160"/>
                  <a:pt x="0" y="160"/>
                  <a:pt x="0" y="160"/>
                </a:cubicBezTo>
                <a:cubicBezTo>
                  <a:pt x="2" y="159"/>
                  <a:pt x="6" y="159"/>
                  <a:pt x="6" y="162"/>
                </a:cubicBezTo>
                <a:cubicBezTo>
                  <a:pt x="6" y="165"/>
                  <a:pt x="5" y="171"/>
                  <a:pt x="11" y="173"/>
                </a:cubicBezTo>
                <a:cubicBezTo>
                  <a:pt x="16" y="174"/>
                  <a:pt x="19" y="174"/>
                  <a:pt x="24" y="174"/>
                </a:cubicBezTo>
                <a:cubicBezTo>
                  <a:pt x="30" y="175"/>
                  <a:pt x="35" y="177"/>
                  <a:pt x="39" y="180"/>
                </a:cubicBezTo>
                <a:cubicBezTo>
                  <a:pt x="43" y="183"/>
                  <a:pt x="44" y="180"/>
                  <a:pt x="47" y="182"/>
                </a:cubicBezTo>
                <a:cubicBezTo>
                  <a:pt x="51" y="185"/>
                  <a:pt x="55" y="182"/>
                  <a:pt x="60" y="182"/>
                </a:cubicBezTo>
                <a:cubicBezTo>
                  <a:pt x="66" y="182"/>
                  <a:pt x="73" y="185"/>
                  <a:pt x="75" y="185"/>
                </a:cubicBezTo>
                <a:cubicBezTo>
                  <a:pt x="75" y="185"/>
                  <a:pt x="77" y="186"/>
                  <a:pt x="80" y="185"/>
                </a:cubicBezTo>
                <a:cubicBezTo>
                  <a:pt x="81" y="183"/>
                  <a:pt x="81" y="179"/>
                  <a:pt x="82" y="177"/>
                </a:cubicBezTo>
                <a:cubicBezTo>
                  <a:pt x="82" y="176"/>
                  <a:pt x="85" y="176"/>
                  <a:pt x="87" y="177"/>
                </a:cubicBezTo>
                <a:cubicBezTo>
                  <a:pt x="89" y="178"/>
                  <a:pt x="91" y="174"/>
                  <a:pt x="93" y="174"/>
                </a:cubicBezTo>
                <a:cubicBezTo>
                  <a:pt x="94" y="173"/>
                  <a:pt x="95" y="173"/>
                  <a:pt x="95" y="171"/>
                </a:cubicBezTo>
                <a:cubicBezTo>
                  <a:pt x="94" y="169"/>
                  <a:pt x="94" y="168"/>
                  <a:pt x="95" y="166"/>
                </a:cubicBezTo>
                <a:cubicBezTo>
                  <a:pt x="97" y="164"/>
                  <a:pt x="96" y="169"/>
                  <a:pt x="99" y="168"/>
                </a:cubicBezTo>
                <a:cubicBezTo>
                  <a:pt x="102" y="168"/>
                  <a:pt x="101" y="167"/>
                  <a:pt x="104" y="168"/>
                </a:cubicBezTo>
                <a:cubicBezTo>
                  <a:pt x="106" y="169"/>
                  <a:pt x="107" y="168"/>
                  <a:pt x="111" y="168"/>
                </a:cubicBezTo>
                <a:cubicBezTo>
                  <a:pt x="115" y="167"/>
                  <a:pt x="116" y="168"/>
                  <a:pt x="120" y="169"/>
                </a:cubicBezTo>
                <a:cubicBezTo>
                  <a:pt x="124" y="169"/>
                  <a:pt x="123" y="172"/>
                  <a:pt x="126" y="175"/>
                </a:cubicBezTo>
                <a:cubicBezTo>
                  <a:pt x="128" y="178"/>
                  <a:pt x="130" y="183"/>
                  <a:pt x="134" y="183"/>
                </a:cubicBezTo>
                <a:cubicBezTo>
                  <a:pt x="138" y="183"/>
                  <a:pt x="144" y="181"/>
                  <a:pt x="145" y="181"/>
                </a:cubicBezTo>
                <a:cubicBezTo>
                  <a:pt x="147" y="181"/>
                  <a:pt x="144" y="185"/>
                  <a:pt x="144" y="187"/>
                </a:cubicBezTo>
                <a:cubicBezTo>
                  <a:pt x="144" y="190"/>
                  <a:pt x="150" y="192"/>
                  <a:pt x="150" y="192"/>
                </a:cubicBezTo>
                <a:cubicBezTo>
                  <a:pt x="151" y="193"/>
                  <a:pt x="150" y="198"/>
                  <a:pt x="151" y="201"/>
                </a:cubicBezTo>
                <a:cubicBezTo>
                  <a:pt x="151" y="204"/>
                  <a:pt x="153" y="202"/>
                  <a:pt x="155" y="203"/>
                </a:cubicBezTo>
                <a:cubicBezTo>
                  <a:pt x="157" y="204"/>
                  <a:pt x="155" y="205"/>
                  <a:pt x="154" y="207"/>
                </a:cubicBezTo>
                <a:cubicBezTo>
                  <a:pt x="154" y="208"/>
                  <a:pt x="154" y="208"/>
                  <a:pt x="154" y="208"/>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1" y="212"/>
                  <a:pt x="164" y="214"/>
                  <a:pt x="171" y="214"/>
                </a:cubicBezTo>
                <a:cubicBezTo>
                  <a:pt x="179" y="213"/>
                  <a:pt x="181" y="214"/>
                  <a:pt x="189" y="214"/>
                </a:cubicBezTo>
                <a:cubicBezTo>
                  <a:pt x="196" y="213"/>
                  <a:pt x="196" y="214"/>
                  <a:pt x="202" y="214"/>
                </a:cubicBezTo>
                <a:cubicBezTo>
                  <a:pt x="208" y="214"/>
                  <a:pt x="212" y="214"/>
                  <a:pt x="215" y="217"/>
                </a:cubicBezTo>
                <a:cubicBezTo>
                  <a:pt x="218" y="219"/>
                  <a:pt x="219" y="222"/>
                  <a:pt x="221" y="223"/>
                </a:cubicBezTo>
                <a:cubicBezTo>
                  <a:pt x="223" y="223"/>
                  <a:pt x="226" y="220"/>
                  <a:pt x="226" y="223"/>
                </a:cubicBezTo>
                <a:cubicBezTo>
                  <a:pt x="226" y="226"/>
                  <a:pt x="225" y="228"/>
                  <a:pt x="227" y="229"/>
                </a:cubicBezTo>
                <a:cubicBezTo>
                  <a:pt x="228" y="231"/>
                  <a:pt x="232" y="231"/>
                  <a:pt x="232" y="233"/>
                </a:cubicBezTo>
                <a:cubicBezTo>
                  <a:pt x="232" y="236"/>
                  <a:pt x="229" y="233"/>
                  <a:pt x="229" y="237"/>
                </a:cubicBezTo>
                <a:cubicBezTo>
                  <a:pt x="229" y="240"/>
                  <a:pt x="228" y="243"/>
                  <a:pt x="225" y="242"/>
                </a:cubicBezTo>
                <a:cubicBezTo>
                  <a:pt x="221" y="242"/>
                  <a:pt x="218" y="238"/>
                  <a:pt x="217" y="239"/>
                </a:cubicBezTo>
                <a:cubicBezTo>
                  <a:pt x="216" y="241"/>
                  <a:pt x="215" y="238"/>
                  <a:pt x="213" y="236"/>
                </a:cubicBezTo>
                <a:cubicBezTo>
                  <a:pt x="212" y="235"/>
                  <a:pt x="210" y="233"/>
                  <a:pt x="208" y="231"/>
                </a:cubicBezTo>
                <a:cubicBezTo>
                  <a:pt x="205" y="230"/>
                  <a:pt x="202" y="230"/>
                  <a:pt x="201" y="230"/>
                </a:cubicBezTo>
                <a:cubicBezTo>
                  <a:pt x="201" y="231"/>
                  <a:pt x="203" y="232"/>
                  <a:pt x="206" y="236"/>
                </a:cubicBezTo>
                <a:cubicBezTo>
                  <a:pt x="209" y="240"/>
                  <a:pt x="213" y="239"/>
                  <a:pt x="210" y="244"/>
                </a:cubicBezTo>
                <a:cubicBezTo>
                  <a:pt x="206" y="249"/>
                  <a:pt x="206" y="254"/>
                  <a:pt x="206" y="256"/>
                </a:cubicBezTo>
                <a:cubicBezTo>
                  <a:pt x="206" y="259"/>
                  <a:pt x="207" y="264"/>
                  <a:pt x="207" y="269"/>
                </a:cubicBezTo>
                <a:cubicBezTo>
                  <a:pt x="208" y="273"/>
                  <a:pt x="203" y="275"/>
                  <a:pt x="202" y="276"/>
                </a:cubicBezTo>
                <a:cubicBezTo>
                  <a:pt x="201" y="277"/>
                  <a:pt x="201" y="279"/>
                  <a:pt x="199" y="277"/>
                </a:cubicBezTo>
                <a:cubicBezTo>
                  <a:pt x="199" y="277"/>
                  <a:pt x="199" y="277"/>
                  <a:pt x="199" y="277"/>
                </a:cubicBezTo>
                <a:cubicBezTo>
                  <a:pt x="196" y="287"/>
                  <a:pt x="196" y="287"/>
                  <a:pt x="196" y="287"/>
                </a:cubicBezTo>
                <a:cubicBezTo>
                  <a:pt x="196" y="287"/>
                  <a:pt x="196" y="287"/>
                  <a:pt x="196" y="287"/>
                </a:cubicBezTo>
                <a:cubicBezTo>
                  <a:pt x="196" y="287"/>
                  <a:pt x="197" y="287"/>
                  <a:pt x="197" y="288"/>
                </a:cubicBezTo>
                <a:cubicBezTo>
                  <a:pt x="199" y="288"/>
                  <a:pt x="198" y="290"/>
                  <a:pt x="200" y="290"/>
                </a:cubicBezTo>
                <a:cubicBezTo>
                  <a:pt x="203" y="291"/>
                  <a:pt x="202" y="294"/>
                  <a:pt x="199" y="294"/>
                </a:cubicBezTo>
                <a:cubicBezTo>
                  <a:pt x="197" y="294"/>
                  <a:pt x="196" y="296"/>
                  <a:pt x="194" y="296"/>
                </a:cubicBezTo>
                <a:cubicBezTo>
                  <a:pt x="194" y="296"/>
                  <a:pt x="192" y="300"/>
                  <a:pt x="191" y="304"/>
                </a:cubicBezTo>
                <a:cubicBezTo>
                  <a:pt x="194" y="304"/>
                  <a:pt x="198" y="304"/>
                  <a:pt x="200" y="302"/>
                </a:cubicBezTo>
                <a:cubicBezTo>
                  <a:pt x="202" y="300"/>
                  <a:pt x="205" y="297"/>
                  <a:pt x="208" y="294"/>
                </a:cubicBezTo>
                <a:cubicBezTo>
                  <a:pt x="211" y="291"/>
                  <a:pt x="209" y="290"/>
                  <a:pt x="214" y="287"/>
                </a:cubicBezTo>
                <a:cubicBezTo>
                  <a:pt x="219" y="284"/>
                  <a:pt x="222" y="284"/>
                  <a:pt x="227" y="283"/>
                </a:cubicBezTo>
                <a:cubicBezTo>
                  <a:pt x="231" y="282"/>
                  <a:pt x="234" y="281"/>
                  <a:pt x="238" y="278"/>
                </a:cubicBezTo>
                <a:cubicBezTo>
                  <a:pt x="241" y="276"/>
                  <a:pt x="243" y="274"/>
                  <a:pt x="247" y="274"/>
                </a:cubicBezTo>
                <a:cubicBezTo>
                  <a:pt x="249" y="273"/>
                  <a:pt x="251" y="274"/>
                  <a:pt x="252" y="274"/>
                </a:cubicBezTo>
                <a:cubicBezTo>
                  <a:pt x="252" y="274"/>
                  <a:pt x="252" y="274"/>
                  <a:pt x="252" y="274"/>
                </a:cubicBezTo>
                <a:cubicBezTo>
                  <a:pt x="252" y="274"/>
                  <a:pt x="253" y="272"/>
                  <a:pt x="253" y="269"/>
                </a:cubicBezTo>
                <a:cubicBezTo>
                  <a:pt x="252" y="267"/>
                  <a:pt x="251" y="266"/>
                  <a:pt x="250" y="265"/>
                </a:cubicBezTo>
                <a:cubicBezTo>
                  <a:pt x="250" y="265"/>
                  <a:pt x="250" y="265"/>
                  <a:pt x="250" y="265"/>
                </a:cubicBezTo>
                <a:cubicBezTo>
                  <a:pt x="242" y="270"/>
                  <a:pt x="237" y="270"/>
                  <a:pt x="238" y="265"/>
                </a:cubicBezTo>
                <a:cubicBezTo>
                  <a:pt x="240" y="260"/>
                  <a:pt x="242" y="255"/>
                  <a:pt x="248" y="251"/>
                </a:cubicBezTo>
                <a:cubicBezTo>
                  <a:pt x="254" y="247"/>
                  <a:pt x="267" y="246"/>
                  <a:pt x="268" y="246"/>
                </a:cubicBezTo>
                <a:cubicBezTo>
                  <a:pt x="269" y="245"/>
                  <a:pt x="274" y="239"/>
                  <a:pt x="281" y="237"/>
                </a:cubicBezTo>
                <a:cubicBezTo>
                  <a:pt x="286" y="235"/>
                  <a:pt x="291" y="232"/>
                  <a:pt x="291" y="231"/>
                </a:cubicBezTo>
                <a:cubicBezTo>
                  <a:pt x="291" y="231"/>
                  <a:pt x="291" y="231"/>
                  <a:pt x="291" y="231"/>
                </a:cubicBezTo>
                <a:cubicBezTo>
                  <a:pt x="291" y="231"/>
                  <a:pt x="291" y="231"/>
                  <a:pt x="291" y="231"/>
                </a:cubicBezTo>
                <a:cubicBezTo>
                  <a:pt x="291" y="231"/>
                  <a:pt x="291" y="231"/>
                  <a:pt x="291" y="231"/>
                </a:cubicBezTo>
                <a:cubicBezTo>
                  <a:pt x="291" y="231"/>
                  <a:pt x="295" y="223"/>
                  <a:pt x="298" y="218"/>
                </a:cubicBezTo>
                <a:cubicBezTo>
                  <a:pt x="302" y="213"/>
                  <a:pt x="305" y="211"/>
                  <a:pt x="312" y="209"/>
                </a:cubicBezTo>
                <a:close/>
                <a:moveTo>
                  <a:pt x="173" y="217"/>
                </a:moveTo>
                <a:cubicBezTo>
                  <a:pt x="175" y="218"/>
                  <a:pt x="176" y="219"/>
                  <a:pt x="179" y="219"/>
                </a:cubicBezTo>
                <a:cubicBezTo>
                  <a:pt x="182" y="219"/>
                  <a:pt x="183" y="219"/>
                  <a:pt x="184" y="218"/>
                </a:cubicBezTo>
                <a:cubicBezTo>
                  <a:pt x="186" y="218"/>
                  <a:pt x="187" y="218"/>
                  <a:pt x="190" y="217"/>
                </a:cubicBezTo>
                <a:cubicBezTo>
                  <a:pt x="193" y="217"/>
                  <a:pt x="200" y="219"/>
                  <a:pt x="199" y="221"/>
                </a:cubicBezTo>
                <a:cubicBezTo>
                  <a:pt x="199" y="224"/>
                  <a:pt x="197" y="225"/>
                  <a:pt x="193" y="224"/>
                </a:cubicBezTo>
                <a:cubicBezTo>
                  <a:pt x="189" y="224"/>
                  <a:pt x="188" y="222"/>
                  <a:pt x="183" y="221"/>
                </a:cubicBezTo>
                <a:cubicBezTo>
                  <a:pt x="178" y="221"/>
                  <a:pt x="180" y="221"/>
                  <a:pt x="176" y="221"/>
                </a:cubicBezTo>
                <a:cubicBezTo>
                  <a:pt x="175" y="220"/>
                  <a:pt x="174" y="218"/>
                  <a:pt x="173" y="217"/>
                </a:cubicBezTo>
                <a:close/>
                <a:moveTo>
                  <a:pt x="168" y="69"/>
                </a:moveTo>
                <a:cubicBezTo>
                  <a:pt x="165" y="66"/>
                  <a:pt x="175" y="64"/>
                  <a:pt x="177" y="64"/>
                </a:cubicBezTo>
                <a:cubicBezTo>
                  <a:pt x="179" y="64"/>
                  <a:pt x="182" y="66"/>
                  <a:pt x="183" y="67"/>
                </a:cubicBezTo>
                <a:cubicBezTo>
                  <a:pt x="184" y="68"/>
                  <a:pt x="185" y="73"/>
                  <a:pt x="182" y="73"/>
                </a:cubicBezTo>
                <a:cubicBezTo>
                  <a:pt x="180" y="74"/>
                  <a:pt x="177" y="72"/>
                  <a:pt x="174" y="71"/>
                </a:cubicBezTo>
                <a:cubicBezTo>
                  <a:pt x="171" y="70"/>
                  <a:pt x="169" y="71"/>
                  <a:pt x="168" y="69"/>
                </a:cubicBezTo>
                <a:close/>
              </a:path>
            </a:pathLst>
          </a:custGeom>
          <a:solidFill>
            <a:schemeClr val="tx2">
              <a:lumMod val="20000"/>
              <a:lumOff val="80000"/>
            </a:schemeClr>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ontserrat Black" panose="00000A00000000000000" pitchFamily="2" charset="0"/>
            </a:endParaRPr>
          </a:p>
        </p:txBody>
      </p:sp>
      <p:sp>
        <p:nvSpPr>
          <p:cNvPr id="24" name="Oval 23">
            <a:extLst>
              <a:ext uri="{FF2B5EF4-FFF2-40B4-BE49-F238E27FC236}">
                <a16:creationId xmlns:a16="http://schemas.microsoft.com/office/drawing/2014/main" id="{03CB682B-439C-E717-95CE-A4499CB24C87}"/>
              </a:ext>
            </a:extLst>
          </p:cNvPr>
          <p:cNvSpPr/>
          <p:nvPr/>
        </p:nvSpPr>
        <p:spPr>
          <a:xfrm>
            <a:off x="6702657" y="313248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0" name="Oval 39">
            <a:extLst>
              <a:ext uri="{FF2B5EF4-FFF2-40B4-BE49-F238E27FC236}">
                <a16:creationId xmlns:a16="http://schemas.microsoft.com/office/drawing/2014/main" id="{EF62B655-5ACF-7CEA-C067-8EA98B679823}"/>
              </a:ext>
            </a:extLst>
          </p:cNvPr>
          <p:cNvSpPr/>
          <p:nvPr/>
        </p:nvSpPr>
        <p:spPr>
          <a:xfrm>
            <a:off x="9880359" y="4069294"/>
            <a:ext cx="505838" cy="50583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1" name="Oval 40">
            <a:extLst>
              <a:ext uri="{FF2B5EF4-FFF2-40B4-BE49-F238E27FC236}">
                <a16:creationId xmlns:a16="http://schemas.microsoft.com/office/drawing/2014/main" id="{7B29F963-04D8-5704-E5FB-1D195FE67BCE}"/>
              </a:ext>
            </a:extLst>
          </p:cNvPr>
          <p:cNvSpPr/>
          <p:nvPr/>
        </p:nvSpPr>
        <p:spPr>
          <a:xfrm>
            <a:off x="9274003" y="5651417"/>
            <a:ext cx="188068" cy="18806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2" name="Oval 41">
            <a:extLst>
              <a:ext uri="{FF2B5EF4-FFF2-40B4-BE49-F238E27FC236}">
                <a16:creationId xmlns:a16="http://schemas.microsoft.com/office/drawing/2014/main" id="{2D04BB13-0CBE-F34C-BB7A-A912E677E390}"/>
              </a:ext>
            </a:extLst>
          </p:cNvPr>
          <p:cNvSpPr/>
          <p:nvPr/>
        </p:nvSpPr>
        <p:spPr>
          <a:xfrm>
            <a:off x="8418948" y="2329207"/>
            <a:ext cx="513384" cy="513384"/>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3" name="Oval 42">
            <a:extLst>
              <a:ext uri="{FF2B5EF4-FFF2-40B4-BE49-F238E27FC236}">
                <a16:creationId xmlns:a16="http://schemas.microsoft.com/office/drawing/2014/main" id="{F31DF42C-BB89-938A-3C02-40E66063F8CF}"/>
              </a:ext>
            </a:extLst>
          </p:cNvPr>
          <p:cNvSpPr/>
          <p:nvPr/>
        </p:nvSpPr>
        <p:spPr>
          <a:xfrm>
            <a:off x="9283363" y="339153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4" name="Oval 43">
            <a:extLst>
              <a:ext uri="{FF2B5EF4-FFF2-40B4-BE49-F238E27FC236}">
                <a16:creationId xmlns:a16="http://schemas.microsoft.com/office/drawing/2014/main" id="{5BC4FD31-1E8D-484C-75F2-EFF887941E56}"/>
              </a:ext>
            </a:extLst>
          </p:cNvPr>
          <p:cNvSpPr/>
          <p:nvPr/>
        </p:nvSpPr>
        <p:spPr>
          <a:xfrm>
            <a:off x="7416304" y="2145671"/>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5" name="Oval 44">
            <a:extLst>
              <a:ext uri="{FF2B5EF4-FFF2-40B4-BE49-F238E27FC236}">
                <a16:creationId xmlns:a16="http://schemas.microsoft.com/office/drawing/2014/main" id="{2AEDFE67-0268-C75D-676F-391E3D098041}"/>
              </a:ext>
            </a:extLst>
          </p:cNvPr>
          <p:cNvSpPr/>
          <p:nvPr/>
        </p:nvSpPr>
        <p:spPr>
          <a:xfrm>
            <a:off x="6096000" y="248055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6" name="Oval 45">
            <a:extLst>
              <a:ext uri="{FF2B5EF4-FFF2-40B4-BE49-F238E27FC236}">
                <a16:creationId xmlns:a16="http://schemas.microsoft.com/office/drawing/2014/main" id="{9761D0BC-BEC7-B835-8714-7FB5761406B3}"/>
              </a:ext>
            </a:extLst>
          </p:cNvPr>
          <p:cNvSpPr/>
          <p:nvPr/>
        </p:nvSpPr>
        <p:spPr>
          <a:xfrm>
            <a:off x="8256980" y="199741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7" name="Oval 46">
            <a:extLst>
              <a:ext uri="{FF2B5EF4-FFF2-40B4-BE49-F238E27FC236}">
                <a16:creationId xmlns:a16="http://schemas.microsoft.com/office/drawing/2014/main" id="{691797C4-7FF4-66AA-6642-8CE1FFB92947}"/>
              </a:ext>
            </a:extLst>
          </p:cNvPr>
          <p:cNvSpPr/>
          <p:nvPr/>
        </p:nvSpPr>
        <p:spPr>
          <a:xfrm>
            <a:off x="9309670" y="4941651"/>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8" name="Oval 47">
            <a:extLst>
              <a:ext uri="{FF2B5EF4-FFF2-40B4-BE49-F238E27FC236}">
                <a16:creationId xmlns:a16="http://schemas.microsoft.com/office/drawing/2014/main" id="{0A9C9C54-8AA7-7312-8951-1024858A1704}"/>
              </a:ext>
            </a:extLst>
          </p:cNvPr>
          <p:cNvSpPr/>
          <p:nvPr/>
        </p:nvSpPr>
        <p:spPr>
          <a:xfrm>
            <a:off x="8414407" y="3391534"/>
            <a:ext cx="729758" cy="72975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9" name="Oval 48">
            <a:extLst>
              <a:ext uri="{FF2B5EF4-FFF2-40B4-BE49-F238E27FC236}">
                <a16:creationId xmlns:a16="http://schemas.microsoft.com/office/drawing/2014/main" id="{A01E0745-5B07-D569-EBC7-840918D91C2C}"/>
              </a:ext>
            </a:extLst>
          </p:cNvPr>
          <p:cNvSpPr/>
          <p:nvPr/>
        </p:nvSpPr>
        <p:spPr>
          <a:xfrm>
            <a:off x="9073264" y="274013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50" name="Oval 49">
            <a:extLst>
              <a:ext uri="{FF2B5EF4-FFF2-40B4-BE49-F238E27FC236}">
                <a16:creationId xmlns:a16="http://schemas.microsoft.com/office/drawing/2014/main" id="{556C3905-D777-38FB-E278-B1854DAC495F}"/>
              </a:ext>
            </a:extLst>
          </p:cNvPr>
          <p:cNvSpPr/>
          <p:nvPr/>
        </p:nvSpPr>
        <p:spPr>
          <a:xfrm>
            <a:off x="7217909" y="98249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51" name="Oval 50">
            <a:extLst>
              <a:ext uri="{FF2B5EF4-FFF2-40B4-BE49-F238E27FC236}">
                <a16:creationId xmlns:a16="http://schemas.microsoft.com/office/drawing/2014/main" id="{8323FAF9-D66B-24B3-E641-565D8455821B}"/>
              </a:ext>
            </a:extLst>
          </p:cNvPr>
          <p:cNvSpPr/>
          <p:nvPr/>
        </p:nvSpPr>
        <p:spPr>
          <a:xfrm>
            <a:off x="7739061" y="1475362"/>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Tree>
    <p:extLst>
      <p:ext uri="{BB962C8B-B14F-4D97-AF65-F5344CB8AC3E}">
        <p14:creationId xmlns:p14="http://schemas.microsoft.com/office/powerpoint/2010/main" val="4244778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B168341-1A1F-322B-30CF-AC0616F9C233}"/>
              </a:ext>
            </a:extLst>
          </p:cNvPr>
          <p:cNvSpPr/>
          <p:nvPr/>
        </p:nvSpPr>
        <p:spPr>
          <a:xfrm>
            <a:off x="362855" y="357510"/>
            <a:ext cx="11434967" cy="61334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BB1E742D-455F-D900-2BEE-4D80C4F3A510}"/>
              </a:ext>
            </a:extLst>
          </p:cNvPr>
          <p:cNvSpPr>
            <a:spLocks noGrp="1"/>
          </p:cNvSpPr>
          <p:nvPr>
            <p:ph type="title"/>
          </p:nvPr>
        </p:nvSpPr>
        <p:spPr>
          <a:xfrm>
            <a:off x="718085" y="893180"/>
            <a:ext cx="4728985" cy="1081620"/>
          </a:xfrm>
        </p:spPr>
        <p:txBody>
          <a:bodyPr>
            <a:normAutofit/>
          </a:bodyPr>
          <a:lstStyle/>
          <a:p>
            <a:r>
              <a:rPr lang="en-US" sz="3000" dirty="0">
                <a:solidFill>
                  <a:schemeClr val="bg1"/>
                </a:solidFill>
              </a:rPr>
              <a:t>Emerging Talent Pipeline - International </a:t>
            </a:r>
            <a:endParaRPr lang="en-CA" sz="3000" dirty="0">
              <a:solidFill>
                <a:schemeClr val="bg1"/>
              </a:solidFill>
            </a:endParaRPr>
          </a:p>
        </p:txBody>
      </p:sp>
      <p:sp>
        <p:nvSpPr>
          <p:cNvPr id="4" name="Text Placeholder 3">
            <a:extLst>
              <a:ext uri="{FF2B5EF4-FFF2-40B4-BE49-F238E27FC236}">
                <a16:creationId xmlns:a16="http://schemas.microsoft.com/office/drawing/2014/main" id="{583E2310-45EF-AE0F-251E-0AC28E08E0C5}"/>
              </a:ext>
            </a:extLst>
          </p:cNvPr>
          <p:cNvSpPr>
            <a:spLocks noGrp="1"/>
          </p:cNvSpPr>
          <p:nvPr>
            <p:ph type="body" sz="half" idx="2"/>
          </p:nvPr>
        </p:nvSpPr>
        <p:spPr>
          <a:xfrm>
            <a:off x="826239" y="2326141"/>
            <a:ext cx="3854528" cy="2383511"/>
          </a:xfrm>
        </p:spPr>
        <p:txBody>
          <a:bodyPr>
            <a:normAutofit/>
          </a:bodyPr>
          <a:lstStyle/>
          <a:p>
            <a:pPr marL="285750" indent="-285750">
              <a:buFont typeface="Arial" panose="020B0604020202020204" pitchFamily="34" charset="0"/>
              <a:buChar char="•"/>
            </a:pPr>
            <a:r>
              <a:rPr lang="en-US" sz="1800" dirty="0">
                <a:solidFill>
                  <a:schemeClr val="bg1"/>
                </a:solidFill>
                <a:latin typeface="Montserrat" panose="00000500000000000000" pitchFamily="2" charset="0"/>
              </a:rPr>
              <a:t>A growing proportion of enrolment in Fall 2023  and Winter 2024 were international students</a:t>
            </a:r>
          </a:p>
          <a:p>
            <a:endParaRPr lang="en-US" sz="1800" dirty="0">
              <a:solidFill>
                <a:schemeClr val="bg1"/>
              </a:solidFill>
              <a:latin typeface="Montserrat" panose="00000500000000000000" pitchFamily="2" charset="0"/>
            </a:endParaRPr>
          </a:p>
          <a:p>
            <a:pPr marL="742813" lvl="1" indent="-285750">
              <a:buFont typeface="Arial" panose="020B0604020202020204" pitchFamily="34" charset="0"/>
              <a:buChar char="•"/>
            </a:pPr>
            <a:endParaRPr lang="en-US" sz="1800" b="1" dirty="0">
              <a:solidFill>
                <a:schemeClr val="tx1"/>
              </a:solidFill>
            </a:endParaRPr>
          </a:p>
          <a:p>
            <a:pPr marL="285750" indent="-285750">
              <a:buFont typeface="Arial" panose="020B0604020202020204" pitchFamily="34" charset="0"/>
              <a:buChar char="•"/>
            </a:pPr>
            <a:endParaRPr lang="en-US" sz="1800" b="1" dirty="0">
              <a:solidFill>
                <a:schemeClr val="tx1"/>
              </a:solidFill>
            </a:endParaRPr>
          </a:p>
          <a:p>
            <a:pPr marL="285750" indent="-285750">
              <a:buFont typeface="Arial" panose="020B0604020202020204" pitchFamily="34" charset="0"/>
              <a:buChar char="•"/>
            </a:pPr>
            <a:endParaRPr lang="en-US" sz="1800" b="1" dirty="0">
              <a:solidFill>
                <a:schemeClr val="tx1"/>
              </a:solidFill>
            </a:endParaRPr>
          </a:p>
          <a:p>
            <a:pPr marL="285750" indent="-285750">
              <a:buFont typeface="Arial" panose="020B0604020202020204" pitchFamily="34" charset="0"/>
              <a:buChar char="•"/>
            </a:pPr>
            <a:endParaRPr lang="en-US" dirty="0"/>
          </a:p>
        </p:txBody>
      </p:sp>
      <p:sp>
        <p:nvSpPr>
          <p:cNvPr id="3" name="Freeform 66">
            <a:extLst>
              <a:ext uri="{FF2B5EF4-FFF2-40B4-BE49-F238E27FC236}">
                <a16:creationId xmlns:a16="http://schemas.microsoft.com/office/drawing/2014/main" id="{0EEB0CEC-D7A9-F520-3E27-3AEC38A547C5}"/>
              </a:ext>
            </a:extLst>
          </p:cNvPr>
          <p:cNvSpPr>
            <a:spLocks noEditPoints="1"/>
          </p:cNvSpPr>
          <p:nvPr/>
        </p:nvSpPr>
        <p:spPr bwMode="auto">
          <a:xfrm>
            <a:off x="5564268" y="453721"/>
            <a:ext cx="5750071" cy="5587641"/>
          </a:xfrm>
          <a:custGeom>
            <a:avLst/>
            <a:gdLst>
              <a:gd name="T0" fmla="*/ 305 w 313"/>
              <a:gd name="T1" fmla="*/ 201 h 304"/>
              <a:gd name="T2" fmla="*/ 252 w 313"/>
              <a:gd name="T3" fmla="*/ 199 h 304"/>
              <a:gd name="T4" fmla="*/ 201 w 313"/>
              <a:gd name="T5" fmla="*/ 99 h 304"/>
              <a:gd name="T6" fmla="*/ 193 w 313"/>
              <a:gd name="T7" fmla="*/ 100 h 304"/>
              <a:gd name="T8" fmla="*/ 187 w 313"/>
              <a:gd name="T9" fmla="*/ 89 h 304"/>
              <a:gd name="T10" fmla="*/ 173 w 313"/>
              <a:gd name="T11" fmla="*/ 79 h 304"/>
              <a:gd name="T12" fmla="*/ 165 w 313"/>
              <a:gd name="T13" fmla="*/ 64 h 304"/>
              <a:gd name="T14" fmla="*/ 159 w 313"/>
              <a:gd name="T15" fmla="*/ 48 h 304"/>
              <a:gd name="T16" fmla="*/ 159 w 313"/>
              <a:gd name="T17" fmla="*/ 33 h 304"/>
              <a:gd name="T18" fmla="*/ 136 w 313"/>
              <a:gd name="T19" fmla="*/ 27 h 304"/>
              <a:gd name="T20" fmla="*/ 112 w 313"/>
              <a:gd name="T21" fmla="*/ 20 h 304"/>
              <a:gd name="T22" fmla="*/ 79 w 313"/>
              <a:gd name="T23" fmla="*/ 3 h 304"/>
              <a:gd name="T24" fmla="*/ 2 w 313"/>
              <a:gd name="T25" fmla="*/ 86 h 304"/>
              <a:gd name="T26" fmla="*/ 6 w 313"/>
              <a:gd name="T27" fmla="*/ 162 h 304"/>
              <a:gd name="T28" fmla="*/ 24 w 313"/>
              <a:gd name="T29" fmla="*/ 174 h 304"/>
              <a:gd name="T30" fmla="*/ 47 w 313"/>
              <a:gd name="T31" fmla="*/ 182 h 304"/>
              <a:gd name="T32" fmla="*/ 75 w 313"/>
              <a:gd name="T33" fmla="*/ 185 h 304"/>
              <a:gd name="T34" fmla="*/ 82 w 313"/>
              <a:gd name="T35" fmla="*/ 177 h 304"/>
              <a:gd name="T36" fmla="*/ 93 w 313"/>
              <a:gd name="T37" fmla="*/ 174 h 304"/>
              <a:gd name="T38" fmla="*/ 95 w 313"/>
              <a:gd name="T39" fmla="*/ 166 h 304"/>
              <a:gd name="T40" fmla="*/ 104 w 313"/>
              <a:gd name="T41" fmla="*/ 168 h 304"/>
              <a:gd name="T42" fmla="*/ 120 w 313"/>
              <a:gd name="T43" fmla="*/ 169 h 304"/>
              <a:gd name="T44" fmla="*/ 134 w 313"/>
              <a:gd name="T45" fmla="*/ 183 h 304"/>
              <a:gd name="T46" fmla="*/ 144 w 313"/>
              <a:gd name="T47" fmla="*/ 187 h 304"/>
              <a:gd name="T48" fmla="*/ 151 w 313"/>
              <a:gd name="T49" fmla="*/ 201 h 304"/>
              <a:gd name="T50" fmla="*/ 154 w 313"/>
              <a:gd name="T51" fmla="*/ 207 h 304"/>
              <a:gd name="T52" fmla="*/ 160 w 313"/>
              <a:gd name="T53" fmla="*/ 212 h 304"/>
              <a:gd name="T54" fmla="*/ 160 w 313"/>
              <a:gd name="T55" fmla="*/ 212 h 304"/>
              <a:gd name="T56" fmla="*/ 160 w 313"/>
              <a:gd name="T57" fmla="*/ 212 h 304"/>
              <a:gd name="T58" fmla="*/ 171 w 313"/>
              <a:gd name="T59" fmla="*/ 214 h 304"/>
              <a:gd name="T60" fmla="*/ 202 w 313"/>
              <a:gd name="T61" fmla="*/ 214 h 304"/>
              <a:gd name="T62" fmla="*/ 221 w 313"/>
              <a:gd name="T63" fmla="*/ 223 h 304"/>
              <a:gd name="T64" fmla="*/ 227 w 313"/>
              <a:gd name="T65" fmla="*/ 229 h 304"/>
              <a:gd name="T66" fmla="*/ 229 w 313"/>
              <a:gd name="T67" fmla="*/ 237 h 304"/>
              <a:gd name="T68" fmla="*/ 217 w 313"/>
              <a:gd name="T69" fmla="*/ 239 h 304"/>
              <a:gd name="T70" fmla="*/ 208 w 313"/>
              <a:gd name="T71" fmla="*/ 231 h 304"/>
              <a:gd name="T72" fmla="*/ 206 w 313"/>
              <a:gd name="T73" fmla="*/ 236 h 304"/>
              <a:gd name="T74" fmla="*/ 206 w 313"/>
              <a:gd name="T75" fmla="*/ 256 h 304"/>
              <a:gd name="T76" fmla="*/ 202 w 313"/>
              <a:gd name="T77" fmla="*/ 276 h 304"/>
              <a:gd name="T78" fmla="*/ 199 w 313"/>
              <a:gd name="T79" fmla="*/ 277 h 304"/>
              <a:gd name="T80" fmla="*/ 196 w 313"/>
              <a:gd name="T81" fmla="*/ 287 h 304"/>
              <a:gd name="T82" fmla="*/ 200 w 313"/>
              <a:gd name="T83" fmla="*/ 290 h 304"/>
              <a:gd name="T84" fmla="*/ 194 w 313"/>
              <a:gd name="T85" fmla="*/ 296 h 304"/>
              <a:gd name="T86" fmla="*/ 200 w 313"/>
              <a:gd name="T87" fmla="*/ 302 h 304"/>
              <a:gd name="T88" fmla="*/ 214 w 313"/>
              <a:gd name="T89" fmla="*/ 287 h 304"/>
              <a:gd name="T90" fmla="*/ 238 w 313"/>
              <a:gd name="T91" fmla="*/ 278 h 304"/>
              <a:gd name="T92" fmla="*/ 252 w 313"/>
              <a:gd name="T93" fmla="*/ 274 h 304"/>
              <a:gd name="T94" fmla="*/ 253 w 313"/>
              <a:gd name="T95" fmla="*/ 269 h 304"/>
              <a:gd name="T96" fmla="*/ 250 w 313"/>
              <a:gd name="T97" fmla="*/ 265 h 304"/>
              <a:gd name="T98" fmla="*/ 248 w 313"/>
              <a:gd name="T99" fmla="*/ 251 h 304"/>
              <a:gd name="T100" fmla="*/ 281 w 313"/>
              <a:gd name="T101" fmla="*/ 237 h 304"/>
              <a:gd name="T102" fmla="*/ 291 w 313"/>
              <a:gd name="T103" fmla="*/ 231 h 304"/>
              <a:gd name="T104" fmla="*/ 291 w 313"/>
              <a:gd name="T105" fmla="*/ 231 h 304"/>
              <a:gd name="T106" fmla="*/ 312 w 313"/>
              <a:gd name="T107" fmla="*/ 209 h 304"/>
              <a:gd name="T108" fmla="*/ 179 w 313"/>
              <a:gd name="T109" fmla="*/ 219 h 304"/>
              <a:gd name="T110" fmla="*/ 190 w 313"/>
              <a:gd name="T111" fmla="*/ 217 h 304"/>
              <a:gd name="T112" fmla="*/ 193 w 313"/>
              <a:gd name="T113" fmla="*/ 224 h 304"/>
              <a:gd name="T114" fmla="*/ 176 w 313"/>
              <a:gd name="T115" fmla="*/ 221 h 304"/>
              <a:gd name="T116" fmla="*/ 168 w 313"/>
              <a:gd name="T117" fmla="*/ 69 h 304"/>
              <a:gd name="T118" fmla="*/ 183 w 313"/>
              <a:gd name="T119" fmla="*/ 67 h 304"/>
              <a:gd name="T120" fmla="*/ 174 w 313"/>
              <a:gd name="T121" fmla="*/ 7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 h="304">
                <a:moveTo>
                  <a:pt x="312" y="209"/>
                </a:moveTo>
                <a:cubicBezTo>
                  <a:pt x="313" y="204"/>
                  <a:pt x="312" y="200"/>
                  <a:pt x="305" y="201"/>
                </a:cubicBezTo>
                <a:cubicBezTo>
                  <a:pt x="291" y="202"/>
                  <a:pt x="288" y="209"/>
                  <a:pt x="279" y="210"/>
                </a:cubicBezTo>
                <a:cubicBezTo>
                  <a:pt x="271" y="210"/>
                  <a:pt x="261" y="200"/>
                  <a:pt x="252" y="199"/>
                </a:cubicBezTo>
                <a:cubicBezTo>
                  <a:pt x="242" y="198"/>
                  <a:pt x="226" y="185"/>
                  <a:pt x="226" y="185"/>
                </a:cubicBezTo>
                <a:cubicBezTo>
                  <a:pt x="201" y="99"/>
                  <a:pt x="201" y="99"/>
                  <a:pt x="201" y="99"/>
                </a:cubicBezTo>
                <a:cubicBezTo>
                  <a:pt x="200" y="99"/>
                  <a:pt x="200" y="99"/>
                  <a:pt x="200" y="99"/>
                </a:cubicBezTo>
                <a:cubicBezTo>
                  <a:pt x="198" y="99"/>
                  <a:pt x="193" y="100"/>
                  <a:pt x="193" y="100"/>
                </a:cubicBezTo>
                <a:cubicBezTo>
                  <a:pt x="193" y="100"/>
                  <a:pt x="193" y="97"/>
                  <a:pt x="192" y="95"/>
                </a:cubicBezTo>
                <a:cubicBezTo>
                  <a:pt x="191" y="92"/>
                  <a:pt x="189" y="90"/>
                  <a:pt x="187" y="89"/>
                </a:cubicBezTo>
                <a:cubicBezTo>
                  <a:pt x="185" y="88"/>
                  <a:pt x="178" y="86"/>
                  <a:pt x="177" y="84"/>
                </a:cubicBezTo>
                <a:cubicBezTo>
                  <a:pt x="176" y="83"/>
                  <a:pt x="174" y="81"/>
                  <a:pt x="173" y="79"/>
                </a:cubicBezTo>
                <a:cubicBezTo>
                  <a:pt x="172" y="77"/>
                  <a:pt x="166" y="73"/>
                  <a:pt x="165" y="72"/>
                </a:cubicBezTo>
                <a:cubicBezTo>
                  <a:pt x="165" y="71"/>
                  <a:pt x="165" y="67"/>
                  <a:pt x="165" y="64"/>
                </a:cubicBezTo>
                <a:cubicBezTo>
                  <a:pt x="165" y="62"/>
                  <a:pt x="163" y="57"/>
                  <a:pt x="163" y="53"/>
                </a:cubicBezTo>
                <a:cubicBezTo>
                  <a:pt x="163" y="48"/>
                  <a:pt x="159" y="48"/>
                  <a:pt x="159" y="48"/>
                </a:cubicBezTo>
                <a:cubicBezTo>
                  <a:pt x="159" y="48"/>
                  <a:pt x="158" y="45"/>
                  <a:pt x="158" y="43"/>
                </a:cubicBezTo>
                <a:cubicBezTo>
                  <a:pt x="158" y="41"/>
                  <a:pt x="158" y="35"/>
                  <a:pt x="159" y="33"/>
                </a:cubicBezTo>
                <a:cubicBezTo>
                  <a:pt x="159" y="30"/>
                  <a:pt x="157" y="26"/>
                  <a:pt x="157" y="26"/>
                </a:cubicBezTo>
                <a:cubicBezTo>
                  <a:pt x="157" y="26"/>
                  <a:pt x="143" y="26"/>
                  <a:pt x="136" y="27"/>
                </a:cubicBezTo>
                <a:cubicBezTo>
                  <a:pt x="129" y="27"/>
                  <a:pt x="122" y="29"/>
                  <a:pt x="122" y="28"/>
                </a:cubicBezTo>
                <a:cubicBezTo>
                  <a:pt x="122" y="26"/>
                  <a:pt x="115" y="23"/>
                  <a:pt x="112" y="20"/>
                </a:cubicBezTo>
                <a:cubicBezTo>
                  <a:pt x="109" y="18"/>
                  <a:pt x="96" y="19"/>
                  <a:pt x="94" y="16"/>
                </a:cubicBezTo>
                <a:cubicBezTo>
                  <a:pt x="92" y="14"/>
                  <a:pt x="84" y="10"/>
                  <a:pt x="79" y="3"/>
                </a:cubicBezTo>
                <a:cubicBezTo>
                  <a:pt x="78" y="2"/>
                  <a:pt x="76" y="1"/>
                  <a:pt x="75" y="0"/>
                </a:cubicBezTo>
                <a:cubicBezTo>
                  <a:pt x="2" y="86"/>
                  <a:pt x="2" y="86"/>
                  <a:pt x="2" y="86"/>
                </a:cubicBezTo>
                <a:cubicBezTo>
                  <a:pt x="0" y="160"/>
                  <a:pt x="0" y="160"/>
                  <a:pt x="0" y="160"/>
                </a:cubicBezTo>
                <a:cubicBezTo>
                  <a:pt x="2" y="159"/>
                  <a:pt x="6" y="159"/>
                  <a:pt x="6" y="162"/>
                </a:cubicBezTo>
                <a:cubicBezTo>
                  <a:pt x="6" y="165"/>
                  <a:pt x="5" y="171"/>
                  <a:pt x="11" y="173"/>
                </a:cubicBezTo>
                <a:cubicBezTo>
                  <a:pt x="16" y="174"/>
                  <a:pt x="19" y="174"/>
                  <a:pt x="24" y="174"/>
                </a:cubicBezTo>
                <a:cubicBezTo>
                  <a:pt x="30" y="175"/>
                  <a:pt x="35" y="177"/>
                  <a:pt x="39" y="180"/>
                </a:cubicBezTo>
                <a:cubicBezTo>
                  <a:pt x="43" y="183"/>
                  <a:pt x="44" y="180"/>
                  <a:pt x="47" y="182"/>
                </a:cubicBezTo>
                <a:cubicBezTo>
                  <a:pt x="51" y="185"/>
                  <a:pt x="55" y="182"/>
                  <a:pt x="60" y="182"/>
                </a:cubicBezTo>
                <a:cubicBezTo>
                  <a:pt x="66" y="182"/>
                  <a:pt x="73" y="185"/>
                  <a:pt x="75" y="185"/>
                </a:cubicBezTo>
                <a:cubicBezTo>
                  <a:pt x="75" y="185"/>
                  <a:pt x="77" y="186"/>
                  <a:pt x="80" y="185"/>
                </a:cubicBezTo>
                <a:cubicBezTo>
                  <a:pt x="81" y="183"/>
                  <a:pt x="81" y="179"/>
                  <a:pt x="82" y="177"/>
                </a:cubicBezTo>
                <a:cubicBezTo>
                  <a:pt x="82" y="176"/>
                  <a:pt x="85" y="176"/>
                  <a:pt x="87" y="177"/>
                </a:cubicBezTo>
                <a:cubicBezTo>
                  <a:pt x="89" y="178"/>
                  <a:pt x="91" y="174"/>
                  <a:pt x="93" y="174"/>
                </a:cubicBezTo>
                <a:cubicBezTo>
                  <a:pt x="94" y="173"/>
                  <a:pt x="95" y="173"/>
                  <a:pt x="95" y="171"/>
                </a:cubicBezTo>
                <a:cubicBezTo>
                  <a:pt x="94" y="169"/>
                  <a:pt x="94" y="168"/>
                  <a:pt x="95" y="166"/>
                </a:cubicBezTo>
                <a:cubicBezTo>
                  <a:pt x="97" y="164"/>
                  <a:pt x="96" y="169"/>
                  <a:pt x="99" y="168"/>
                </a:cubicBezTo>
                <a:cubicBezTo>
                  <a:pt x="102" y="168"/>
                  <a:pt x="101" y="167"/>
                  <a:pt x="104" y="168"/>
                </a:cubicBezTo>
                <a:cubicBezTo>
                  <a:pt x="106" y="169"/>
                  <a:pt x="107" y="168"/>
                  <a:pt x="111" y="168"/>
                </a:cubicBezTo>
                <a:cubicBezTo>
                  <a:pt x="115" y="167"/>
                  <a:pt x="116" y="168"/>
                  <a:pt x="120" y="169"/>
                </a:cubicBezTo>
                <a:cubicBezTo>
                  <a:pt x="124" y="169"/>
                  <a:pt x="123" y="172"/>
                  <a:pt x="126" y="175"/>
                </a:cubicBezTo>
                <a:cubicBezTo>
                  <a:pt x="128" y="178"/>
                  <a:pt x="130" y="183"/>
                  <a:pt x="134" y="183"/>
                </a:cubicBezTo>
                <a:cubicBezTo>
                  <a:pt x="138" y="183"/>
                  <a:pt x="144" y="181"/>
                  <a:pt x="145" y="181"/>
                </a:cubicBezTo>
                <a:cubicBezTo>
                  <a:pt x="147" y="181"/>
                  <a:pt x="144" y="185"/>
                  <a:pt x="144" y="187"/>
                </a:cubicBezTo>
                <a:cubicBezTo>
                  <a:pt x="144" y="190"/>
                  <a:pt x="150" y="192"/>
                  <a:pt x="150" y="192"/>
                </a:cubicBezTo>
                <a:cubicBezTo>
                  <a:pt x="151" y="193"/>
                  <a:pt x="150" y="198"/>
                  <a:pt x="151" y="201"/>
                </a:cubicBezTo>
                <a:cubicBezTo>
                  <a:pt x="151" y="204"/>
                  <a:pt x="153" y="202"/>
                  <a:pt x="155" y="203"/>
                </a:cubicBezTo>
                <a:cubicBezTo>
                  <a:pt x="157" y="204"/>
                  <a:pt x="155" y="205"/>
                  <a:pt x="154" y="207"/>
                </a:cubicBezTo>
                <a:cubicBezTo>
                  <a:pt x="154" y="208"/>
                  <a:pt x="154" y="208"/>
                  <a:pt x="154" y="208"/>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0" y="212"/>
                  <a:pt x="160" y="212"/>
                  <a:pt x="160" y="212"/>
                </a:cubicBezTo>
                <a:cubicBezTo>
                  <a:pt x="161" y="212"/>
                  <a:pt x="164" y="214"/>
                  <a:pt x="171" y="214"/>
                </a:cubicBezTo>
                <a:cubicBezTo>
                  <a:pt x="179" y="213"/>
                  <a:pt x="181" y="214"/>
                  <a:pt x="189" y="214"/>
                </a:cubicBezTo>
                <a:cubicBezTo>
                  <a:pt x="196" y="213"/>
                  <a:pt x="196" y="214"/>
                  <a:pt x="202" y="214"/>
                </a:cubicBezTo>
                <a:cubicBezTo>
                  <a:pt x="208" y="214"/>
                  <a:pt x="212" y="214"/>
                  <a:pt x="215" y="217"/>
                </a:cubicBezTo>
                <a:cubicBezTo>
                  <a:pt x="218" y="219"/>
                  <a:pt x="219" y="222"/>
                  <a:pt x="221" y="223"/>
                </a:cubicBezTo>
                <a:cubicBezTo>
                  <a:pt x="223" y="223"/>
                  <a:pt x="226" y="220"/>
                  <a:pt x="226" y="223"/>
                </a:cubicBezTo>
                <a:cubicBezTo>
                  <a:pt x="226" y="226"/>
                  <a:pt x="225" y="228"/>
                  <a:pt x="227" y="229"/>
                </a:cubicBezTo>
                <a:cubicBezTo>
                  <a:pt x="228" y="231"/>
                  <a:pt x="232" y="231"/>
                  <a:pt x="232" y="233"/>
                </a:cubicBezTo>
                <a:cubicBezTo>
                  <a:pt x="232" y="236"/>
                  <a:pt x="229" y="233"/>
                  <a:pt x="229" y="237"/>
                </a:cubicBezTo>
                <a:cubicBezTo>
                  <a:pt x="229" y="240"/>
                  <a:pt x="228" y="243"/>
                  <a:pt x="225" y="242"/>
                </a:cubicBezTo>
                <a:cubicBezTo>
                  <a:pt x="221" y="242"/>
                  <a:pt x="218" y="238"/>
                  <a:pt x="217" y="239"/>
                </a:cubicBezTo>
                <a:cubicBezTo>
                  <a:pt x="216" y="241"/>
                  <a:pt x="215" y="238"/>
                  <a:pt x="213" y="236"/>
                </a:cubicBezTo>
                <a:cubicBezTo>
                  <a:pt x="212" y="235"/>
                  <a:pt x="210" y="233"/>
                  <a:pt x="208" y="231"/>
                </a:cubicBezTo>
                <a:cubicBezTo>
                  <a:pt x="205" y="230"/>
                  <a:pt x="202" y="230"/>
                  <a:pt x="201" y="230"/>
                </a:cubicBezTo>
                <a:cubicBezTo>
                  <a:pt x="201" y="231"/>
                  <a:pt x="203" y="232"/>
                  <a:pt x="206" y="236"/>
                </a:cubicBezTo>
                <a:cubicBezTo>
                  <a:pt x="209" y="240"/>
                  <a:pt x="213" y="239"/>
                  <a:pt x="210" y="244"/>
                </a:cubicBezTo>
                <a:cubicBezTo>
                  <a:pt x="206" y="249"/>
                  <a:pt x="206" y="254"/>
                  <a:pt x="206" y="256"/>
                </a:cubicBezTo>
                <a:cubicBezTo>
                  <a:pt x="206" y="259"/>
                  <a:pt x="207" y="264"/>
                  <a:pt x="207" y="269"/>
                </a:cubicBezTo>
                <a:cubicBezTo>
                  <a:pt x="208" y="273"/>
                  <a:pt x="203" y="275"/>
                  <a:pt x="202" y="276"/>
                </a:cubicBezTo>
                <a:cubicBezTo>
                  <a:pt x="201" y="277"/>
                  <a:pt x="201" y="279"/>
                  <a:pt x="199" y="277"/>
                </a:cubicBezTo>
                <a:cubicBezTo>
                  <a:pt x="199" y="277"/>
                  <a:pt x="199" y="277"/>
                  <a:pt x="199" y="277"/>
                </a:cubicBezTo>
                <a:cubicBezTo>
                  <a:pt x="196" y="287"/>
                  <a:pt x="196" y="287"/>
                  <a:pt x="196" y="287"/>
                </a:cubicBezTo>
                <a:cubicBezTo>
                  <a:pt x="196" y="287"/>
                  <a:pt x="196" y="287"/>
                  <a:pt x="196" y="287"/>
                </a:cubicBezTo>
                <a:cubicBezTo>
                  <a:pt x="196" y="287"/>
                  <a:pt x="197" y="287"/>
                  <a:pt x="197" y="288"/>
                </a:cubicBezTo>
                <a:cubicBezTo>
                  <a:pt x="199" y="288"/>
                  <a:pt x="198" y="290"/>
                  <a:pt x="200" y="290"/>
                </a:cubicBezTo>
                <a:cubicBezTo>
                  <a:pt x="203" y="291"/>
                  <a:pt x="202" y="294"/>
                  <a:pt x="199" y="294"/>
                </a:cubicBezTo>
                <a:cubicBezTo>
                  <a:pt x="197" y="294"/>
                  <a:pt x="196" y="296"/>
                  <a:pt x="194" y="296"/>
                </a:cubicBezTo>
                <a:cubicBezTo>
                  <a:pt x="194" y="296"/>
                  <a:pt x="192" y="300"/>
                  <a:pt x="191" y="304"/>
                </a:cubicBezTo>
                <a:cubicBezTo>
                  <a:pt x="194" y="304"/>
                  <a:pt x="198" y="304"/>
                  <a:pt x="200" y="302"/>
                </a:cubicBezTo>
                <a:cubicBezTo>
                  <a:pt x="202" y="300"/>
                  <a:pt x="205" y="297"/>
                  <a:pt x="208" y="294"/>
                </a:cubicBezTo>
                <a:cubicBezTo>
                  <a:pt x="211" y="291"/>
                  <a:pt x="209" y="290"/>
                  <a:pt x="214" y="287"/>
                </a:cubicBezTo>
                <a:cubicBezTo>
                  <a:pt x="219" y="284"/>
                  <a:pt x="222" y="284"/>
                  <a:pt x="227" y="283"/>
                </a:cubicBezTo>
                <a:cubicBezTo>
                  <a:pt x="231" y="282"/>
                  <a:pt x="234" y="281"/>
                  <a:pt x="238" y="278"/>
                </a:cubicBezTo>
                <a:cubicBezTo>
                  <a:pt x="241" y="276"/>
                  <a:pt x="243" y="274"/>
                  <a:pt x="247" y="274"/>
                </a:cubicBezTo>
                <a:cubicBezTo>
                  <a:pt x="249" y="273"/>
                  <a:pt x="251" y="274"/>
                  <a:pt x="252" y="274"/>
                </a:cubicBezTo>
                <a:cubicBezTo>
                  <a:pt x="252" y="274"/>
                  <a:pt x="252" y="274"/>
                  <a:pt x="252" y="274"/>
                </a:cubicBezTo>
                <a:cubicBezTo>
                  <a:pt x="252" y="274"/>
                  <a:pt x="253" y="272"/>
                  <a:pt x="253" y="269"/>
                </a:cubicBezTo>
                <a:cubicBezTo>
                  <a:pt x="252" y="267"/>
                  <a:pt x="251" y="266"/>
                  <a:pt x="250" y="265"/>
                </a:cubicBezTo>
                <a:cubicBezTo>
                  <a:pt x="250" y="265"/>
                  <a:pt x="250" y="265"/>
                  <a:pt x="250" y="265"/>
                </a:cubicBezTo>
                <a:cubicBezTo>
                  <a:pt x="242" y="270"/>
                  <a:pt x="237" y="270"/>
                  <a:pt x="238" y="265"/>
                </a:cubicBezTo>
                <a:cubicBezTo>
                  <a:pt x="240" y="260"/>
                  <a:pt x="242" y="255"/>
                  <a:pt x="248" y="251"/>
                </a:cubicBezTo>
                <a:cubicBezTo>
                  <a:pt x="254" y="247"/>
                  <a:pt x="267" y="246"/>
                  <a:pt x="268" y="246"/>
                </a:cubicBezTo>
                <a:cubicBezTo>
                  <a:pt x="269" y="245"/>
                  <a:pt x="274" y="239"/>
                  <a:pt x="281" y="237"/>
                </a:cubicBezTo>
                <a:cubicBezTo>
                  <a:pt x="286" y="235"/>
                  <a:pt x="291" y="232"/>
                  <a:pt x="291" y="231"/>
                </a:cubicBezTo>
                <a:cubicBezTo>
                  <a:pt x="291" y="231"/>
                  <a:pt x="291" y="231"/>
                  <a:pt x="291" y="231"/>
                </a:cubicBezTo>
                <a:cubicBezTo>
                  <a:pt x="291" y="231"/>
                  <a:pt x="291" y="231"/>
                  <a:pt x="291" y="231"/>
                </a:cubicBezTo>
                <a:cubicBezTo>
                  <a:pt x="291" y="231"/>
                  <a:pt x="291" y="231"/>
                  <a:pt x="291" y="231"/>
                </a:cubicBezTo>
                <a:cubicBezTo>
                  <a:pt x="291" y="231"/>
                  <a:pt x="295" y="223"/>
                  <a:pt x="298" y="218"/>
                </a:cubicBezTo>
                <a:cubicBezTo>
                  <a:pt x="302" y="213"/>
                  <a:pt x="305" y="211"/>
                  <a:pt x="312" y="209"/>
                </a:cubicBezTo>
                <a:close/>
                <a:moveTo>
                  <a:pt x="173" y="217"/>
                </a:moveTo>
                <a:cubicBezTo>
                  <a:pt x="175" y="218"/>
                  <a:pt x="176" y="219"/>
                  <a:pt x="179" y="219"/>
                </a:cubicBezTo>
                <a:cubicBezTo>
                  <a:pt x="182" y="219"/>
                  <a:pt x="183" y="219"/>
                  <a:pt x="184" y="218"/>
                </a:cubicBezTo>
                <a:cubicBezTo>
                  <a:pt x="186" y="218"/>
                  <a:pt x="187" y="218"/>
                  <a:pt x="190" y="217"/>
                </a:cubicBezTo>
                <a:cubicBezTo>
                  <a:pt x="193" y="217"/>
                  <a:pt x="200" y="219"/>
                  <a:pt x="199" y="221"/>
                </a:cubicBezTo>
                <a:cubicBezTo>
                  <a:pt x="199" y="224"/>
                  <a:pt x="197" y="225"/>
                  <a:pt x="193" y="224"/>
                </a:cubicBezTo>
                <a:cubicBezTo>
                  <a:pt x="189" y="224"/>
                  <a:pt x="188" y="222"/>
                  <a:pt x="183" y="221"/>
                </a:cubicBezTo>
                <a:cubicBezTo>
                  <a:pt x="178" y="221"/>
                  <a:pt x="180" y="221"/>
                  <a:pt x="176" y="221"/>
                </a:cubicBezTo>
                <a:cubicBezTo>
                  <a:pt x="175" y="220"/>
                  <a:pt x="174" y="218"/>
                  <a:pt x="173" y="217"/>
                </a:cubicBezTo>
                <a:close/>
                <a:moveTo>
                  <a:pt x="168" y="69"/>
                </a:moveTo>
                <a:cubicBezTo>
                  <a:pt x="165" y="66"/>
                  <a:pt x="175" y="64"/>
                  <a:pt x="177" y="64"/>
                </a:cubicBezTo>
                <a:cubicBezTo>
                  <a:pt x="179" y="64"/>
                  <a:pt x="182" y="66"/>
                  <a:pt x="183" y="67"/>
                </a:cubicBezTo>
                <a:cubicBezTo>
                  <a:pt x="184" y="68"/>
                  <a:pt x="185" y="73"/>
                  <a:pt x="182" y="73"/>
                </a:cubicBezTo>
                <a:cubicBezTo>
                  <a:pt x="180" y="74"/>
                  <a:pt x="177" y="72"/>
                  <a:pt x="174" y="71"/>
                </a:cubicBezTo>
                <a:cubicBezTo>
                  <a:pt x="171" y="70"/>
                  <a:pt x="169" y="71"/>
                  <a:pt x="168" y="69"/>
                </a:cubicBezTo>
                <a:close/>
              </a:path>
            </a:pathLst>
          </a:custGeom>
          <a:solidFill>
            <a:schemeClr val="tx2">
              <a:lumMod val="20000"/>
              <a:lumOff val="80000"/>
            </a:schemeClr>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ontserrat Black" panose="00000A00000000000000" pitchFamily="2" charset="0"/>
            </a:endParaRPr>
          </a:p>
        </p:txBody>
      </p:sp>
      <p:sp>
        <p:nvSpPr>
          <p:cNvPr id="24" name="Oval 23">
            <a:extLst>
              <a:ext uri="{FF2B5EF4-FFF2-40B4-BE49-F238E27FC236}">
                <a16:creationId xmlns:a16="http://schemas.microsoft.com/office/drawing/2014/main" id="{03CB682B-439C-E717-95CE-A4499CB24C87}"/>
              </a:ext>
            </a:extLst>
          </p:cNvPr>
          <p:cNvSpPr/>
          <p:nvPr/>
        </p:nvSpPr>
        <p:spPr>
          <a:xfrm>
            <a:off x="6702657" y="313248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0" name="Oval 39">
            <a:extLst>
              <a:ext uri="{FF2B5EF4-FFF2-40B4-BE49-F238E27FC236}">
                <a16:creationId xmlns:a16="http://schemas.microsoft.com/office/drawing/2014/main" id="{EF62B655-5ACF-7CEA-C067-8EA98B679823}"/>
              </a:ext>
            </a:extLst>
          </p:cNvPr>
          <p:cNvSpPr/>
          <p:nvPr/>
        </p:nvSpPr>
        <p:spPr>
          <a:xfrm>
            <a:off x="9880359" y="4069294"/>
            <a:ext cx="505838" cy="50583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1" name="Oval 40">
            <a:extLst>
              <a:ext uri="{FF2B5EF4-FFF2-40B4-BE49-F238E27FC236}">
                <a16:creationId xmlns:a16="http://schemas.microsoft.com/office/drawing/2014/main" id="{7B29F963-04D8-5704-E5FB-1D195FE67BCE}"/>
              </a:ext>
            </a:extLst>
          </p:cNvPr>
          <p:cNvSpPr/>
          <p:nvPr/>
        </p:nvSpPr>
        <p:spPr>
          <a:xfrm>
            <a:off x="9274003" y="5651417"/>
            <a:ext cx="188068" cy="18806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2" name="Oval 41">
            <a:extLst>
              <a:ext uri="{FF2B5EF4-FFF2-40B4-BE49-F238E27FC236}">
                <a16:creationId xmlns:a16="http://schemas.microsoft.com/office/drawing/2014/main" id="{2D04BB13-0CBE-F34C-BB7A-A912E677E390}"/>
              </a:ext>
            </a:extLst>
          </p:cNvPr>
          <p:cNvSpPr/>
          <p:nvPr/>
        </p:nvSpPr>
        <p:spPr>
          <a:xfrm>
            <a:off x="8418948" y="2329207"/>
            <a:ext cx="513384" cy="513384"/>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3" name="Oval 42">
            <a:extLst>
              <a:ext uri="{FF2B5EF4-FFF2-40B4-BE49-F238E27FC236}">
                <a16:creationId xmlns:a16="http://schemas.microsoft.com/office/drawing/2014/main" id="{F31DF42C-BB89-938A-3C02-40E66063F8CF}"/>
              </a:ext>
            </a:extLst>
          </p:cNvPr>
          <p:cNvSpPr/>
          <p:nvPr/>
        </p:nvSpPr>
        <p:spPr>
          <a:xfrm>
            <a:off x="9283363" y="339153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4" name="Oval 43">
            <a:extLst>
              <a:ext uri="{FF2B5EF4-FFF2-40B4-BE49-F238E27FC236}">
                <a16:creationId xmlns:a16="http://schemas.microsoft.com/office/drawing/2014/main" id="{5BC4FD31-1E8D-484C-75F2-EFF887941E56}"/>
              </a:ext>
            </a:extLst>
          </p:cNvPr>
          <p:cNvSpPr/>
          <p:nvPr/>
        </p:nvSpPr>
        <p:spPr>
          <a:xfrm>
            <a:off x="7416304" y="2145671"/>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5" name="Oval 44">
            <a:extLst>
              <a:ext uri="{FF2B5EF4-FFF2-40B4-BE49-F238E27FC236}">
                <a16:creationId xmlns:a16="http://schemas.microsoft.com/office/drawing/2014/main" id="{2AEDFE67-0268-C75D-676F-391E3D098041}"/>
              </a:ext>
            </a:extLst>
          </p:cNvPr>
          <p:cNvSpPr/>
          <p:nvPr/>
        </p:nvSpPr>
        <p:spPr>
          <a:xfrm>
            <a:off x="6096000" y="248055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6" name="Oval 45">
            <a:extLst>
              <a:ext uri="{FF2B5EF4-FFF2-40B4-BE49-F238E27FC236}">
                <a16:creationId xmlns:a16="http://schemas.microsoft.com/office/drawing/2014/main" id="{9761D0BC-BEC7-B835-8714-7FB5761406B3}"/>
              </a:ext>
            </a:extLst>
          </p:cNvPr>
          <p:cNvSpPr/>
          <p:nvPr/>
        </p:nvSpPr>
        <p:spPr>
          <a:xfrm>
            <a:off x="8256980" y="1997413"/>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7" name="Oval 46">
            <a:extLst>
              <a:ext uri="{FF2B5EF4-FFF2-40B4-BE49-F238E27FC236}">
                <a16:creationId xmlns:a16="http://schemas.microsoft.com/office/drawing/2014/main" id="{691797C4-7FF4-66AA-6642-8CE1FFB92947}"/>
              </a:ext>
            </a:extLst>
          </p:cNvPr>
          <p:cNvSpPr/>
          <p:nvPr/>
        </p:nvSpPr>
        <p:spPr>
          <a:xfrm>
            <a:off x="9309670" y="4941651"/>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8" name="Oval 47">
            <a:extLst>
              <a:ext uri="{FF2B5EF4-FFF2-40B4-BE49-F238E27FC236}">
                <a16:creationId xmlns:a16="http://schemas.microsoft.com/office/drawing/2014/main" id="{0A9C9C54-8AA7-7312-8951-1024858A1704}"/>
              </a:ext>
            </a:extLst>
          </p:cNvPr>
          <p:cNvSpPr/>
          <p:nvPr/>
        </p:nvSpPr>
        <p:spPr>
          <a:xfrm>
            <a:off x="8414407" y="3391534"/>
            <a:ext cx="729758" cy="729758"/>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49" name="Oval 48">
            <a:extLst>
              <a:ext uri="{FF2B5EF4-FFF2-40B4-BE49-F238E27FC236}">
                <a16:creationId xmlns:a16="http://schemas.microsoft.com/office/drawing/2014/main" id="{A01E0745-5B07-D569-EBC7-840918D91C2C}"/>
              </a:ext>
            </a:extLst>
          </p:cNvPr>
          <p:cNvSpPr/>
          <p:nvPr/>
        </p:nvSpPr>
        <p:spPr>
          <a:xfrm>
            <a:off x="9073264" y="274013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50" name="Oval 49">
            <a:extLst>
              <a:ext uri="{FF2B5EF4-FFF2-40B4-BE49-F238E27FC236}">
                <a16:creationId xmlns:a16="http://schemas.microsoft.com/office/drawing/2014/main" id="{556C3905-D777-38FB-E278-B1854DAC495F}"/>
              </a:ext>
            </a:extLst>
          </p:cNvPr>
          <p:cNvSpPr/>
          <p:nvPr/>
        </p:nvSpPr>
        <p:spPr>
          <a:xfrm>
            <a:off x="7217909" y="982494"/>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
        <p:nvSpPr>
          <p:cNvPr id="51" name="Oval 50">
            <a:extLst>
              <a:ext uri="{FF2B5EF4-FFF2-40B4-BE49-F238E27FC236}">
                <a16:creationId xmlns:a16="http://schemas.microsoft.com/office/drawing/2014/main" id="{8323FAF9-D66B-24B3-E641-565D8455821B}"/>
              </a:ext>
            </a:extLst>
          </p:cNvPr>
          <p:cNvSpPr/>
          <p:nvPr/>
        </p:nvSpPr>
        <p:spPr>
          <a:xfrm>
            <a:off x="7739061" y="1475362"/>
            <a:ext cx="296517" cy="296517"/>
          </a:xfrm>
          <a:prstGeom prst="ellipse">
            <a:avLst/>
          </a:prstGeom>
          <a:solidFill>
            <a:srgbClr val="00D1C3">
              <a:alpha val="3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Montserrat Black" panose="00000A00000000000000" pitchFamily="2" charset="0"/>
            </a:endParaRPr>
          </a:p>
        </p:txBody>
      </p:sp>
    </p:spTree>
    <p:extLst>
      <p:ext uri="{BB962C8B-B14F-4D97-AF65-F5344CB8AC3E}">
        <p14:creationId xmlns:p14="http://schemas.microsoft.com/office/powerpoint/2010/main" val="3375191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34a106e-6316-442c-ad35-738afd673d2b}" enabled="1" method="Standard" siteId="{cddc1229-ac2a-4b97-b78a-0e5cacb5865c}" removed="0"/>
</clbl:labelList>
</file>

<file path=docProps/app.xml><?xml version="1.0" encoding="utf-8"?>
<Properties xmlns="http://schemas.openxmlformats.org/officeDocument/2006/extended-properties" xmlns:vt="http://schemas.openxmlformats.org/officeDocument/2006/docPropsVTypes">
  <Template/>
  <TotalTime>30306</TotalTime>
  <Words>1370</Words>
  <Application>Microsoft Office PowerPoint</Application>
  <PresentationFormat>Widescreen</PresentationFormat>
  <Paragraphs>171</Paragraphs>
  <Slides>27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-apple-system</vt:lpstr>
      <vt:lpstr>Arial</vt:lpstr>
      <vt:lpstr>Calibri</vt:lpstr>
      <vt:lpstr>Calibri Light</vt:lpstr>
      <vt:lpstr>Franklin Gothic Book</vt:lpstr>
      <vt:lpstr>Montserrat</vt:lpstr>
      <vt:lpstr>Montserrat Black</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Questions</vt:lpstr>
      <vt:lpstr>Emerging Talent Pipeline - International </vt:lpstr>
      <vt:lpstr>New Questions </vt:lpstr>
      <vt:lpstr>Economic Impact of Student Spending </vt:lpstr>
      <vt:lpstr>Case Study: International Student Employment (Fall 2023)</vt:lpstr>
      <vt:lpstr>PowerPoint Presentation</vt:lpstr>
      <vt:lpstr>What will the graduate impact be on local communities? </vt:lpstr>
      <vt:lpstr>  National Connector Program   </vt:lpstr>
      <vt:lpstr>About Halifax Partnership</vt:lpstr>
      <vt:lpstr>PowerPoint Presentation</vt:lpstr>
      <vt:lpstr>How Does Connector Work?</vt:lpstr>
      <vt:lpstr>Connecting Newcomers to Opportunity</vt:lpstr>
      <vt:lpstr>Engaging Business</vt:lpstr>
      <vt:lpstr>ATTRACTING TALENT</vt:lpstr>
      <vt:lpstr>Think Different</vt:lpstr>
      <vt:lpstr>Let Them Tell Your Story</vt:lpstr>
      <vt:lpstr>RETAINING TALENT</vt:lpstr>
      <vt:lpstr>Help Them Grow</vt:lpstr>
      <vt:lpstr>To Attract, You Have To Be Attractive</vt:lpstr>
      <vt:lpstr>PowerPoint Presentation</vt:lpstr>
    </vt:vector>
  </TitlesOfParts>
  <Company>City of Windsor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Attracting and Retaining Talent</dc:title>
  <dc:creator>Grammatico, Vito</dc:creator>
  <cp:lastModifiedBy>Laura DeMille</cp:lastModifiedBy>
  <cp:revision>42</cp:revision>
  <dcterms:created xsi:type="dcterms:W3CDTF">2023-12-20T19:54:25Z</dcterms:created>
  <dcterms:modified xsi:type="dcterms:W3CDTF">2024-02-21T13:10:30Z</dcterms:modified>
</cp:coreProperties>
</file>