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96" r:id="rId3"/>
    <p:sldId id="329" r:id="rId4"/>
    <p:sldId id="326" r:id="rId5"/>
    <p:sldId id="328" r:id="rId6"/>
    <p:sldId id="331" r:id="rId7"/>
    <p:sldId id="330" r:id="rId8"/>
    <p:sldId id="327" r:id="rId9"/>
    <p:sldId id="332" r:id="rId10"/>
    <p:sldId id="298" r:id="rId1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1128" userDrawn="1">
          <p15:clr>
            <a:srgbClr val="A4A3A4"/>
          </p15:clr>
        </p15:guide>
        <p15:guide id="4" pos="5352" userDrawn="1">
          <p15:clr>
            <a:srgbClr val="A4A3A4"/>
          </p15:clr>
        </p15:guide>
        <p15:guide id="5" orient="horz" pos="648" userDrawn="1">
          <p15:clr>
            <a:srgbClr val="A4A3A4"/>
          </p15:clr>
        </p15:guide>
        <p15:guide id="6" orient="horz" pos="38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8F"/>
    <a:srgbClr val="FFFFFF"/>
    <a:srgbClr val="860000"/>
    <a:srgbClr val="FFFFCC"/>
    <a:srgbClr val="95D600"/>
    <a:srgbClr val="A9D18E"/>
    <a:srgbClr val="9DC3E6"/>
    <a:srgbClr val="C5E0B4"/>
    <a:srgbClr val="D4F2F6"/>
    <a:srgbClr val="C0E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 autoAdjust="0"/>
    <p:restoredTop sz="87794" autoAdjust="0"/>
  </p:normalViewPr>
  <p:slideViewPr>
    <p:cSldViewPr snapToGrid="0" snapToObjects="1">
      <p:cViewPr varScale="1">
        <p:scale>
          <a:sx n="60" d="100"/>
          <a:sy n="60" d="100"/>
        </p:scale>
        <p:origin x="1392" y="28"/>
      </p:cViewPr>
      <p:guideLst>
        <p:guide orient="horz" pos="936"/>
        <p:guide pos="456"/>
        <p:guide orient="horz" pos="1128"/>
        <p:guide pos="5352"/>
        <p:guide orient="horz" pos="648"/>
        <p:guide orient="horz" pos="3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47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F54F894-D199-ED46-94CD-0B6A28D9C8C1}" type="datetime2">
              <a:rPr lang="en-CA" smtClean="0">
                <a:latin typeface="Adobe Caslon Pro" charset="0"/>
                <a:ea typeface="Adobe Caslon Pro" charset="0"/>
                <a:cs typeface="Adobe Caslon Pro" charset="0"/>
              </a:rPr>
              <a:t>Tuesday, February 6, 2024</a:t>
            </a:fld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420F2BB-7520-A847-9197-0429E0640905}" type="slidenum">
              <a:rPr lang="en-US" smtClean="0">
                <a:latin typeface="Adobe Caslon Pro" charset="0"/>
                <a:ea typeface="Adobe Caslon Pro" charset="0"/>
                <a:cs typeface="Adobe Caslon Pro" charset="0"/>
              </a:rPr>
              <a:t>‹#›</a:t>
            </a:fld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63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Adobe Caslon Pro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Adobe Caslon Pro" charset="0"/>
              </a:defRPr>
            </a:lvl1pPr>
          </a:lstStyle>
          <a:p>
            <a:fld id="{98659994-858A-064D-8DB7-19BD494A5946}" type="datetime2">
              <a:rPr lang="en-CA" smtClean="0"/>
              <a:pPr/>
              <a:t>Tuesday, February 6, 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Adobe Caslon Pro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Adobe Caslon Pro" charset="0"/>
              </a:defRPr>
            </a:lvl1pPr>
          </a:lstStyle>
          <a:p>
            <a:fld id="{AA6A99F8-F681-184E-9F62-6D88F5523D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6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0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430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https://propertymetrics.com/blog/real-estate-proforma/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57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202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https://propertymetrics.com/blog/real-estate-proforma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07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https://propertymetrics.com/blog/cash-on-cash-return/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420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https://propertymetrics.com/blog/cap-rate/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654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256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longer term industrial</a:t>
            </a:r>
            <a:r>
              <a:rPr lang="en-US" baseline="0" dirty="0"/>
              <a:t> park investments, require a multi-year </a:t>
            </a:r>
            <a:r>
              <a:rPr lang="en-US" baseline="0" dirty="0" err="1"/>
              <a:t>proforma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346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/ 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/>
              <a:t>November 28,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  <a:lvl2pPr>
              <a:defRPr sz="2800" b="0" i="0">
                <a:latin typeface="Calibri"/>
                <a:ea typeface="Adobe Caslon Pro" charset="0"/>
                <a:cs typeface="Calibri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3pPr>
            <a:lvl4pPr>
              <a:defRPr sz="2000" b="0" i="0">
                <a:latin typeface="Calibri"/>
                <a:ea typeface="Adobe Caslon Pro" charset="0"/>
                <a:cs typeface="Calibri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Presentation Title | Section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672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Calibri"/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9332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5058163"/>
          </a:xfrm>
        </p:spPr>
        <p:txBody>
          <a:bodyPr anchor="t"/>
          <a:lstStyle>
            <a:lvl1pPr marL="0" indent="0">
              <a:buNone/>
              <a:defRPr sz="3200" b="0" i="0"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73993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1" i="0" smtClean="0"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b="1" i="0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Presentation Title | Section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88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Presentation Title | Section</a:t>
            </a: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4975809"/>
          </a:xfrm>
        </p:spPr>
        <p:txBody>
          <a:bodyPr anchor="t">
            <a:normAutofit/>
          </a:bodyPr>
          <a:lstStyle>
            <a:lvl1pPr marL="0" indent="0">
              <a:buNone/>
              <a:defRPr sz="2800" b="0" i="0"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0" i="0" smtClean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rPr>
              <a:pPr/>
              <a:t>‹#›</a:t>
            </a:fld>
            <a:endParaRPr lang="en-US" sz="1200" b="0" i="0" dirty="0">
              <a:solidFill>
                <a:schemeClr val="bg1"/>
              </a:solidFill>
              <a:latin typeface="Calibri"/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805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Presentation Title | Section</a:t>
            </a: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4975809"/>
          </a:xfrm>
        </p:spPr>
        <p:txBody>
          <a:bodyPr anchor="t">
            <a:normAutofit/>
          </a:bodyPr>
          <a:lstStyle>
            <a:lvl1pPr marL="0" indent="0">
              <a:buNone/>
              <a:defRPr sz="2800" b="0" i="0"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0" i="0" smtClean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rPr>
              <a:pPr/>
              <a:t>‹#›</a:t>
            </a:fld>
            <a:endParaRPr lang="en-US" sz="1200" b="0" i="0" dirty="0">
              <a:solidFill>
                <a:schemeClr val="bg1"/>
              </a:solidFill>
              <a:latin typeface="Calibri"/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672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034" y="-719254"/>
            <a:ext cx="10372344" cy="8095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61" y="4869241"/>
            <a:ext cx="1007278" cy="100727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6907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/ 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/>
              <a:t>November 28, 2016</a:t>
            </a:r>
            <a:endParaRPr lang="en-US" dirty="0"/>
          </a:p>
        </p:txBody>
      </p:sp>
      <p:pic>
        <p:nvPicPr>
          <p:cNvPr id="7" name="Picture 6" descr="PhotoExport - 3335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/>
          <a:stretch/>
        </p:blipFill>
        <p:spPr>
          <a:xfrm>
            <a:off x="0" y="0"/>
            <a:ext cx="3902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1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/ 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/>
              <a:t>November 28, 2016</a:t>
            </a:r>
            <a:endParaRPr lang="en-US" dirty="0"/>
          </a:p>
        </p:txBody>
      </p:sp>
      <p:pic>
        <p:nvPicPr>
          <p:cNvPr id="7" name="Picture 6" descr="PhotoExport - 11906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" r="17936" b="-3479"/>
          <a:stretch/>
        </p:blipFill>
        <p:spPr>
          <a:xfrm>
            <a:off x="0" y="0"/>
            <a:ext cx="3890187" cy="71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16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/ 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/>
              <a:t>November 28, 2016</a:t>
            </a:r>
            <a:endParaRPr lang="en-US" dirty="0"/>
          </a:p>
        </p:txBody>
      </p:sp>
      <p:pic>
        <p:nvPicPr>
          <p:cNvPr id="7" name="Picture 6" descr="PhotoExport - 1139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r="11355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98379" y="4670779"/>
            <a:ext cx="5391621" cy="6987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98378" y="5477260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/ Department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8" y="4943652"/>
            <a:ext cx="2551651" cy="100143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98379" y="5974303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/>
              <a:t>November 28, 2016</a:t>
            </a:r>
            <a:endParaRPr lang="en-US" dirty="0"/>
          </a:p>
        </p:txBody>
      </p:sp>
      <p:pic>
        <p:nvPicPr>
          <p:cNvPr id="8" name="Picture 7" descr="PhotoExport - 1032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1" b="40312"/>
          <a:stretch/>
        </p:blipFill>
        <p:spPr>
          <a:xfrm>
            <a:off x="0" y="1"/>
            <a:ext cx="9144000" cy="42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84664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8537"/>
            <a:ext cx="7886700" cy="39624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1pPr>
            <a:lvl2pPr>
              <a:defRPr b="0" i="0">
                <a:latin typeface="+mn-lt"/>
                <a:ea typeface="Adobe Caslon Pro" charset="0"/>
                <a:cs typeface="Adobe Caslon Pro" charset="0"/>
              </a:defRPr>
            </a:lvl2pPr>
            <a:lvl3pPr>
              <a:defRPr b="0" i="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3pPr>
            <a:lvl4pPr>
              <a:defRPr b="0" i="0">
                <a:latin typeface="+mn-lt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/>
              <a:t>Presentation Title | Section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0" i="0" smtClean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rPr>
              <a:pPr/>
              <a:t>‹#›</a:t>
            </a:fld>
            <a:endParaRPr lang="en-US" sz="1200" b="0" i="0" dirty="0">
              <a:solidFill>
                <a:schemeClr val="bg1"/>
              </a:solidFill>
              <a:latin typeface="Calibri"/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172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58141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Calibri"/>
                <a:ea typeface="Adobe Caslon Pro" charset="0"/>
                <a:cs typeface="Calibri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Calibri"/>
                <a:ea typeface="Adobe Caslon Pro" charset="0"/>
                <a:cs typeface="Calibri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58141"/>
          </a:xfrm>
        </p:spPr>
        <p:txBody>
          <a:bodyPr/>
          <a:lstStyle>
            <a:lvl1pPr marL="228600" indent="-228600">
              <a:defRPr lang="en-US" sz="2800" b="0" i="0" kern="12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685800" indent="-228600">
              <a:defRPr lang="en-US" sz="24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2pPr>
            <a:lvl3pPr marL="1143000" indent="-228600">
              <a:defRPr lang="en-US" sz="20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3pPr>
            <a:lvl4pPr marL="1600200" indent="-228600">
              <a:defRPr lang="en-US" sz="18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4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/>
              <a:t>Presentation Title | Section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0" i="0" smtClean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rPr>
              <a:pPr/>
              <a:t>‹#›</a:t>
            </a:fld>
            <a:endParaRPr lang="en-US" sz="1200" b="0" i="0" dirty="0">
              <a:solidFill>
                <a:schemeClr val="bg1"/>
              </a:solidFill>
              <a:latin typeface="Calibri"/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98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43508"/>
          </a:xfrm>
        </p:spPr>
        <p:txBody>
          <a:bodyPr/>
          <a:lstStyle>
            <a:lvl1pPr>
              <a:defRPr b="0" i="0">
                <a:latin typeface="Calibri"/>
                <a:ea typeface="Adobe Caslon Pro" charset="0"/>
                <a:cs typeface="Calibri"/>
              </a:defRPr>
            </a:lvl1pPr>
            <a:lvl2pPr>
              <a:defRPr b="0" i="0">
                <a:latin typeface="Calibri"/>
                <a:ea typeface="Adobe Caslon Pro" charset="0"/>
                <a:cs typeface="Calibri"/>
              </a:defRPr>
            </a:lvl2pPr>
            <a:lvl3pPr>
              <a:defRPr b="0" i="0">
                <a:latin typeface="Calibri"/>
                <a:ea typeface="Adobe Caslon Pro" charset="0"/>
                <a:cs typeface="Calibri"/>
              </a:defRPr>
            </a:lvl3pPr>
            <a:lvl4pPr>
              <a:defRPr b="0" i="0">
                <a:latin typeface="Calibri"/>
                <a:ea typeface="Adobe Caslon Pro" charset="0"/>
                <a:cs typeface="Calibri"/>
              </a:defRPr>
            </a:lvl4pPr>
            <a:lvl5pPr>
              <a:defRPr b="0" i="0">
                <a:latin typeface="Calibri"/>
                <a:ea typeface="Adobe Caslon Pro" charset="0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43508"/>
          </a:xfrm>
        </p:spPr>
        <p:txBody>
          <a:bodyPr/>
          <a:lstStyle>
            <a:lvl1pPr>
              <a:defRPr b="0" i="0">
                <a:latin typeface="Calibri"/>
                <a:ea typeface="Adobe Caslon Pro" charset="0"/>
                <a:cs typeface="Calibri"/>
              </a:defRPr>
            </a:lvl1pPr>
            <a:lvl2pPr>
              <a:defRPr b="0" i="0">
                <a:latin typeface="Calibri"/>
                <a:ea typeface="Adobe Caslon Pro" charset="0"/>
                <a:cs typeface="Calibri"/>
              </a:defRPr>
            </a:lvl2pPr>
            <a:lvl3pPr>
              <a:defRPr b="0" i="0">
                <a:latin typeface="Calibri"/>
                <a:ea typeface="Adobe Caslon Pro" charset="0"/>
                <a:cs typeface="Calibri"/>
              </a:defRPr>
            </a:lvl3pPr>
            <a:lvl4pPr>
              <a:defRPr b="0" i="0">
                <a:latin typeface="Calibri"/>
                <a:ea typeface="Adobe Caslon Pro" charset="0"/>
                <a:cs typeface="Calibri"/>
              </a:defRPr>
            </a:lvl4pPr>
            <a:lvl5pPr>
              <a:defRPr b="0" i="0">
                <a:latin typeface="Calibri"/>
                <a:ea typeface="Adobe Caslon Pro" charset="0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Presentation Title | Section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1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80130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0" i="0" smtClean="0">
                <a:latin typeface="Calibri"/>
                <a:ea typeface="Adobe Caslon Pro" charset="0"/>
                <a:cs typeface="Calibri"/>
              </a:rPr>
              <a:pPr/>
              <a:t>‹#›</a:t>
            </a:fld>
            <a:endParaRPr lang="en-US" b="0" i="0" dirty="0">
              <a:latin typeface="Calibri"/>
              <a:ea typeface="Adobe Caslon Pro" charset="0"/>
              <a:cs typeface="Calibri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Presentation Title | Section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  <a:lvl2pPr>
              <a:defRPr sz="2800" b="0" i="0">
                <a:latin typeface="Calibri"/>
                <a:ea typeface="Adobe Caslon Pro" charset="0"/>
                <a:cs typeface="Calibri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3pPr>
            <a:lvl4pPr>
              <a:defRPr sz="2000" b="0" i="0">
                <a:latin typeface="Calibri"/>
                <a:ea typeface="Adobe Caslon Pro" charset="0"/>
                <a:cs typeface="Calibri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83341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CA" dirty="0"/>
              <a:t>Wednesday, August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/>
              <a:t>Presentation Title | Section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fld id="{AB4B7641-AE9D-984C-8BAE-EEEC9A113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803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4" r:id="rId3"/>
    <p:sldLayoutId id="2147483673" r:id="rId4"/>
    <p:sldLayoutId id="2147483675" r:id="rId5"/>
    <p:sldLayoutId id="2147483662" r:id="rId6"/>
    <p:sldLayoutId id="2147483664" r:id="rId7"/>
    <p:sldLayoutId id="2147483665" r:id="rId8"/>
    <p:sldLayoutId id="2147483670" r:id="rId9"/>
    <p:sldLayoutId id="2147483668" r:id="rId10"/>
    <p:sldLayoutId id="2147483669" r:id="rId11"/>
    <p:sldLayoutId id="2147483671" r:id="rId12"/>
    <p:sldLayoutId id="2147483676" r:id="rId13"/>
    <p:sldLayoutId id="2147483666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698F"/>
          </a:solidFill>
          <a:latin typeface="Calibri"/>
          <a:ea typeface="Adobe Caslon Pro" charset="0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355266" y="437765"/>
            <a:ext cx="3678391" cy="3079630"/>
          </a:xfrm>
        </p:spPr>
        <p:txBody>
          <a:bodyPr>
            <a:normAutofit/>
          </a:bodyPr>
          <a:lstStyle/>
          <a:p>
            <a:r>
              <a:rPr lang="en-US" sz="3000" dirty="0"/>
              <a:t>Investment Evaluation on the Back of a Napkin!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37115" y="3816555"/>
            <a:ext cx="4788735" cy="497043"/>
          </a:xfrm>
        </p:spPr>
        <p:txBody>
          <a:bodyPr>
            <a:normAutofit/>
          </a:bodyPr>
          <a:lstStyle/>
          <a:p>
            <a:r>
              <a:rPr lang="en-US" sz="1600" dirty="0"/>
              <a:t>February 7, 2024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-1"/>
            <a:ext cx="3879647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45796"/>
            <a:ext cx="3625542" cy="2330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r="1872" b="18496"/>
          <a:stretch/>
        </p:blipFill>
        <p:spPr>
          <a:xfrm>
            <a:off x="-10538" y="4678690"/>
            <a:ext cx="3850590" cy="2179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1" r="14901"/>
          <a:stretch/>
        </p:blipFill>
        <p:spPr>
          <a:xfrm>
            <a:off x="-4" y="-2909"/>
            <a:ext cx="3738764" cy="21130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25541" y="-74"/>
            <a:ext cx="140451" cy="6925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3" name="Rectangle 12"/>
          <p:cNvSpPr/>
          <p:nvPr/>
        </p:nvSpPr>
        <p:spPr>
          <a:xfrm flipH="1">
            <a:off x="3742383" y="1"/>
            <a:ext cx="348238" cy="6858000"/>
          </a:xfrm>
          <a:prstGeom prst="rect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4490507" y="3855175"/>
            <a:ext cx="0" cy="679268"/>
          </a:xfrm>
          <a:prstGeom prst="line">
            <a:avLst/>
          </a:prstGeom>
          <a:ln w="9525">
            <a:solidFill>
              <a:schemeClr val="bg1">
                <a:lumMod val="8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823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97529" y="3000847"/>
            <a:ext cx="3211831" cy="8060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THANK YOU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Footer Placeholder 4"/>
          <p:cNvSpPr txBox="1">
            <a:spLocks/>
          </p:cNvSpPr>
          <p:nvPr/>
        </p:nvSpPr>
        <p:spPr>
          <a:xfrm>
            <a:off x="812801" y="5038692"/>
            <a:ext cx="3129279" cy="8845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CRM &amp; 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Business Directory</a:t>
            </a:r>
          </a:p>
        </p:txBody>
      </p:sp>
      <p:sp>
        <p:nvSpPr>
          <p:cNvPr id="4" name="Footer Placeholder 4"/>
          <p:cNvSpPr txBox="1">
            <a:spLocks/>
          </p:cNvSpPr>
          <p:nvPr/>
        </p:nvSpPr>
        <p:spPr>
          <a:xfrm>
            <a:off x="5336541" y="5079332"/>
            <a:ext cx="3159759" cy="8845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 of Tillsonburg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Development &amp; Marketing</a:t>
            </a:r>
          </a:p>
        </p:txBody>
      </p:sp>
    </p:spTree>
    <p:extLst>
      <p:ext uri="{BB962C8B-B14F-4D97-AF65-F5344CB8AC3E}">
        <p14:creationId xmlns:p14="http://schemas.microsoft.com/office/powerpoint/2010/main" val="1222261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48707" y="1717176"/>
            <a:ext cx="7853609" cy="422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Billion Dollar Deals???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None/>
            </a:pP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None/>
            </a:pP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</a:pP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072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1074"/>
            <a:ext cx="7886700" cy="806026"/>
          </a:xfrm>
        </p:spPr>
        <p:txBody>
          <a:bodyPr/>
          <a:lstStyle/>
          <a:p>
            <a:r>
              <a:rPr lang="en-US" dirty="0"/>
              <a:t>No, Just Million Dollar Deals…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045" y="937100"/>
            <a:ext cx="5410955" cy="389626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7044266" cy="3962400"/>
          </a:xfrm>
        </p:spPr>
      </p:pic>
    </p:spTree>
    <p:extLst>
      <p:ext uri="{BB962C8B-B14F-4D97-AF65-F5344CB8AC3E}">
        <p14:creationId xmlns:p14="http://schemas.microsoft.com/office/powerpoint/2010/main" val="66998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48707" y="730586"/>
            <a:ext cx="7772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CA" b="1" dirty="0"/>
              <a:t>Definitions: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48707" y="1717176"/>
            <a:ext cx="7752343" cy="422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Proforma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Simply means cash flow projection</a:t>
            </a: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word “pro forma” is Latin for “as a matter of form” and it is a term used to describe the document that lays out a cash flow forecast</a:t>
            </a: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Important because it shows a forecast of all sources of income and expenses for a property as well as a bottom-line cash flow figure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None/>
            </a:pP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None/>
            </a:pP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None/>
            </a:pP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Source: www.PropertyMetrics.com</a:t>
            </a:r>
          </a:p>
        </p:txBody>
      </p:sp>
    </p:spTree>
    <p:extLst>
      <p:ext uri="{BB962C8B-B14F-4D97-AF65-F5344CB8AC3E}">
        <p14:creationId xmlns:p14="http://schemas.microsoft.com/office/powerpoint/2010/main" val="1289042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48707" y="730586"/>
            <a:ext cx="7772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CA" altLang="en-US" b="1" dirty="0"/>
              <a:t>Simple </a:t>
            </a:r>
            <a:r>
              <a:rPr lang="en-CA" altLang="en-US" b="1" dirty="0" err="1"/>
              <a:t>Proforma</a:t>
            </a:r>
            <a:r>
              <a:rPr lang="en-CA" altLang="en-US" b="1" dirty="0"/>
              <a:t>/</a:t>
            </a:r>
            <a:r>
              <a:rPr lang="en-CA" altLang="en-US" b="1" dirty="0" err="1"/>
              <a:t>Simplist</a:t>
            </a:r>
            <a:r>
              <a:rPr lang="en-CA" altLang="en-US" b="1" dirty="0"/>
              <a:t> </a:t>
            </a:r>
            <a:r>
              <a:rPr lang="en-CA" altLang="en-US" b="1" dirty="0" err="1"/>
              <a:t>Proforma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48707" y="1717176"/>
            <a:ext cx="3911261" cy="422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Potential Gross Revenue </a:t>
            </a:r>
          </a:p>
          <a:p>
            <a:pPr marL="0" indent="0">
              <a:buNone/>
            </a:pPr>
            <a:r>
              <a:rPr lang="en-US" sz="2400" dirty="0"/>
              <a:t>– Vacancy/Credit Loss </a:t>
            </a:r>
          </a:p>
          <a:p>
            <a:pPr marL="0" indent="0">
              <a:buNone/>
            </a:pPr>
            <a:r>
              <a:rPr lang="en-US" sz="2400" dirty="0"/>
              <a:t>= Effective Gross Income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– Operating Expenses </a:t>
            </a:r>
          </a:p>
          <a:p>
            <a:pPr marL="0" indent="0">
              <a:buNone/>
            </a:pPr>
            <a:r>
              <a:rPr lang="en-US" sz="2400" dirty="0"/>
              <a:t>= Net Operating Income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– Other Expenses </a:t>
            </a:r>
          </a:p>
          <a:p>
            <a:pPr marL="0" indent="0">
              <a:buNone/>
            </a:pPr>
            <a:r>
              <a:rPr lang="en-US" sz="2400" dirty="0"/>
              <a:t>= Cash Flow Before Tax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59968" y="1721857"/>
            <a:ext cx="3911261" cy="422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Potential Gross Revenue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– Expenses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= Cash Flow Before Tax </a:t>
            </a:r>
          </a:p>
        </p:txBody>
      </p:sp>
    </p:spTree>
    <p:extLst>
      <p:ext uri="{BB962C8B-B14F-4D97-AF65-F5344CB8AC3E}">
        <p14:creationId xmlns:p14="http://schemas.microsoft.com/office/powerpoint/2010/main" val="2475202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48707" y="730586"/>
            <a:ext cx="7772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CA" b="1" dirty="0"/>
              <a:t>Definitions: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48707" y="1717176"/>
            <a:ext cx="7752343" cy="422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Cash-on-Cash Return</a:t>
            </a: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income earned in a year compared to the cash invested into a property</a:t>
            </a: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Source: www.PropertyMetrics.com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None/>
            </a:pP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</a:pP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66" y="3428999"/>
            <a:ext cx="7946823" cy="157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37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48707" y="730586"/>
            <a:ext cx="7772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CA" b="1" dirty="0"/>
              <a:t>Definitions: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48707" y="1717176"/>
            <a:ext cx="7752343" cy="422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Capitalization (Cap) Rate</a:t>
            </a: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ratio of Net Operating Income (NOI) to property asset value</a:t>
            </a: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Represents the percentage return an investor would receive on an all cash purchase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6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Source: www.PropertyMetrics.com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None/>
            </a:pP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</a:pP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08" y="3852707"/>
            <a:ext cx="7219140" cy="169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79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48707" y="730586"/>
            <a:ext cx="7772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pPr algn="ctr"/>
            <a:r>
              <a:rPr lang="en-CA" b="1" dirty="0"/>
              <a:t>Investment Evaluation on the Back of a Napkin – “Tillsonburg Style”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48707" y="1717176"/>
            <a:ext cx="7752343" cy="422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None/>
            </a:pP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None/>
            </a:pP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</a:pP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01107" y="1869576"/>
            <a:ext cx="7752343" cy="422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u="sng" dirty="0"/>
              <a:t>Industrial Park Development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Acquisition &amp; Development Costs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		= $17.5 M ($125K/Acre)</a:t>
            </a:r>
          </a:p>
          <a:p>
            <a:pPr marL="0" indent="0">
              <a:buNone/>
            </a:pPr>
            <a:r>
              <a:rPr lang="en-US" dirty="0"/>
              <a:t>Revenue 		= $21 M ($150K/Acre)</a:t>
            </a:r>
          </a:p>
          <a:p>
            <a:pPr marL="0" indent="0">
              <a:buNone/>
            </a:pPr>
            <a:r>
              <a:rPr lang="en-US" dirty="0"/>
              <a:t>Net Revenue 	= $3.5 M ($25K/Acre)</a:t>
            </a:r>
          </a:p>
        </p:txBody>
      </p:sp>
    </p:spTree>
    <p:extLst>
      <p:ext uri="{BB962C8B-B14F-4D97-AF65-F5344CB8AC3E}">
        <p14:creationId xmlns:p14="http://schemas.microsoft.com/office/powerpoint/2010/main" val="1236176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48707" y="730586"/>
            <a:ext cx="7772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pPr algn="ctr"/>
            <a:r>
              <a:rPr lang="en-CA" b="1" dirty="0"/>
              <a:t>Investment Evaluation on the Back of a Napkin – “Tillsonburg Style”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48707" y="1717176"/>
            <a:ext cx="7752343" cy="422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None/>
            </a:pP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400"/>
              </a:spcAft>
              <a:buFontTx/>
              <a:buNone/>
            </a:pPr>
            <a:endParaRPr lang="en-US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800"/>
              </a:lnSpc>
              <a:spcBef>
                <a:spcPts val="0"/>
              </a:spcBef>
              <a:spcAft>
                <a:spcPts val="400"/>
              </a:spcAft>
            </a:pP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01107" y="1869576"/>
            <a:ext cx="7752343" cy="422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So, a “no brainer”, right???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 rough comparison, the net revenue of $3.5 M results in a 30% Cash-on-Cash return on the total amount of $11.5 M invested ($6 M borrowed)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Sounds good, but what about interest costs, vacancy costs (and for a municipality, the Opportunity Cost of the investment)???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2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llsonburg-Template" id="{5BE3C8BF-88C4-DD4F-999B-49C046C4DDF3}" vid="{E5251E09-0204-1347-AE86-836B3349C2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Tillsonburg-Template</Template>
  <TotalTime>7204</TotalTime>
  <Words>414</Words>
  <Application>Microsoft Office PowerPoint</Application>
  <PresentationFormat>On-screen Show (4:3)</PresentationFormat>
  <Paragraphs>89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Adobe Caslon Pro</vt:lpstr>
      <vt:lpstr>Arial</vt:lpstr>
      <vt:lpstr>Calibri</vt:lpstr>
      <vt:lpstr>Office Theme</vt:lpstr>
      <vt:lpstr>Investment Evaluation on the Back of a Napkin!</vt:lpstr>
      <vt:lpstr>PowerPoint Presentation</vt:lpstr>
      <vt:lpstr>No, Just Million Dollar Deals…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Town of Tillsonburg</dc:subject>
  <dc:creator>Christopher Kelly</dc:creator>
  <cp:lastModifiedBy>Cindy Hick</cp:lastModifiedBy>
  <cp:revision>304</cp:revision>
  <cp:lastPrinted>2024-01-30T15:16:23Z</cp:lastPrinted>
  <dcterms:created xsi:type="dcterms:W3CDTF">2016-08-10T18:34:12Z</dcterms:created>
  <dcterms:modified xsi:type="dcterms:W3CDTF">2024-02-06T13:40:48Z</dcterms:modified>
</cp:coreProperties>
</file>