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Lst>
  <p:sldSz cx="18288000" cy="10287000"/>
  <p:notesSz cx="6858000" cy="9144000"/>
  <p:embeddedFontLst>
    <p:embeddedFont>
      <p:font typeface="Anton" pitchFamily="2" charset="0"/>
      <p:regular r:id="rId9"/>
    </p:embeddedFont>
    <p:embeddedFont>
      <p:font typeface="Inter" panose="020B0604020202020204" charset="0"/>
      <p:regular r:id="rId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jpeg"/><Relationship Id="rId7"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CA"/>
          </a:p>
        </p:txBody>
      </p:sp>
      <p:grpSp>
        <p:nvGrpSpPr>
          <p:cNvPr id="3" name="Group 3"/>
          <p:cNvGrpSpPr/>
          <p:nvPr/>
        </p:nvGrpSpPr>
        <p:grpSpPr>
          <a:xfrm>
            <a:off x="1656487" y="716013"/>
            <a:ext cx="2876216" cy="779014"/>
            <a:chOff x="0" y="0"/>
            <a:chExt cx="757522" cy="205172"/>
          </a:xfrm>
        </p:grpSpPr>
        <p:sp>
          <p:nvSpPr>
            <p:cNvPr id="4" name="Freeform 4"/>
            <p:cNvSpPr/>
            <p:nvPr/>
          </p:nvSpPr>
          <p:spPr>
            <a:xfrm>
              <a:off x="0" y="0"/>
              <a:ext cx="757522" cy="205172"/>
            </a:xfrm>
            <a:custGeom>
              <a:avLst/>
              <a:gdLst/>
              <a:ahLst/>
              <a:cxnLst/>
              <a:rect l="l" t="t" r="r" b="b"/>
              <a:pathLst>
                <a:path w="757522" h="205172">
                  <a:moveTo>
                    <a:pt x="0" y="0"/>
                  </a:moveTo>
                  <a:lnTo>
                    <a:pt x="757522" y="0"/>
                  </a:lnTo>
                  <a:lnTo>
                    <a:pt x="757522" y="205172"/>
                  </a:lnTo>
                  <a:lnTo>
                    <a:pt x="0" y="205172"/>
                  </a:lnTo>
                  <a:close/>
                </a:path>
              </a:pathLst>
            </a:custGeom>
            <a:solidFill>
              <a:srgbClr val="B76E11"/>
            </a:solidFill>
          </p:spPr>
          <p:txBody>
            <a:bodyPr/>
            <a:lstStyle/>
            <a:p>
              <a:endParaRPr lang="en-CA"/>
            </a:p>
          </p:txBody>
        </p:sp>
        <p:sp>
          <p:nvSpPr>
            <p:cNvPr id="5" name="TextBox 5"/>
            <p:cNvSpPr txBox="1"/>
            <p:nvPr/>
          </p:nvSpPr>
          <p:spPr>
            <a:xfrm>
              <a:off x="0" y="-38100"/>
              <a:ext cx="757522" cy="24327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6635148"/>
            <a:ext cx="442810" cy="3573203"/>
            <a:chOff x="0" y="0"/>
            <a:chExt cx="116625" cy="941090"/>
          </a:xfrm>
        </p:grpSpPr>
        <p:sp>
          <p:nvSpPr>
            <p:cNvPr id="7" name="Freeform 7"/>
            <p:cNvSpPr/>
            <p:nvPr/>
          </p:nvSpPr>
          <p:spPr>
            <a:xfrm>
              <a:off x="0" y="0"/>
              <a:ext cx="116625" cy="941090"/>
            </a:xfrm>
            <a:custGeom>
              <a:avLst/>
              <a:gdLst/>
              <a:ahLst/>
              <a:cxnLst/>
              <a:rect l="l" t="t" r="r" b="b"/>
              <a:pathLst>
                <a:path w="116625" h="941090">
                  <a:moveTo>
                    <a:pt x="0" y="0"/>
                  </a:moveTo>
                  <a:lnTo>
                    <a:pt x="116625" y="0"/>
                  </a:lnTo>
                  <a:lnTo>
                    <a:pt x="116625" y="941090"/>
                  </a:lnTo>
                  <a:lnTo>
                    <a:pt x="0" y="941090"/>
                  </a:lnTo>
                  <a:close/>
                </a:path>
              </a:pathLst>
            </a:custGeom>
            <a:solidFill>
              <a:srgbClr val="B76E11"/>
            </a:solidFill>
          </p:spPr>
          <p:txBody>
            <a:bodyPr/>
            <a:lstStyle/>
            <a:p>
              <a:endParaRPr lang="en-CA"/>
            </a:p>
          </p:txBody>
        </p:sp>
        <p:sp>
          <p:nvSpPr>
            <p:cNvPr id="8" name="TextBox 8"/>
            <p:cNvSpPr txBox="1"/>
            <p:nvPr/>
          </p:nvSpPr>
          <p:spPr>
            <a:xfrm>
              <a:off x="0" y="-38100"/>
              <a:ext cx="116625" cy="97919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656487" y="5968398"/>
            <a:ext cx="9326880" cy="5246304"/>
            <a:chOff x="0" y="0"/>
            <a:chExt cx="11289030" cy="6350000"/>
          </a:xfrm>
        </p:grpSpPr>
        <p:sp>
          <p:nvSpPr>
            <p:cNvPr id="10" name="Freeform 10"/>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3"/>
              <a:stretch>
                <a:fillRect t="-91864" b="-45302"/>
              </a:stretch>
            </a:blipFill>
          </p:spPr>
          <p:txBody>
            <a:bodyPr/>
            <a:lstStyle/>
            <a:p>
              <a:endParaRPr lang="en-CA"/>
            </a:p>
          </p:txBody>
        </p:sp>
      </p:grpSp>
      <p:grpSp>
        <p:nvGrpSpPr>
          <p:cNvPr id="11" name="Group 11"/>
          <p:cNvGrpSpPr/>
          <p:nvPr/>
        </p:nvGrpSpPr>
        <p:grpSpPr>
          <a:xfrm>
            <a:off x="11865431" y="6730398"/>
            <a:ext cx="6821072" cy="3836805"/>
            <a:chOff x="0" y="0"/>
            <a:chExt cx="11289030" cy="6350000"/>
          </a:xfrm>
        </p:grpSpPr>
        <p:sp>
          <p:nvSpPr>
            <p:cNvPr id="12" name="Freeform 12"/>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4"/>
              <a:stretch>
                <a:fillRect t="-9265" b="-9265"/>
              </a:stretch>
            </a:blipFill>
          </p:spPr>
          <p:txBody>
            <a:bodyPr/>
            <a:lstStyle/>
            <a:p>
              <a:endParaRPr lang="en-CA"/>
            </a:p>
          </p:txBody>
        </p:sp>
      </p:grpSp>
      <p:grpSp>
        <p:nvGrpSpPr>
          <p:cNvPr id="13" name="Group 13"/>
          <p:cNvGrpSpPr/>
          <p:nvPr/>
        </p:nvGrpSpPr>
        <p:grpSpPr>
          <a:xfrm>
            <a:off x="16292135" y="6730398"/>
            <a:ext cx="1995865" cy="3556602"/>
            <a:chOff x="0" y="0"/>
            <a:chExt cx="525660" cy="936718"/>
          </a:xfrm>
        </p:grpSpPr>
        <p:sp>
          <p:nvSpPr>
            <p:cNvPr id="14" name="Freeform 14"/>
            <p:cNvSpPr/>
            <p:nvPr/>
          </p:nvSpPr>
          <p:spPr>
            <a:xfrm>
              <a:off x="0" y="0"/>
              <a:ext cx="525660" cy="936718"/>
            </a:xfrm>
            <a:custGeom>
              <a:avLst/>
              <a:gdLst/>
              <a:ahLst/>
              <a:cxnLst/>
              <a:rect l="l" t="t" r="r" b="b"/>
              <a:pathLst>
                <a:path w="525660" h="936718">
                  <a:moveTo>
                    <a:pt x="0" y="0"/>
                  </a:moveTo>
                  <a:lnTo>
                    <a:pt x="525660" y="0"/>
                  </a:lnTo>
                  <a:lnTo>
                    <a:pt x="525660" y="936718"/>
                  </a:lnTo>
                  <a:lnTo>
                    <a:pt x="0" y="936718"/>
                  </a:lnTo>
                  <a:close/>
                </a:path>
              </a:pathLst>
            </a:custGeom>
            <a:solidFill>
              <a:srgbClr val="A7202C">
                <a:alpha val="49804"/>
              </a:srgbClr>
            </a:solidFill>
          </p:spPr>
          <p:txBody>
            <a:bodyPr/>
            <a:lstStyle/>
            <a:p>
              <a:endParaRPr lang="en-CA"/>
            </a:p>
          </p:txBody>
        </p:sp>
        <p:sp>
          <p:nvSpPr>
            <p:cNvPr id="15" name="TextBox 15"/>
            <p:cNvSpPr txBox="1"/>
            <p:nvPr/>
          </p:nvSpPr>
          <p:spPr>
            <a:xfrm>
              <a:off x="0" y="-38100"/>
              <a:ext cx="525660" cy="974818"/>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656487" y="9596295"/>
            <a:ext cx="9326880" cy="690705"/>
            <a:chOff x="0" y="0"/>
            <a:chExt cx="2456462" cy="181914"/>
          </a:xfrm>
        </p:grpSpPr>
        <p:sp>
          <p:nvSpPr>
            <p:cNvPr id="17" name="Freeform 17"/>
            <p:cNvSpPr/>
            <p:nvPr/>
          </p:nvSpPr>
          <p:spPr>
            <a:xfrm>
              <a:off x="0" y="0"/>
              <a:ext cx="2456462" cy="181914"/>
            </a:xfrm>
            <a:custGeom>
              <a:avLst/>
              <a:gdLst/>
              <a:ahLst/>
              <a:cxnLst/>
              <a:rect l="l" t="t" r="r" b="b"/>
              <a:pathLst>
                <a:path w="2456462" h="181914">
                  <a:moveTo>
                    <a:pt x="0" y="0"/>
                  </a:moveTo>
                  <a:lnTo>
                    <a:pt x="2456462" y="0"/>
                  </a:lnTo>
                  <a:lnTo>
                    <a:pt x="2456462" y="181914"/>
                  </a:lnTo>
                  <a:lnTo>
                    <a:pt x="0" y="181914"/>
                  </a:lnTo>
                  <a:close/>
                </a:path>
              </a:pathLst>
            </a:custGeom>
            <a:solidFill>
              <a:srgbClr val="B76E11">
                <a:alpha val="49804"/>
              </a:srgbClr>
            </a:solidFill>
          </p:spPr>
          <p:txBody>
            <a:bodyPr/>
            <a:lstStyle/>
            <a:p>
              <a:endParaRPr lang="en-CA"/>
            </a:p>
          </p:txBody>
        </p:sp>
        <p:sp>
          <p:nvSpPr>
            <p:cNvPr id="18" name="TextBox 18"/>
            <p:cNvSpPr txBox="1"/>
            <p:nvPr/>
          </p:nvSpPr>
          <p:spPr>
            <a:xfrm>
              <a:off x="0" y="-38100"/>
              <a:ext cx="2456462" cy="220014"/>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442810" y="6179385"/>
            <a:ext cx="442810" cy="455763"/>
            <a:chOff x="0" y="0"/>
            <a:chExt cx="116625" cy="120036"/>
          </a:xfrm>
        </p:grpSpPr>
        <p:sp>
          <p:nvSpPr>
            <p:cNvPr id="20" name="Freeform 20"/>
            <p:cNvSpPr/>
            <p:nvPr/>
          </p:nvSpPr>
          <p:spPr>
            <a:xfrm>
              <a:off x="0" y="0"/>
              <a:ext cx="116625" cy="120036"/>
            </a:xfrm>
            <a:custGeom>
              <a:avLst/>
              <a:gdLst/>
              <a:ahLst/>
              <a:cxnLst/>
              <a:rect l="l" t="t" r="r" b="b"/>
              <a:pathLst>
                <a:path w="116625" h="120036">
                  <a:moveTo>
                    <a:pt x="0" y="0"/>
                  </a:moveTo>
                  <a:lnTo>
                    <a:pt x="116625" y="0"/>
                  </a:lnTo>
                  <a:lnTo>
                    <a:pt x="116625" y="120036"/>
                  </a:lnTo>
                  <a:lnTo>
                    <a:pt x="0" y="120036"/>
                  </a:lnTo>
                  <a:close/>
                </a:path>
              </a:pathLst>
            </a:custGeom>
            <a:solidFill>
              <a:srgbClr val="B76E11"/>
            </a:solidFill>
          </p:spPr>
          <p:txBody>
            <a:bodyPr/>
            <a:lstStyle/>
            <a:p>
              <a:endParaRPr lang="en-CA"/>
            </a:p>
          </p:txBody>
        </p:sp>
        <p:sp>
          <p:nvSpPr>
            <p:cNvPr id="21" name="TextBox 21"/>
            <p:cNvSpPr txBox="1"/>
            <p:nvPr/>
          </p:nvSpPr>
          <p:spPr>
            <a:xfrm>
              <a:off x="0" y="-38100"/>
              <a:ext cx="116625" cy="158136"/>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0" y="5740516"/>
            <a:ext cx="442810" cy="455763"/>
            <a:chOff x="0" y="0"/>
            <a:chExt cx="116625" cy="120036"/>
          </a:xfrm>
        </p:grpSpPr>
        <p:sp>
          <p:nvSpPr>
            <p:cNvPr id="23" name="Freeform 23"/>
            <p:cNvSpPr/>
            <p:nvPr/>
          </p:nvSpPr>
          <p:spPr>
            <a:xfrm>
              <a:off x="0" y="0"/>
              <a:ext cx="116625" cy="120036"/>
            </a:xfrm>
            <a:custGeom>
              <a:avLst/>
              <a:gdLst/>
              <a:ahLst/>
              <a:cxnLst/>
              <a:rect l="l" t="t" r="r" b="b"/>
              <a:pathLst>
                <a:path w="116625" h="120036">
                  <a:moveTo>
                    <a:pt x="0" y="0"/>
                  </a:moveTo>
                  <a:lnTo>
                    <a:pt x="116625" y="0"/>
                  </a:lnTo>
                  <a:lnTo>
                    <a:pt x="116625" y="120036"/>
                  </a:lnTo>
                  <a:lnTo>
                    <a:pt x="0" y="120036"/>
                  </a:lnTo>
                  <a:close/>
                </a:path>
              </a:pathLst>
            </a:custGeom>
            <a:solidFill>
              <a:srgbClr val="B76E11"/>
            </a:solidFill>
          </p:spPr>
          <p:txBody>
            <a:bodyPr/>
            <a:lstStyle/>
            <a:p>
              <a:endParaRPr lang="en-CA"/>
            </a:p>
          </p:txBody>
        </p:sp>
        <p:sp>
          <p:nvSpPr>
            <p:cNvPr id="24" name="TextBox 24"/>
            <p:cNvSpPr txBox="1"/>
            <p:nvPr/>
          </p:nvSpPr>
          <p:spPr>
            <a:xfrm>
              <a:off x="0" y="-38100"/>
              <a:ext cx="116625" cy="158136"/>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13107891" y="5008678"/>
            <a:ext cx="4878923" cy="1463677"/>
          </a:xfrm>
          <a:custGeom>
            <a:avLst/>
            <a:gdLst/>
            <a:ahLst/>
            <a:cxnLst/>
            <a:rect l="l" t="t" r="r" b="b"/>
            <a:pathLst>
              <a:path w="4878923" h="1463677">
                <a:moveTo>
                  <a:pt x="0" y="0"/>
                </a:moveTo>
                <a:lnTo>
                  <a:pt x="4878923" y="0"/>
                </a:lnTo>
                <a:lnTo>
                  <a:pt x="4878923" y="1463677"/>
                </a:lnTo>
                <a:lnTo>
                  <a:pt x="0" y="1463677"/>
                </a:lnTo>
                <a:lnTo>
                  <a:pt x="0" y="0"/>
                </a:lnTo>
                <a:close/>
              </a:path>
            </a:pathLst>
          </a:custGeom>
          <a:blipFill>
            <a:blip r:embed="rId5"/>
            <a:stretch>
              <a:fillRect/>
            </a:stretch>
          </a:blipFill>
        </p:spPr>
        <p:txBody>
          <a:bodyPr/>
          <a:lstStyle/>
          <a:p>
            <a:endParaRPr lang="en-CA"/>
          </a:p>
        </p:txBody>
      </p:sp>
      <p:sp>
        <p:nvSpPr>
          <p:cNvPr id="26" name="TextBox 26"/>
          <p:cNvSpPr txBox="1"/>
          <p:nvPr/>
        </p:nvSpPr>
        <p:spPr>
          <a:xfrm>
            <a:off x="1656487" y="1780777"/>
            <a:ext cx="15602813" cy="2371725"/>
          </a:xfrm>
          <a:prstGeom prst="rect">
            <a:avLst/>
          </a:prstGeom>
        </p:spPr>
        <p:txBody>
          <a:bodyPr lIns="0" tIns="0" rIns="0" bIns="0" rtlCol="0" anchor="t">
            <a:spAutoFit/>
          </a:bodyPr>
          <a:lstStyle/>
          <a:p>
            <a:pPr>
              <a:lnSpc>
                <a:spcPts val="18720"/>
              </a:lnSpc>
            </a:pPr>
            <a:r>
              <a:rPr lang="en-US" sz="15600">
                <a:solidFill>
                  <a:srgbClr val="004330"/>
                </a:solidFill>
                <a:latin typeface="Anton Bold"/>
              </a:rPr>
              <a:t>MYSTERY FARM HOP</a:t>
            </a:r>
          </a:p>
        </p:txBody>
      </p:sp>
      <p:sp>
        <p:nvSpPr>
          <p:cNvPr id="27" name="TextBox 27"/>
          <p:cNvSpPr txBox="1"/>
          <p:nvPr/>
        </p:nvSpPr>
        <p:spPr>
          <a:xfrm>
            <a:off x="1656487" y="4233978"/>
            <a:ext cx="13138688" cy="374650"/>
          </a:xfrm>
          <a:prstGeom prst="rect">
            <a:avLst/>
          </a:prstGeom>
        </p:spPr>
        <p:txBody>
          <a:bodyPr lIns="0" tIns="0" rIns="0" bIns="0" rtlCol="0" anchor="t">
            <a:spAutoFit/>
          </a:bodyPr>
          <a:lstStyle/>
          <a:p>
            <a:pPr>
              <a:lnSpc>
                <a:spcPts val="3199"/>
              </a:lnSpc>
            </a:pPr>
            <a:r>
              <a:rPr lang="en-US" sz="1999">
                <a:solidFill>
                  <a:srgbClr val="004330"/>
                </a:solidFill>
                <a:latin typeface="Inter"/>
              </a:rPr>
              <a:t>An inclusive agricultural event that created a platform for cultural exchange and community engagement</a:t>
            </a:r>
          </a:p>
        </p:txBody>
      </p:sp>
      <p:sp>
        <p:nvSpPr>
          <p:cNvPr id="28" name="TextBox 28"/>
          <p:cNvSpPr txBox="1"/>
          <p:nvPr/>
        </p:nvSpPr>
        <p:spPr>
          <a:xfrm>
            <a:off x="1914066" y="862655"/>
            <a:ext cx="2361058" cy="485731"/>
          </a:xfrm>
          <a:prstGeom prst="rect">
            <a:avLst/>
          </a:prstGeom>
        </p:spPr>
        <p:txBody>
          <a:bodyPr lIns="0" tIns="0" rIns="0" bIns="0" rtlCol="0" anchor="t">
            <a:spAutoFit/>
          </a:bodyPr>
          <a:lstStyle/>
          <a:p>
            <a:pPr algn="ctr">
              <a:lnSpc>
                <a:spcPts val="3840"/>
              </a:lnSpc>
            </a:pPr>
            <a:r>
              <a:rPr lang="en-US" sz="3200">
                <a:solidFill>
                  <a:srgbClr val="004330"/>
                </a:solidFill>
                <a:latin typeface="Anton"/>
              </a:rPr>
              <a:t>PERTH COUNTY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CA"/>
          </a:p>
        </p:txBody>
      </p:sp>
      <p:sp>
        <p:nvSpPr>
          <p:cNvPr id="3" name="Freeform 3"/>
          <p:cNvSpPr/>
          <p:nvPr/>
        </p:nvSpPr>
        <p:spPr>
          <a:xfrm>
            <a:off x="0" y="4015098"/>
            <a:ext cx="10083534" cy="5243202"/>
          </a:xfrm>
          <a:custGeom>
            <a:avLst/>
            <a:gdLst/>
            <a:ahLst/>
            <a:cxnLst/>
            <a:rect l="l" t="t" r="r" b="b"/>
            <a:pathLst>
              <a:path w="10083534" h="5243202">
                <a:moveTo>
                  <a:pt x="0" y="0"/>
                </a:moveTo>
                <a:lnTo>
                  <a:pt x="10083534" y="0"/>
                </a:lnTo>
                <a:lnTo>
                  <a:pt x="10083534" y="5243202"/>
                </a:lnTo>
                <a:lnTo>
                  <a:pt x="0" y="5243202"/>
                </a:lnTo>
                <a:lnTo>
                  <a:pt x="0" y="0"/>
                </a:lnTo>
                <a:close/>
              </a:path>
            </a:pathLst>
          </a:custGeom>
          <a:blipFill>
            <a:blip r:embed="rId3"/>
            <a:stretch>
              <a:fillRect t="-79002" b="-77419"/>
            </a:stretch>
          </a:blipFill>
        </p:spPr>
        <p:txBody>
          <a:bodyPr/>
          <a:lstStyle/>
          <a:p>
            <a:endParaRPr lang="en-CA"/>
          </a:p>
        </p:txBody>
      </p:sp>
      <p:grpSp>
        <p:nvGrpSpPr>
          <p:cNvPr id="4" name="Group 4"/>
          <p:cNvGrpSpPr/>
          <p:nvPr/>
        </p:nvGrpSpPr>
        <p:grpSpPr>
          <a:xfrm>
            <a:off x="8087668" y="7020763"/>
            <a:ext cx="1995865" cy="3266237"/>
            <a:chOff x="0" y="0"/>
            <a:chExt cx="525660" cy="860243"/>
          </a:xfrm>
        </p:grpSpPr>
        <p:sp>
          <p:nvSpPr>
            <p:cNvPr id="5" name="Freeform 5"/>
            <p:cNvSpPr/>
            <p:nvPr/>
          </p:nvSpPr>
          <p:spPr>
            <a:xfrm>
              <a:off x="0" y="0"/>
              <a:ext cx="525660" cy="860243"/>
            </a:xfrm>
            <a:custGeom>
              <a:avLst/>
              <a:gdLst/>
              <a:ahLst/>
              <a:cxnLst/>
              <a:rect l="l" t="t" r="r" b="b"/>
              <a:pathLst>
                <a:path w="525660" h="860243">
                  <a:moveTo>
                    <a:pt x="0" y="0"/>
                  </a:moveTo>
                  <a:lnTo>
                    <a:pt x="525660" y="0"/>
                  </a:lnTo>
                  <a:lnTo>
                    <a:pt x="525660" y="860243"/>
                  </a:lnTo>
                  <a:lnTo>
                    <a:pt x="0" y="860243"/>
                  </a:lnTo>
                  <a:close/>
                </a:path>
              </a:pathLst>
            </a:custGeom>
            <a:solidFill>
              <a:srgbClr val="B76E11">
                <a:alpha val="49804"/>
              </a:srgbClr>
            </a:solidFill>
          </p:spPr>
          <p:txBody>
            <a:bodyPr/>
            <a:lstStyle/>
            <a:p>
              <a:endParaRPr lang="en-CA"/>
            </a:p>
          </p:txBody>
        </p:sp>
        <p:sp>
          <p:nvSpPr>
            <p:cNvPr id="6" name="TextBox 6"/>
            <p:cNvSpPr txBox="1"/>
            <p:nvPr/>
          </p:nvSpPr>
          <p:spPr>
            <a:xfrm>
              <a:off x="0" y="-38100"/>
              <a:ext cx="525660" cy="89834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2976977" y="9856242"/>
            <a:ext cx="5311023" cy="430758"/>
            <a:chOff x="0" y="0"/>
            <a:chExt cx="1398788" cy="113451"/>
          </a:xfrm>
        </p:grpSpPr>
        <p:sp>
          <p:nvSpPr>
            <p:cNvPr id="8" name="Freeform 8"/>
            <p:cNvSpPr/>
            <p:nvPr/>
          </p:nvSpPr>
          <p:spPr>
            <a:xfrm>
              <a:off x="0" y="0"/>
              <a:ext cx="1398788" cy="113451"/>
            </a:xfrm>
            <a:custGeom>
              <a:avLst/>
              <a:gdLst/>
              <a:ahLst/>
              <a:cxnLst/>
              <a:rect l="l" t="t" r="r" b="b"/>
              <a:pathLst>
                <a:path w="1398788" h="113451">
                  <a:moveTo>
                    <a:pt x="0" y="0"/>
                  </a:moveTo>
                  <a:lnTo>
                    <a:pt x="1398788" y="0"/>
                  </a:lnTo>
                  <a:lnTo>
                    <a:pt x="1398788" y="113451"/>
                  </a:lnTo>
                  <a:lnTo>
                    <a:pt x="0" y="113451"/>
                  </a:lnTo>
                  <a:close/>
                </a:path>
              </a:pathLst>
            </a:custGeom>
            <a:solidFill>
              <a:srgbClr val="B76E11"/>
            </a:solidFill>
          </p:spPr>
          <p:txBody>
            <a:bodyPr/>
            <a:lstStyle/>
            <a:p>
              <a:endParaRPr lang="en-CA"/>
            </a:p>
          </p:txBody>
        </p:sp>
        <p:sp>
          <p:nvSpPr>
            <p:cNvPr id="9" name="TextBox 9"/>
            <p:cNvSpPr txBox="1"/>
            <p:nvPr/>
          </p:nvSpPr>
          <p:spPr>
            <a:xfrm>
              <a:off x="0" y="-38100"/>
              <a:ext cx="1398788" cy="151551"/>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1028700" y="1028700"/>
            <a:ext cx="10351896" cy="2245773"/>
          </a:xfrm>
          <a:prstGeom prst="rect">
            <a:avLst/>
          </a:prstGeom>
        </p:spPr>
        <p:txBody>
          <a:bodyPr lIns="0" tIns="0" rIns="0" bIns="0" rtlCol="0" anchor="t">
            <a:spAutoFit/>
          </a:bodyPr>
          <a:lstStyle/>
          <a:p>
            <a:pPr>
              <a:lnSpc>
                <a:spcPts val="17692"/>
              </a:lnSpc>
            </a:pPr>
            <a:r>
              <a:rPr lang="en-US" sz="14743">
                <a:solidFill>
                  <a:srgbClr val="004330"/>
                </a:solidFill>
                <a:latin typeface="Anton Bold"/>
              </a:rPr>
              <a:t>OUR MISSION</a:t>
            </a:r>
          </a:p>
        </p:txBody>
      </p:sp>
      <p:sp>
        <p:nvSpPr>
          <p:cNvPr id="11" name="TextBox 11"/>
          <p:cNvSpPr txBox="1"/>
          <p:nvPr/>
        </p:nvSpPr>
        <p:spPr>
          <a:xfrm>
            <a:off x="11037506" y="1326086"/>
            <a:ext cx="6326569" cy="1574800"/>
          </a:xfrm>
          <a:prstGeom prst="rect">
            <a:avLst/>
          </a:prstGeom>
        </p:spPr>
        <p:txBody>
          <a:bodyPr lIns="0" tIns="0" rIns="0" bIns="0" rtlCol="0" anchor="t">
            <a:spAutoFit/>
          </a:bodyPr>
          <a:lstStyle/>
          <a:p>
            <a:pPr>
              <a:lnSpc>
                <a:spcPts val="3199"/>
              </a:lnSpc>
            </a:pPr>
            <a:r>
              <a:rPr lang="en-US" sz="1999">
                <a:solidFill>
                  <a:srgbClr val="004330"/>
                </a:solidFill>
                <a:latin typeface="Inter"/>
              </a:rPr>
              <a:t>Provide participants with the opportunity to embark on a bus tour, visiting four Perth County farms to sample local products, engage with farm animals, and experience new unique rural adventures.</a:t>
            </a:r>
          </a:p>
        </p:txBody>
      </p:sp>
      <p:sp>
        <p:nvSpPr>
          <p:cNvPr id="12" name="TextBox 12"/>
          <p:cNvSpPr txBox="1"/>
          <p:nvPr/>
        </p:nvSpPr>
        <p:spPr>
          <a:xfrm>
            <a:off x="11037506" y="3929373"/>
            <a:ext cx="6274181" cy="1464945"/>
          </a:xfrm>
          <a:prstGeom prst="rect">
            <a:avLst/>
          </a:prstGeom>
        </p:spPr>
        <p:txBody>
          <a:bodyPr lIns="0" tIns="0" rIns="0" bIns="0" rtlCol="0" anchor="t">
            <a:spAutoFit/>
          </a:bodyPr>
          <a:lstStyle/>
          <a:p>
            <a:pPr>
              <a:lnSpc>
                <a:spcPts val="5880"/>
              </a:lnSpc>
            </a:pPr>
            <a:r>
              <a:rPr lang="en-US" sz="4200">
                <a:solidFill>
                  <a:srgbClr val="004330"/>
                </a:solidFill>
                <a:latin typeface="Anton"/>
              </a:rPr>
              <a:t>HOST AN INCLUSIVE EVENT WITH NO BARRIERS TO PARTICIPATION</a:t>
            </a:r>
          </a:p>
        </p:txBody>
      </p:sp>
      <p:sp>
        <p:nvSpPr>
          <p:cNvPr id="13" name="TextBox 13"/>
          <p:cNvSpPr txBox="1"/>
          <p:nvPr/>
        </p:nvSpPr>
        <p:spPr>
          <a:xfrm>
            <a:off x="11037506" y="5906713"/>
            <a:ext cx="6221794" cy="2374900"/>
          </a:xfrm>
          <a:prstGeom prst="rect">
            <a:avLst/>
          </a:prstGeom>
        </p:spPr>
        <p:txBody>
          <a:bodyPr lIns="0" tIns="0" rIns="0" bIns="0" rtlCol="0" anchor="t">
            <a:spAutoFit/>
          </a:bodyPr>
          <a:lstStyle/>
          <a:p>
            <a:pPr marL="431799" lvl="1" indent="-215899">
              <a:lnSpc>
                <a:spcPts val="3199"/>
              </a:lnSpc>
              <a:buFont typeface="Arial"/>
              <a:buChar char="•"/>
            </a:pPr>
            <a:r>
              <a:rPr lang="en-US" sz="1999">
                <a:solidFill>
                  <a:srgbClr val="004330"/>
                </a:solidFill>
                <a:latin typeface="Inter"/>
              </a:rPr>
              <a:t>Provide individuals with the opportunity to learn about local agriculture and farm operations</a:t>
            </a:r>
          </a:p>
          <a:p>
            <a:pPr marL="431799" lvl="1" indent="-215899">
              <a:lnSpc>
                <a:spcPts val="3199"/>
              </a:lnSpc>
              <a:buFont typeface="Arial"/>
              <a:buChar char="•"/>
            </a:pPr>
            <a:r>
              <a:rPr lang="en-US" sz="1999">
                <a:solidFill>
                  <a:srgbClr val="004330"/>
                </a:solidFill>
                <a:latin typeface="Inter"/>
              </a:rPr>
              <a:t>Showcase Perth County’s agritourism assets</a:t>
            </a:r>
          </a:p>
          <a:p>
            <a:pPr marL="431799" lvl="1" indent="-215899">
              <a:lnSpc>
                <a:spcPts val="3199"/>
              </a:lnSpc>
              <a:buFont typeface="Arial"/>
              <a:buChar char="•"/>
            </a:pPr>
            <a:r>
              <a:rPr lang="en-US" sz="1999">
                <a:solidFill>
                  <a:srgbClr val="004330"/>
                </a:solidFill>
                <a:latin typeface="Inter"/>
              </a:rPr>
              <a:t>Promote PC Connect, Perth County’s public bus service</a:t>
            </a:r>
          </a:p>
          <a:p>
            <a:pPr>
              <a:lnSpc>
                <a:spcPts val="3199"/>
              </a:lnSpc>
            </a:pPr>
            <a:endParaRPr lang="en-US" sz="1999">
              <a:solidFill>
                <a:srgbClr val="004330"/>
              </a:solidFill>
              <a:latin typeface="Inter"/>
            </a:endParaRPr>
          </a:p>
        </p:txBody>
      </p:sp>
      <p:sp>
        <p:nvSpPr>
          <p:cNvPr id="14" name="Freeform 14"/>
          <p:cNvSpPr/>
          <p:nvPr/>
        </p:nvSpPr>
        <p:spPr>
          <a:xfrm>
            <a:off x="15097865" y="8795964"/>
            <a:ext cx="3009216" cy="902765"/>
          </a:xfrm>
          <a:custGeom>
            <a:avLst/>
            <a:gdLst/>
            <a:ahLst/>
            <a:cxnLst/>
            <a:rect l="l" t="t" r="r" b="b"/>
            <a:pathLst>
              <a:path w="3009216" h="902765">
                <a:moveTo>
                  <a:pt x="0" y="0"/>
                </a:moveTo>
                <a:lnTo>
                  <a:pt x="3009216" y="0"/>
                </a:lnTo>
                <a:lnTo>
                  <a:pt x="3009216" y="902765"/>
                </a:lnTo>
                <a:lnTo>
                  <a:pt x="0" y="902765"/>
                </a:lnTo>
                <a:lnTo>
                  <a:pt x="0" y="0"/>
                </a:lnTo>
                <a:close/>
              </a:path>
            </a:pathLst>
          </a:custGeom>
          <a:blipFill>
            <a:blip r:embed="rId4"/>
            <a:stretch>
              <a:fillRect/>
            </a:stretch>
          </a:blipFill>
        </p:spPr>
        <p:txBody>
          <a:bodyPr/>
          <a:lstStyle/>
          <a:p>
            <a:endParaRPr lang="en-CA"/>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CA"/>
          </a:p>
        </p:txBody>
      </p:sp>
      <p:sp>
        <p:nvSpPr>
          <p:cNvPr id="3" name="Freeform 3"/>
          <p:cNvSpPr/>
          <p:nvPr/>
        </p:nvSpPr>
        <p:spPr>
          <a:xfrm>
            <a:off x="0" y="0"/>
            <a:ext cx="8232909" cy="5354158"/>
          </a:xfrm>
          <a:custGeom>
            <a:avLst/>
            <a:gdLst/>
            <a:ahLst/>
            <a:cxnLst/>
            <a:rect l="l" t="t" r="r" b="b"/>
            <a:pathLst>
              <a:path w="8232909" h="5354158">
                <a:moveTo>
                  <a:pt x="0" y="0"/>
                </a:moveTo>
                <a:lnTo>
                  <a:pt x="8232909" y="0"/>
                </a:lnTo>
                <a:lnTo>
                  <a:pt x="8232909" y="5354158"/>
                </a:lnTo>
                <a:lnTo>
                  <a:pt x="0" y="5354158"/>
                </a:lnTo>
                <a:lnTo>
                  <a:pt x="0" y="0"/>
                </a:lnTo>
                <a:close/>
              </a:path>
            </a:pathLst>
          </a:custGeom>
          <a:blipFill>
            <a:blip r:embed="rId3"/>
            <a:stretch>
              <a:fillRect t="-52511" b="-52511"/>
            </a:stretch>
          </a:blipFill>
        </p:spPr>
        <p:txBody>
          <a:bodyPr/>
          <a:lstStyle/>
          <a:p>
            <a:endParaRPr lang="en-CA"/>
          </a:p>
        </p:txBody>
      </p:sp>
      <p:sp>
        <p:nvSpPr>
          <p:cNvPr id="4" name="Freeform 4"/>
          <p:cNvSpPr/>
          <p:nvPr/>
        </p:nvSpPr>
        <p:spPr>
          <a:xfrm flipH="1">
            <a:off x="0" y="5810464"/>
            <a:ext cx="8232909" cy="4476536"/>
          </a:xfrm>
          <a:custGeom>
            <a:avLst/>
            <a:gdLst/>
            <a:ahLst/>
            <a:cxnLst/>
            <a:rect l="l" t="t" r="r" b="b"/>
            <a:pathLst>
              <a:path w="8232909" h="4476536">
                <a:moveTo>
                  <a:pt x="8232909" y="0"/>
                </a:moveTo>
                <a:lnTo>
                  <a:pt x="0" y="0"/>
                </a:lnTo>
                <a:lnTo>
                  <a:pt x="0" y="4476536"/>
                </a:lnTo>
                <a:lnTo>
                  <a:pt x="8232909" y="4476536"/>
                </a:lnTo>
                <a:lnTo>
                  <a:pt x="8232909" y="0"/>
                </a:lnTo>
                <a:close/>
              </a:path>
            </a:pathLst>
          </a:custGeom>
          <a:blipFill>
            <a:blip r:embed="rId4"/>
            <a:stretch>
              <a:fillRect t="-108661" b="-14548"/>
            </a:stretch>
          </a:blipFill>
        </p:spPr>
        <p:txBody>
          <a:bodyPr/>
          <a:lstStyle/>
          <a:p>
            <a:endParaRPr lang="en-CA"/>
          </a:p>
        </p:txBody>
      </p:sp>
      <p:grpSp>
        <p:nvGrpSpPr>
          <p:cNvPr id="5" name="Group 5"/>
          <p:cNvGrpSpPr/>
          <p:nvPr/>
        </p:nvGrpSpPr>
        <p:grpSpPr>
          <a:xfrm>
            <a:off x="0" y="3867103"/>
            <a:ext cx="1995865" cy="4476536"/>
            <a:chOff x="0" y="0"/>
            <a:chExt cx="525660" cy="1179005"/>
          </a:xfrm>
        </p:grpSpPr>
        <p:sp>
          <p:nvSpPr>
            <p:cNvPr id="6" name="Freeform 6"/>
            <p:cNvSpPr/>
            <p:nvPr/>
          </p:nvSpPr>
          <p:spPr>
            <a:xfrm>
              <a:off x="0" y="0"/>
              <a:ext cx="525660" cy="1179005"/>
            </a:xfrm>
            <a:custGeom>
              <a:avLst/>
              <a:gdLst/>
              <a:ahLst/>
              <a:cxnLst/>
              <a:rect l="l" t="t" r="r" b="b"/>
              <a:pathLst>
                <a:path w="525660" h="1179005">
                  <a:moveTo>
                    <a:pt x="0" y="0"/>
                  </a:moveTo>
                  <a:lnTo>
                    <a:pt x="525660" y="0"/>
                  </a:lnTo>
                  <a:lnTo>
                    <a:pt x="525660" y="1179005"/>
                  </a:lnTo>
                  <a:lnTo>
                    <a:pt x="0" y="1179005"/>
                  </a:lnTo>
                  <a:close/>
                </a:path>
              </a:pathLst>
            </a:custGeom>
            <a:solidFill>
              <a:srgbClr val="B76E11">
                <a:alpha val="49804"/>
              </a:srgbClr>
            </a:solidFill>
          </p:spPr>
          <p:txBody>
            <a:bodyPr/>
            <a:lstStyle/>
            <a:p>
              <a:endParaRPr lang="en-CA"/>
            </a:p>
          </p:txBody>
        </p:sp>
        <p:sp>
          <p:nvSpPr>
            <p:cNvPr id="7" name="TextBox 7"/>
            <p:cNvSpPr txBox="1"/>
            <p:nvPr/>
          </p:nvSpPr>
          <p:spPr>
            <a:xfrm>
              <a:off x="0" y="-38100"/>
              <a:ext cx="525660" cy="121710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559548" y="6105371"/>
            <a:ext cx="4068788" cy="1021117"/>
            <a:chOff x="0" y="0"/>
            <a:chExt cx="1071615" cy="268936"/>
          </a:xfrm>
        </p:grpSpPr>
        <p:sp>
          <p:nvSpPr>
            <p:cNvPr id="9" name="Freeform 9"/>
            <p:cNvSpPr/>
            <p:nvPr/>
          </p:nvSpPr>
          <p:spPr>
            <a:xfrm>
              <a:off x="0" y="0"/>
              <a:ext cx="1071615" cy="268936"/>
            </a:xfrm>
            <a:custGeom>
              <a:avLst/>
              <a:gdLst/>
              <a:ahLst/>
              <a:cxnLst/>
              <a:rect l="l" t="t" r="r" b="b"/>
              <a:pathLst>
                <a:path w="1071615" h="268936">
                  <a:moveTo>
                    <a:pt x="0" y="0"/>
                  </a:moveTo>
                  <a:lnTo>
                    <a:pt x="1071615" y="0"/>
                  </a:lnTo>
                  <a:lnTo>
                    <a:pt x="1071615" y="268936"/>
                  </a:lnTo>
                  <a:lnTo>
                    <a:pt x="0" y="268936"/>
                  </a:lnTo>
                  <a:close/>
                </a:path>
              </a:pathLst>
            </a:custGeom>
            <a:solidFill>
              <a:srgbClr val="004330"/>
            </a:solidFill>
          </p:spPr>
          <p:txBody>
            <a:bodyPr/>
            <a:lstStyle/>
            <a:p>
              <a:endParaRPr lang="en-CA"/>
            </a:p>
          </p:txBody>
        </p:sp>
        <p:sp>
          <p:nvSpPr>
            <p:cNvPr id="10" name="TextBox 10"/>
            <p:cNvSpPr txBox="1"/>
            <p:nvPr/>
          </p:nvSpPr>
          <p:spPr>
            <a:xfrm>
              <a:off x="0" y="-38100"/>
              <a:ext cx="1071615" cy="307036"/>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7259300" y="-241789"/>
            <a:ext cx="2571750" cy="4114800"/>
          </a:xfrm>
          <a:custGeom>
            <a:avLst/>
            <a:gdLst/>
            <a:ahLst/>
            <a:cxnLst/>
            <a:rect l="l" t="t" r="r" b="b"/>
            <a:pathLst>
              <a:path w="2571750" h="4114800">
                <a:moveTo>
                  <a:pt x="0" y="0"/>
                </a:moveTo>
                <a:lnTo>
                  <a:pt x="2571750" y="0"/>
                </a:lnTo>
                <a:lnTo>
                  <a:pt x="257175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12" name="Group 12"/>
          <p:cNvGrpSpPr/>
          <p:nvPr/>
        </p:nvGrpSpPr>
        <p:grpSpPr>
          <a:xfrm>
            <a:off x="13946167" y="6106002"/>
            <a:ext cx="2547758" cy="1021117"/>
            <a:chOff x="0" y="0"/>
            <a:chExt cx="671014" cy="268936"/>
          </a:xfrm>
        </p:grpSpPr>
        <p:sp>
          <p:nvSpPr>
            <p:cNvPr id="13" name="Freeform 13"/>
            <p:cNvSpPr/>
            <p:nvPr/>
          </p:nvSpPr>
          <p:spPr>
            <a:xfrm>
              <a:off x="0" y="0"/>
              <a:ext cx="671014" cy="268936"/>
            </a:xfrm>
            <a:custGeom>
              <a:avLst/>
              <a:gdLst/>
              <a:ahLst/>
              <a:cxnLst/>
              <a:rect l="l" t="t" r="r" b="b"/>
              <a:pathLst>
                <a:path w="671014" h="268936">
                  <a:moveTo>
                    <a:pt x="0" y="0"/>
                  </a:moveTo>
                  <a:lnTo>
                    <a:pt x="671014" y="0"/>
                  </a:lnTo>
                  <a:lnTo>
                    <a:pt x="671014" y="268936"/>
                  </a:lnTo>
                  <a:lnTo>
                    <a:pt x="0" y="268936"/>
                  </a:lnTo>
                  <a:close/>
                </a:path>
              </a:pathLst>
            </a:custGeom>
            <a:solidFill>
              <a:srgbClr val="A7202C"/>
            </a:solidFill>
          </p:spPr>
          <p:txBody>
            <a:bodyPr/>
            <a:lstStyle/>
            <a:p>
              <a:endParaRPr lang="en-CA"/>
            </a:p>
          </p:txBody>
        </p:sp>
        <p:sp>
          <p:nvSpPr>
            <p:cNvPr id="14" name="TextBox 14"/>
            <p:cNvSpPr txBox="1"/>
            <p:nvPr/>
          </p:nvSpPr>
          <p:spPr>
            <a:xfrm>
              <a:off x="0" y="-38100"/>
              <a:ext cx="671014" cy="307036"/>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4989317" y="8977249"/>
            <a:ext cx="3009216" cy="902765"/>
          </a:xfrm>
          <a:custGeom>
            <a:avLst/>
            <a:gdLst/>
            <a:ahLst/>
            <a:cxnLst/>
            <a:rect l="l" t="t" r="r" b="b"/>
            <a:pathLst>
              <a:path w="3009216" h="902765">
                <a:moveTo>
                  <a:pt x="0" y="0"/>
                </a:moveTo>
                <a:lnTo>
                  <a:pt x="3009217" y="0"/>
                </a:lnTo>
                <a:lnTo>
                  <a:pt x="3009217" y="902765"/>
                </a:lnTo>
                <a:lnTo>
                  <a:pt x="0" y="902765"/>
                </a:lnTo>
                <a:lnTo>
                  <a:pt x="0" y="0"/>
                </a:lnTo>
                <a:close/>
              </a:path>
            </a:pathLst>
          </a:custGeom>
          <a:blipFill>
            <a:blip r:embed="rId7"/>
            <a:stretch>
              <a:fillRect/>
            </a:stretch>
          </a:blipFill>
        </p:spPr>
        <p:txBody>
          <a:bodyPr/>
          <a:lstStyle/>
          <a:p>
            <a:endParaRPr lang="en-CA"/>
          </a:p>
        </p:txBody>
      </p:sp>
      <p:sp>
        <p:nvSpPr>
          <p:cNvPr id="16" name="TextBox 16"/>
          <p:cNvSpPr txBox="1"/>
          <p:nvPr/>
        </p:nvSpPr>
        <p:spPr>
          <a:xfrm>
            <a:off x="9559548" y="1120319"/>
            <a:ext cx="7699752" cy="1381125"/>
          </a:xfrm>
          <a:prstGeom prst="rect">
            <a:avLst/>
          </a:prstGeom>
        </p:spPr>
        <p:txBody>
          <a:bodyPr lIns="0" tIns="0" rIns="0" bIns="0" rtlCol="0" anchor="t">
            <a:spAutoFit/>
          </a:bodyPr>
          <a:lstStyle/>
          <a:p>
            <a:pPr>
              <a:lnSpc>
                <a:spcPts val="10800"/>
              </a:lnSpc>
            </a:pPr>
            <a:r>
              <a:rPr lang="en-US" sz="9000">
                <a:solidFill>
                  <a:srgbClr val="004330"/>
                </a:solidFill>
                <a:latin typeface="Anton Bold"/>
              </a:rPr>
              <a:t>ABOUT THE EVENT</a:t>
            </a:r>
          </a:p>
        </p:txBody>
      </p:sp>
      <p:sp>
        <p:nvSpPr>
          <p:cNvPr id="17" name="TextBox 17"/>
          <p:cNvSpPr txBox="1"/>
          <p:nvPr/>
        </p:nvSpPr>
        <p:spPr>
          <a:xfrm>
            <a:off x="9559548" y="2979787"/>
            <a:ext cx="7297961" cy="2374900"/>
          </a:xfrm>
          <a:prstGeom prst="rect">
            <a:avLst/>
          </a:prstGeom>
        </p:spPr>
        <p:txBody>
          <a:bodyPr lIns="0" tIns="0" rIns="0" bIns="0" rtlCol="0" anchor="t">
            <a:spAutoFit/>
          </a:bodyPr>
          <a:lstStyle/>
          <a:p>
            <a:pPr>
              <a:lnSpc>
                <a:spcPts val="3199"/>
              </a:lnSpc>
            </a:pPr>
            <a:r>
              <a:rPr lang="en-US" sz="1999">
                <a:solidFill>
                  <a:srgbClr val="004330"/>
                </a:solidFill>
                <a:latin typeface="Inter"/>
              </a:rPr>
              <a:t>Upon arriving at the starting location, participants were provided with a scheduled itinerary where 4 mystery farms were revealed. Participants boarded PC Connect and were chauffeured from farm to farm. The day included wagon rides, animal interactions, product sampling, an interactive craft, and complimentary local food. </a:t>
            </a:r>
          </a:p>
        </p:txBody>
      </p:sp>
      <p:sp>
        <p:nvSpPr>
          <p:cNvPr id="18" name="TextBox 18"/>
          <p:cNvSpPr txBox="1"/>
          <p:nvPr/>
        </p:nvSpPr>
        <p:spPr>
          <a:xfrm>
            <a:off x="9863411" y="6373695"/>
            <a:ext cx="3461062" cy="485775"/>
          </a:xfrm>
          <a:prstGeom prst="rect">
            <a:avLst/>
          </a:prstGeom>
        </p:spPr>
        <p:txBody>
          <a:bodyPr lIns="0" tIns="0" rIns="0" bIns="0" rtlCol="0" anchor="t">
            <a:spAutoFit/>
          </a:bodyPr>
          <a:lstStyle/>
          <a:p>
            <a:pPr algn="ctr">
              <a:lnSpc>
                <a:spcPts val="3840"/>
              </a:lnSpc>
            </a:pPr>
            <a:r>
              <a:rPr lang="en-US" sz="3200">
                <a:solidFill>
                  <a:srgbClr val="D5882F"/>
                </a:solidFill>
                <a:latin typeface="Anton"/>
              </a:rPr>
              <a:t>150 PARTICIPANTS</a:t>
            </a:r>
          </a:p>
        </p:txBody>
      </p:sp>
      <p:sp>
        <p:nvSpPr>
          <p:cNvPr id="19" name="TextBox 19"/>
          <p:cNvSpPr txBox="1"/>
          <p:nvPr/>
        </p:nvSpPr>
        <p:spPr>
          <a:xfrm>
            <a:off x="9559548" y="7803394"/>
            <a:ext cx="7297961" cy="774700"/>
          </a:xfrm>
          <a:prstGeom prst="rect">
            <a:avLst/>
          </a:prstGeom>
        </p:spPr>
        <p:txBody>
          <a:bodyPr lIns="0" tIns="0" rIns="0" bIns="0" rtlCol="0" anchor="t">
            <a:spAutoFit/>
          </a:bodyPr>
          <a:lstStyle/>
          <a:p>
            <a:pPr>
              <a:lnSpc>
                <a:spcPts val="3199"/>
              </a:lnSpc>
            </a:pPr>
            <a:r>
              <a:rPr lang="en-US" sz="1999">
                <a:solidFill>
                  <a:srgbClr val="004330"/>
                </a:solidFill>
                <a:latin typeface="Inter"/>
              </a:rPr>
              <a:t>Within 48 hours of organically launching on social media,   the Farm Hop Event completely SOLD OUT!</a:t>
            </a:r>
          </a:p>
        </p:txBody>
      </p:sp>
      <p:sp>
        <p:nvSpPr>
          <p:cNvPr id="20" name="TextBox 20"/>
          <p:cNvSpPr txBox="1"/>
          <p:nvPr/>
        </p:nvSpPr>
        <p:spPr>
          <a:xfrm>
            <a:off x="14354781" y="6373695"/>
            <a:ext cx="1730531" cy="485775"/>
          </a:xfrm>
          <a:prstGeom prst="rect">
            <a:avLst/>
          </a:prstGeom>
        </p:spPr>
        <p:txBody>
          <a:bodyPr lIns="0" tIns="0" rIns="0" bIns="0" rtlCol="0" anchor="t">
            <a:spAutoFit/>
          </a:bodyPr>
          <a:lstStyle/>
          <a:p>
            <a:pPr algn="ctr">
              <a:lnSpc>
                <a:spcPts val="3840"/>
              </a:lnSpc>
            </a:pPr>
            <a:r>
              <a:rPr lang="en-US" sz="3200">
                <a:solidFill>
                  <a:srgbClr val="D5882F"/>
                </a:solidFill>
                <a:latin typeface="Anton Bold"/>
              </a:rPr>
              <a:t>4 FARMS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CA"/>
          </a:p>
        </p:txBody>
      </p:sp>
      <p:sp>
        <p:nvSpPr>
          <p:cNvPr id="3" name="TextBox 3"/>
          <p:cNvSpPr txBox="1"/>
          <p:nvPr/>
        </p:nvSpPr>
        <p:spPr>
          <a:xfrm>
            <a:off x="7359742" y="705525"/>
            <a:ext cx="6121702" cy="1381125"/>
          </a:xfrm>
          <a:prstGeom prst="rect">
            <a:avLst/>
          </a:prstGeom>
        </p:spPr>
        <p:txBody>
          <a:bodyPr lIns="0" tIns="0" rIns="0" bIns="0" rtlCol="0" anchor="t">
            <a:spAutoFit/>
          </a:bodyPr>
          <a:lstStyle/>
          <a:p>
            <a:pPr algn="just">
              <a:lnSpc>
                <a:spcPts val="10800"/>
              </a:lnSpc>
            </a:pPr>
            <a:r>
              <a:rPr lang="en-US" sz="9000">
                <a:solidFill>
                  <a:srgbClr val="004330"/>
                </a:solidFill>
                <a:latin typeface="Anton Bold"/>
              </a:rPr>
              <a:t>THE OUTCOME</a:t>
            </a:r>
          </a:p>
        </p:txBody>
      </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t="2738" b="2738"/>
          <a:stretch>
            <a:fillRect/>
          </a:stretch>
        </p:blipFill>
        <p:spPr>
          <a:xfrm>
            <a:off x="0" y="0"/>
            <a:ext cx="6121702" cy="10287000"/>
          </a:xfrm>
          <a:prstGeom prst="rect">
            <a:avLst/>
          </a:prstGeom>
        </p:spPr>
      </p:pic>
      <p:grpSp>
        <p:nvGrpSpPr>
          <p:cNvPr id="5" name="Group 5"/>
          <p:cNvGrpSpPr/>
          <p:nvPr/>
        </p:nvGrpSpPr>
        <p:grpSpPr>
          <a:xfrm>
            <a:off x="0" y="8960281"/>
            <a:ext cx="4974410" cy="1326719"/>
            <a:chOff x="0" y="0"/>
            <a:chExt cx="1310133" cy="349424"/>
          </a:xfrm>
        </p:grpSpPr>
        <p:sp>
          <p:nvSpPr>
            <p:cNvPr id="6" name="Freeform 6"/>
            <p:cNvSpPr/>
            <p:nvPr/>
          </p:nvSpPr>
          <p:spPr>
            <a:xfrm>
              <a:off x="0" y="0"/>
              <a:ext cx="1310133" cy="349424"/>
            </a:xfrm>
            <a:custGeom>
              <a:avLst/>
              <a:gdLst/>
              <a:ahLst/>
              <a:cxnLst/>
              <a:rect l="l" t="t" r="r" b="b"/>
              <a:pathLst>
                <a:path w="1310133" h="349424">
                  <a:moveTo>
                    <a:pt x="0" y="0"/>
                  </a:moveTo>
                  <a:lnTo>
                    <a:pt x="1310133" y="0"/>
                  </a:lnTo>
                  <a:lnTo>
                    <a:pt x="1310133" y="349424"/>
                  </a:lnTo>
                  <a:lnTo>
                    <a:pt x="0" y="349424"/>
                  </a:lnTo>
                  <a:close/>
                </a:path>
              </a:pathLst>
            </a:custGeom>
            <a:solidFill>
              <a:srgbClr val="B76E11">
                <a:alpha val="49804"/>
              </a:srgbClr>
            </a:solidFill>
          </p:spPr>
          <p:txBody>
            <a:bodyPr/>
            <a:lstStyle/>
            <a:p>
              <a:endParaRPr lang="en-CA"/>
            </a:p>
          </p:txBody>
        </p:sp>
        <p:sp>
          <p:nvSpPr>
            <p:cNvPr id="7" name="TextBox 7"/>
            <p:cNvSpPr txBox="1"/>
            <p:nvPr/>
          </p:nvSpPr>
          <p:spPr>
            <a:xfrm>
              <a:off x="0" y="-38100"/>
              <a:ext cx="1310133" cy="38752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7359742" y="6816090"/>
            <a:ext cx="3568517" cy="981075"/>
          </a:xfrm>
          <a:prstGeom prst="rect">
            <a:avLst/>
          </a:prstGeom>
        </p:spPr>
        <p:txBody>
          <a:bodyPr lIns="0" tIns="0" rIns="0" bIns="0" rtlCol="0" anchor="t">
            <a:spAutoFit/>
          </a:bodyPr>
          <a:lstStyle/>
          <a:p>
            <a:pPr>
              <a:lnSpc>
                <a:spcPts val="3840"/>
              </a:lnSpc>
            </a:pPr>
            <a:r>
              <a:rPr lang="en-US" sz="3200">
                <a:solidFill>
                  <a:srgbClr val="004330"/>
                </a:solidFill>
                <a:latin typeface="Inter"/>
              </a:rPr>
              <a:t>VENDOR SATISFACTION</a:t>
            </a:r>
          </a:p>
        </p:txBody>
      </p:sp>
      <p:sp>
        <p:nvSpPr>
          <p:cNvPr id="9" name="TextBox 9"/>
          <p:cNvSpPr txBox="1"/>
          <p:nvPr/>
        </p:nvSpPr>
        <p:spPr>
          <a:xfrm>
            <a:off x="7359742" y="2497830"/>
            <a:ext cx="1054457" cy="647700"/>
          </a:xfrm>
          <a:prstGeom prst="rect">
            <a:avLst/>
          </a:prstGeom>
        </p:spPr>
        <p:txBody>
          <a:bodyPr lIns="0" tIns="0" rIns="0" bIns="0" rtlCol="0" anchor="t">
            <a:spAutoFit/>
          </a:bodyPr>
          <a:lstStyle/>
          <a:p>
            <a:pPr>
              <a:lnSpc>
                <a:spcPts val="5040"/>
              </a:lnSpc>
            </a:pPr>
            <a:r>
              <a:rPr lang="en-US" sz="4200">
                <a:solidFill>
                  <a:srgbClr val="004330"/>
                </a:solidFill>
                <a:latin typeface="Anton Bold"/>
              </a:rPr>
              <a:t>91% </a:t>
            </a:r>
          </a:p>
        </p:txBody>
      </p:sp>
      <p:sp>
        <p:nvSpPr>
          <p:cNvPr id="10" name="TextBox 10"/>
          <p:cNvSpPr txBox="1"/>
          <p:nvPr/>
        </p:nvSpPr>
        <p:spPr>
          <a:xfrm>
            <a:off x="7359742" y="6073140"/>
            <a:ext cx="1268776" cy="647700"/>
          </a:xfrm>
          <a:prstGeom prst="rect">
            <a:avLst/>
          </a:prstGeom>
        </p:spPr>
        <p:txBody>
          <a:bodyPr lIns="0" tIns="0" rIns="0" bIns="0" rtlCol="0" anchor="t">
            <a:spAutoFit/>
          </a:bodyPr>
          <a:lstStyle/>
          <a:p>
            <a:pPr>
              <a:lnSpc>
                <a:spcPts val="5040"/>
              </a:lnSpc>
            </a:pPr>
            <a:r>
              <a:rPr lang="en-US" sz="4200">
                <a:solidFill>
                  <a:srgbClr val="004330"/>
                </a:solidFill>
                <a:latin typeface="Anton Bold"/>
              </a:rPr>
              <a:t>100%</a:t>
            </a:r>
          </a:p>
        </p:txBody>
      </p:sp>
      <p:sp>
        <p:nvSpPr>
          <p:cNvPr id="11" name="TextBox 11"/>
          <p:cNvSpPr txBox="1"/>
          <p:nvPr/>
        </p:nvSpPr>
        <p:spPr>
          <a:xfrm>
            <a:off x="7359742" y="7911465"/>
            <a:ext cx="2738842" cy="1423035"/>
          </a:xfrm>
          <a:prstGeom prst="rect">
            <a:avLst/>
          </a:prstGeom>
        </p:spPr>
        <p:txBody>
          <a:bodyPr lIns="0" tIns="0" rIns="0" bIns="0" rtlCol="0" anchor="t">
            <a:spAutoFit/>
          </a:bodyPr>
          <a:lstStyle/>
          <a:p>
            <a:pPr>
              <a:lnSpc>
                <a:spcPts val="2880"/>
              </a:lnSpc>
            </a:pPr>
            <a:r>
              <a:rPr lang="en-US" sz="1800">
                <a:solidFill>
                  <a:srgbClr val="004330"/>
                </a:solidFill>
                <a:latin typeface="Inter"/>
              </a:rPr>
              <a:t>In addition to day-of sales, farm vendors felt they gained several new customers.</a:t>
            </a:r>
          </a:p>
        </p:txBody>
      </p:sp>
      <p:sp>
        <p:nvSpPr>
          <p:cNvPr id="12" name="TextBox 12"/>
          <p:cNvSpPr txBox="1"/>
          <p:nvPr/>
        </p:nvSpPr>
        <p:spPr>
          <a:xfrm>
            <a:off x="11360455" y="6816090"/>
            <a:ext cx="3568517" cy="495300"/>
          </a:xfrm>
          <a:prstGeom prst="rect">
            <a:avLst/>
          </a:prstGeom>
        </p:spPr>
        <p:txBody>
          <a:bodyPr lIns="0" tIns="0" rIns="0" bIns="0" rtlCol="0" anchor="t">
            <a:spAutoFit/>
          </a:bodyPr>
          <a:lstStyle/>
          <a:p>
            <a:pPr>
              <a:lnSpc>
                <a:spcPts val="3840"/>
              </a:lnSpc>
            </a:pPr>
            <a:r>
              <a:rPr lang="en-US" sz="3200">
                <a:solidFill>
                  <a:srgbClr val="004330"/>
                </a:solidFill>
                <a:latin typeface="Inter"/>
              </a:rPr>
              <a:t>INCLUSIVITY</a:t>
            </a:r>
          </a:p>
        </p:txBody>
      </p:sp>
      <p:sp>
        <p:nvSpPr>
          <p:cNvPr id="13" name="TextBox 13"/>
          <p:cNvSpPr txBox="1"/>
          <p:nvPr/>
        </p:nvSpPr>
        <p:spPr>
          <a:xfrm>
            <a:off x="7359742" y="3240568"/>
            <a:ext cx="1268776" cy="647700"/>
          </a:xfrm>
          <a:prstGeom prst="rect">
            <a:avLst/>
          </a:prstGeom>
        </p:spPr>
        <p:txBody>
          <a:bodyPr lIns="0" tIns="0" rIns="0" bIns="0" rtlCol="0" anchor="t">
            <a:spAutoFit/>
          </a:bodyPr>
          <a:lstStyle/>
          <a:p>
            <a:pPr>
              <a:lnSpc>
                <a:spcPts val="5040"/>
              </a:lnSpc>
            </a:pPr>
            <a:r>
              <a:rPr lang="en-US" sz="4200">
                <a:solidFill>
                  <a:srgbClr val="004330"/>
                </a:solidFill>
                <a:latin typeface="Anton Bold"/>
              </a:rPr>
              <a:t>91%</a:t>
            </a:r>
          </a:p>
        </p:txBody>
      </p:sp>
      <p:sp>
        <p:nvSpPr>
          <p:cNvPr id="14" name="TextBox 14"/>
          <p:cNvSpPr txBox="1"/>
          <p:nvPr/>
        </p:nvSpPr>
        <p:spPr>
          <a:xfrm>
            <a:off x="11376182" y="6073140"/>
            <a:ext cx="1268776" cy="647700"/>
          </a:xfrm>
          <a:prstGeom prst="rect">
            <a:avLst/>
          </a:prstGeom>
        </p:spPr>
        <p:txBody>
          <a:bodyPr lIns="0" tIns="0" rIns="0" bIns="0" rtlCol="0" anchor="t">
            <a:spAutoFit/>
          </a:bodyPr>
          <a:lstStyle/>
          <a:p>
            <a:pPr>
              <a:lnSpc>
                <a:spcPts val="5040"/>
              </a:lnSpc>
            </a:pPr>
            <a:r>
              <a:rPr lang="en-US" sz="4200">
                <a:solidFill>
                  <a:srgbClr val="004330"/>
                </a:solidFill>
                <a:latin typeface="Anton Bold"/>
              </a:rPr>
              <a:t>100%</a:t>
            </a:r>
          </a:p>
        </p:txBody>
      </p:sp>
      <p:sp>
        <p:nvSpPr>
          <p:cNvPr id="15" name="TextBox 15"/>
          <p:cNvSpPr txBox="1"/>
          <p:nvPr/>
        </p:nvSpPr>
        <p:spPr>
          <a:xfrm>
            <a:off x="11376182" y="7435215"/>
            <a:ext cx="3348732" cy="1784985"/>
          </a:xfrm>
          <a:prstGeom prst="rect">
            <a:avLst/>
          </a:prstGeom>
        </p:spPr>
        <p:txBody>
          <a:bodyPr lIns="0" tIns="0" rIns="0" bIns="0" rtlCol="0" anchor="t">
            <a:spAutoFit/>
          </a:bodyPr>
          <a:lstStyle/>
          <a:p>
            <a:pPr>
              <a:lnSpc>
                <a:spcPts val="2880"/>
              </a:lnSpc>
            </a:pPr>
            <a:r>
              <a:rPr lang="en-US" sz="1800">
                <a:solidFill>
                  <a:srgbClr val="004330"/>
                </a:solidFill>
                <a:latin typeface="Inter"/>
              </a:rPr>
              <a:t>The FREE event welcomed diverse participants from different cultural backgrounds, ages and socio-economical statuses.</a:t>
            </a:r>
          </a:p>
        </p:txBody>
      </p:sp>
      <p:sp>
        <p:nvSpPr>
          <p:cNvPr id="16" name="Freeform 16"/>
          <p:cNvSpPr/>
          <p:nvPr/>
        </p:nvSpPr>
        <p:spPr>
          <a:xfrm>
            <a:off x="16054987" y="0"/>
            <a:ext cx="2233224" cy="8960281"/>
          </a:xfrm>
          <a:custGeom>
            <a:avLst/>
            <a:gdLst/>
            <a:ahLst/>
            <a:cxnLst/>
            <a:rect l="l" t="t" r="r" b="b"/>
            <a:pathLst>
              <a:path w="2233224" h="8960281">
                <a:moveTo>
                  <a:pt x="0" y="0"/>
                </a:moveTo>
                <a:lnTo>
                  <a:pt x="2233224" y="0"/>
                </a:lnTo>
                <a:lnTo>
                  <a:pt x="2233224" y="8960281"/>
                </a:lnTo>
                <a:lnTo>
                  <a:pt x="0" y="8960281"/>
                </a:lnTo>
                <a:lnTo>
                  <a:pt x="0" y="0"/>
                </a:lnTo>
                <a:close/>
              </a:path>
            </a:pathLst>
          </a:custGeom>
          <a:blipFill>
            <a:blip r:embed="rId6"/>
            <a:stretch>
              <a:fillRect l="-168248"/>
            </a:stretch>
          </a:blipFill>
        </p:spPr>
        <p:txBody>
          <a:bodyPr/>
          <a:lstStyle/>
          <a:p>
            <a:endParaRPr lang="en-CA"/>
          </a:p>
        </p:txBody>
      </p:sp>
      <p:grpSp>
        <p:nvGrpSpPr>
          <p:cNvPr id="17" name="Group 17"/>
          <p:cNvGrpSpPr/>
          <p:nvPr/>
        </p:nvGrpSpPr>
        <p:grpSpPr>
          <a:xfrm>
            <a:off x="15608819" y="7633561"/>
            <a:ext cx="1095185" cy="1326719"/>
            <a:chOff x="0" y="0"/>
            <a:chExt cx="288444" cy="349424"/>
          </a:xfrm>
        </p:grpSpPr>
        <p:sp>
          <p:nvSpPr>
            <p:cNvPr id="18" name="Freeform 18"/>
            <p:cNvSpPr/>
            <p:nvPr/>
          </p:nvSpPr>
          <p:spPr>
            <a:xfrm>
              <a:off x="0" y="0"/>
              <a:ext cx="288444" cy="349424"/>
            </a:xfrm>
            <a:custGeom>
              <a:avLst/>
              <a:gdLst/>
              <a:ahLst/>
              <a:cxnLst/>
              <a:rect l="l" t="t" r="r" b="b"/>
              <a:pathLst>
                <a:path w="288444" h="349424">
                  <a:moveTo>
                    <a:pt x="0" y="0"/>
                  </a:moveTo>
                  <a:lnTo>
                    <a:pt x="288444" y="0"/>
                  </a:lnTo>
                  <a:lnTo>
                    <a:pt x="288444" y="349424"/>
                  </a:lnTo>
                  <a:lnTo>
                    <a:pt x="0" y="349424"/>
                  </a:lnTo>
                  <a:close/>
                </a:path>
              </a:pathLst>
            </a:custGeom>
            <a:solidFill>
              <a:srgbClr val="004330">
                <a:alpha val="49804"/>
              </a:srgbClr>
            </a:solidFill>
          </p:spPr>
          <p:txBody>
            <a:bodyPr/>
            <a:lstStyle/>
            <a:p>
              <a:endParaRPr lang="en-CA"/>
            </a:p>
          </p:txBody>
        </p:sp>
        <p:sp>
          <p:nvSpPr>
            <p:cNvPr id="19" name="TextBox 19"/>
            <p:cNvSpPr txBox="1"/>
            <p:nvPr/>
          </p:nvSpPr>
          <p:spPr>
            <a:xfrm>
              <a:off x="0" y="-38100"/>
              <a:ext cx="288444" cy="387524"/>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15151771" y="9172258"/>
            <a:ext cx="3009216" cy="902765"/>
          </a:xfrm>
          <a:custGeom>
            <a:avLst/>
            <a:gdLst/>
            <a:ahLst/>
            <a:cxnLst/>
            <a:rect l="l" t="t" r="r" b="b"/>
            <a:pathLst>
              <a:path w="3009216" h="902765">
                <a:moveTo>
                  <a:pt x="0" y="0"/>
                </a:moveTo>
                <a:lnTo>
                  <a:pt x="3009216" y="0"/>
                </a:lnTo>
                <a:lnTo>
                  <a:pt x="3009216" y="902765"/>
                </a:lnTo>
                <a:lnTo>
                  <a:pt x="0" y="902765"/>
                </a:lnTo>
                <a:lnTo>
                  <a:pt x="0" y="0"/>
                </a:lnTo>
                <a:close/>
              </a:path>
            </a:pathLst>
          </a:custGeom>
          <a:blipFill>
            <a:blip r:embed="rId7"/>
            <a:stretch>
              <a:fillRect/>
            </a:stretch>
          </a:blipFill>
        </p:spPr>
        <p:txBody>
          <a:bodyPr/>
          <a:lstStyle/>
          <a:p>
            <a:endParaRPr lang="en-CA"/>
          </a:p>
        </p:txBody>
      </p:sp>
      <p:sp>
        <p:nvSpPr>
          <p:cNvPr id="21" name="TextBox 21"/>
          <p:cNvSpPr txBox="1"/>
          <p:nvPr/>
        </p:nvSpPr>
        <p:spPr>
          <a:xfrm>
            <a:off x="8628518" y="2659543"/>
            <a:ext cx="5739274" cy="333375"/>
          </a:xfrm>
          <a:prstGeom prst="rect">
            <a:avLst/>
          </a:prstGeom>
        </p:spPr>
        <p:txBody>
          <a:bodyPr lIns="0" tIns="0" rIns="0" bIns="0" rtlCol="0" anchor="t">
            <a:spAutoFit/>
          </a:bodyPr>
          <a:lstStyle/>
          <a:p>
            <a:pPr>
              <a:lnSpc>
                <a:spcPts val="2640"/>
              </a:lnSpc>
            </a:pPr>
            <a:r>
              <a:rPr lang="en-US" sz="2200">
                <a:solidFill>
                  <a:srgbClr val="004330"/>
                </a:solidFill>
                <a:latin typeface="Inter"/>
              </a:rPr>
              <a:t>Participant satisfaction</a:t>
            </a:r>
          </a:p>
        </p:txBody>
      </p:sp>
      <p:sp>
        <p:nvSpPr>
          <p:cNvPr id="22" name="TextBox 22"/>
          <p:cNvSpPr txBox="1"/>
          <p:nvPr/>
        </p:nvSpPr>
        <p:spPr>
          <a:xfrm>
            <a:off x="8628518" y="3402493"/>
            <a:ext cx="5839918" cy="333375"/>
          </a:xfrm>
          <a:prstGeom prst="rect">
            <a:avLst/>
          </a:prstGeom>
        </p:spPr>
        <p:txBody>
          <a:bodyPr lIns="0" tIns="0" rIns="0" bIns="0" rtlCol="0" anchor="t">
            <a:spAutoFit/>
          </a:bodyPr>
          <a:lstStyle/>
          <a:p>
            <a:pPr>
              <a:lnSpc>
                <a:spcPts val="2639"/>
              </a:lnSpc>
            </a:pPr>
            <a:r>
              <a:rPr lang="en-US" sz="2199">
                <a:solidFill>
                  <a:srgbClr val="004330"/>
                </a:solidFill>
                <a:latin typeface="Inter"/>
              </a:rPr>
              <a:t>New participants</a:t>
            </a:r>
          </a:p>
        </p:txBody>
      </p:sp>
      <p:sp>
        <p:nvSpPr>
          <p:cNvPr id="23" name="TextBox 23"/>
          <p:cNvSpPr txBox="1"/>
          <p:nvPr/>
        </p:nvSpPr>
        <p:spPr>
          <a:xfrm>
            <a:off x="7359742" y="4726468"/>
            <a:ext cx="1268776" cy="647700"/>
          </a:xfrm>
          <a:prstGeom prst="rect">
            <a:avLst/>
          </a:prstGeom>
        </p:spPr>
        <p:txBody>
          <a:bodyPr lIns="0" tIns="0" rIns="0" bIns="0" rtlCol="0" anchor="t">
            <a:spAutoFit/>
          </a:bodyPr>
          <a:lstStyle/>
          <a:p>
            <a:pPr>
              <a:lnSpc>
                <a:spcPts val="5040"/>
              </a:lnSpc>
            </a:pPr>
            <a:r>
              <a:rPr lang="en-US" sz="4200">
                <a:solidFill>
                  <a:srgbClr val="004330"/>
                </a:solidFill>
                <a:latin typeface="Anton Bold"/>
              </a:rPr>
              <a:t>22%</a:t>
            </a:r>
          </a:p>
        </p:txBody>
      </p:sp>
      <p:sp>
        <p:nvSpPr>
          <p:cNvPr id="24" name="TextBox 24"/>
          <p:cNvSpPr txBox="1"/>
          <p:nvPr/>
        </p:nvSpPr>
        <p:spPr>
          <a:xfrm>
            <a:off x="8628518" y="4888393"/>
            <a:ext cx="5839918" cy="333375"/>
          </a:xfrm>
          <a:prstGeom prst="rect">
            <a:avLst/>
          </a:prstGeom>
        </p:spPr>
        <p:txBody>
          <a:bodyPr lIns="0" tIns="0" rIns="0" bIns="0" rtlCol="0" anchor="t">
            <a:spAutoFit/>
          </a:bodyPr>
          <a:lstStyle/>
          <a:p>
            <a:pPr>
              <a:lnSpc>
                <a:spcPts val="2639"/>
              </a:lnSpc>
            </a:pPr>
            <a:r>
              <a:rPr lang="en-US" sz="2199">
                <a:solidFill>
                  <a:srgbClr val="004330"/>
                </a:solidFill>
                <a:latin typeface="Inter"/>
              </a:rPr>
              <a:t>Never visited a farm before</a:t>
            </a:r>
          </a:p>
        </p:txBody>
      </p:sp>
      <p:sp>
        <p:nvSpPr>
          <p:cNvPr id="25" name="TextBox 25"/>
          <p:cNvSpPr txBox="1"/>
          <p:nvPr/>
        </p:nvSpPr>
        <p:spPr>
          <a:xfrm>
            <a:off x="7359742" y="3983518"/>
            <a:ext cx="1268776" cy="647700"/>
          </a:xfrm>
          <a:prstGeom prst="rect">
            <a:avLst/>
          </a:prstGeom>
        </p:spPr>
        <p:txBody>
          <a:bodyPr lIns="0" tIns="0" rIns="0" bIns="0" rtlCol="0" anchor="t">
            <a:spAutoFit/>
          </a:bodyPr>
          <a:lstStyle/>
          <a:p>
            <a:pPr>
              <a:lnSpc>
                <a:spcPts val="5040"/>
              </a:lnSpc>
            </a:pPr>
            <a:r>
              <a:rPr lang="en-US" sz="4200">
                <a:solidFill>
                  <a:srgbClr val="004330"/>
                </a:solidFill>
                <a:latin typeface="Anton Bold"/>
              </a:rPr>
              <a:t>87%</a:t>
            </a:r>
          </a:p>
        </p:txBody>
      </p:sp>
      <p:sp>
        <p:nvSpPr>
          <p:cNvPr id="26" name="TextBox 26"/>
          <p:cNvSpPr txBox="1"/>
          <p:nvPr/>
        </p:nvSpPr>
        <p:spPr>
          <a:xfrm>
            <a:off x="8628518" y="4145443"/>
            <a:ext cx="6879656" cy="333375"/>
          </a:xfrm>
          <a:prstGeom prst="rect">
            <a:avLst/>
          </a:prstGeom>
        </p:spPr>
        <p:txBody>
          <a:bodyPr lIns="0" tIns="0" rIns="0" bIns="0" rtlCol="0" anchor="t">
            <a:spAutoFit/>
          </a:bodyPr>
          <a:lstStyle/>
          <a:p>
            <a:pPr>
              <a:lnSpc>
                <a:spcPts val="2639"/>
              </a:lnSpc>
            </a:pPr>
            <a:r>
              <a:rPr lang="en-US" sz="2199">
                <a:solidFill>
                  <a:srgbClr val="004330"/>
                </a:solidFill>
                <a:latin typeface="Inter"/>
              </a:rPr>
              <a:t>Likely to ride PC Connect again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CA"/>
          </a:p>
        </p:txBody>
      </p:sp>
      <p:grpSp>
        <p:nvGrpSpPr>
          <p:cNvPr id="3" name="Group 3"/>
          <p:cNvGrpSpPr/>
          <p:nvPr/>
        </p:nvGrpSpPr>
        <p:grpSpPr>
          <a:xfrm>
            <a:off x="9485093" y="1256412"/>
            <a:ext cx="7774207" cy="7774176"/>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t="-16666" b="-16666"/>
              </a:stretch>
            </a:blipFill>
          </p:spPr>
          <p:txBody>
            <a:bodyPr/>
            <a:lstStyle/>
            <a:p>
              <a:endParaRPr lang="en-CA"/>
            </a:p>
          </p:txBody>
        </p:sp>
      </p:grpSp>
      <p:sp>
        <p:nvSpPr>
          <p:cNvPr id="5" name="Freeform 5"/>
          <p:cNvSpPr/>
          <p:nvPr/>
        </p:nvSpPr>
        <p:spPr>
          <a:xfrm>
            <a:off x="14260091" y="1028700"/>
            <a:ext cx="2572485" cy="1910070"/>
          </a:xfrm>
          <a:custGeom>
            <a:avLst/>
            <a:gdLst/>
            <a:ahLst/>
            <a:cxnLst/>
            <a:rect l="l" t="t" r="r" b="b"/>
            <a:pathLst>
              <a:path w="2572485" h="1910070">
                <a:moveTo>
                  <a:pt x="0" y="0"/>
                </a:moveTo>
                <a:lnTo>
                  <a:pt x="2572485" y="0"/>
                </a:lnTo>
                <a:lnTo>
                  <a:pt x="2572485" y="1910070"/>
                </a:lnTo>
                <a:lnTo>
                  <a:pt x="0" y="19100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nvGrpSpPr>
          <p:cNvPr id="6" name="Group 6"/>
          <p:cNvGrpSpPr/>
          <p:nvPr/>
        </p:nvGrpSpPr>
        <p:grpSpPr>
          <a:xfrm>
            <a:off x="14365372" y="5890354"/>
            <a:ext cx="3140234" cy="314023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6E11">
                <a:alpha val="49804"/>
              </a:srgbClr>
            </a:solidFill>
            <a:ln cap="sq">
              <a:noFill/>
              <a:prstDash val="solid"/>
              <a:miter/>
            </a:ln>
          </p:spPr>
          <p:txBody>
            <a:bodyPr/>
            <a:lstStyle/>
            <a:p>
              <a:endParaRPr lang="en-CA"/>
            </a:p>
          </p:txBody>
        </p:sp>
        <p:sp>
          <p:nvSpPr>
            <p:cNvPr id="8" name="TextBox 8"/>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9" name="TextBox 9"/>
          <p:cNvSpPr txBox="1"/>
          <p:nvPr/>
        </p:nvSpPr>
        <p:spPr>
          <a:xfrm>
            <a:off x="1289961" y="3070805"/>
            <a:ext cx="7765906" cy="5026025"/>
          </a:xfrm>
          <a:prstGeom prst="rect">
            <a:avLst/>
          </a:prstGeom>
        </p:spPr>
        <p:txBody>
          <a:bodyPr lIns="0" tIns="0" rIns="0" bIns="0" rtlCol="0" anchor="t">
            <a:spAutoFit/>
          </a:bodyPr>
          <a:lstStyle/>
          <a:p>
            <a:pPr>
              <a:lnSpc>
                <a:spcPts val="4000"/>
              </a:lnSpc>
            </a:pPr>
            <a:r>
              <a:rPr lang="en-US" sz="2500">
                <a:solidFill>
                  <a:srgbClr val="004330"/>
                </a:solidFill>
                <a:latin typeface="Inter"/>
              </a:rPr>
              <a:t>"The Farm Hop provided a unique opportunity for cultural exchange, fostering understanding and appreciation between different communities. By organizing such inclusive and diverse events, you are creating an environment where immigrants like me can grow roots, find a sense of belonging, and contribute to the broader community. The Farm Hop not only celebrated our cultural diversity, but also highlighted the common bonds we share as residents of Perth County.”</a:t>
            </a:r>
          </a:p>
        </p:txBody>
      </p:sp>
      <p:sp>
        <p:nvSpPr>
          <p:cNvPr id="10" name="TextBox 10"/>
          <p:cNvSpPr txBox="1"/>
          <p:nvPr/>
        </p:nvSpPr>
        <p:spPr>
          <a:xfrm>
            <a:off x="1289961" y="1288443"/>
            <a:ext cx="7304710" cy="1381125"/>
          </a:xfrm>
          <a:prstGeom prst="rect">
            <a:avLst/>
          </a:prstGeom>
        </p:spPr>
        <p:txBody>
          <a:bodyPr lIns="0" tIns="0" rIns="0" bIns="0" rtlCol="0" anchor="t">
            <a:spAutoFit/>
          </a:bodyPr>
          <a:lstStyle/>
          <a:p>
            <a:pPr>
              <a:lnSpc>
                <a:spcPts val="10800"/>
              </a:lnSpc>
            </a:pPr>
            <a:r>
              <a:rPr lang="en-US" sz="9000">
                <a:solidFill>
                  <a:srgbClr val="004330"/>
                </a:solidFill>
                <a:latin typeface="Anton Bold"/>
              </a:rPr>
              <a:t>TESTIMONIAL</a:t>
            </a:r>
          </a:p>
        </p:txBody>
      </p:sp>
      <p:grpSp>
        <p:nvGrpSpPr>
          <p:cNvPr id="11" name="Group 11"/>
          <p:cNvGrpSpPr/>
          <p:nvPr/>
        </p:nvGrpSpPr>
        <p:grpSpPr>
          <a:xfrm>
            <a:off x="1289961" y="8602841"/>
            <a:ext cx="5790463" cy="1021117"/>
            <a:chOff x="0" y="0"/>
            <a:chExt cx="1525060" cy="268936"/>
          </a:xfrm>
        </p:grpSpPr>
        <p:sp>
          <p:nvSpPr>
            <p:cNvPr id="12" name="Freeform 12"/>
            <p:cNvSpPr/>
            <p:nvPr/>
          </p:nvSpPr>
          <p:spPr>
            <a:xfrm>
              <a:off x="0" y="0"/>
              <a:ext cx="1525060" cy="268936"/>
            </a:xfrm>
            <a:custGeom>
              <a:avLst/>
              <a:gdLst/>
              <a:ahLst/>
              <a:cxnLst/>
              <a:rect l="l" t="t" r="r" b="b"/>
              <a:pathLst>
                <a:path w="1525060" h="268936">
                  <a:moveTo>
                    <a:pt x="0" y="0"/>
                  </a:moveTo>
                  <a:lnTo>
                    <a:pt x="1525060" y="0"/>
                  </a:lnTo>
                  <a:lnTo>
                    <a:pt x="1525060" y="268936"/>
                  </a:lnTo>
                  <a:lnTo>
                    <a:pt x="0" y="268936"/>
                  </a:lnTo>
                  <a:close/>
                </a:path>
              </a:pathLst>
            </a:custGeom>
            <a:solidFill>
              <a:srgbClr val="B76E11"/>
            </a:solidFill>
          </p:spPr>
          <p:txBody>
            <a:bodyPr/>
            <a:lstStyle/>
            <a:p>
              <a:endParaRPr lang="en-CA"/>
            </a:p>
          </p:txBody>
        </p:sp>
        <p:sp>
          <p:nvSpPr>
            <p:cNvPr id="13" name="TextBox 13"/>
            <p:cNvSpPr txBox="1"/>
            <p:nvPr/>
          </p:nvSpPr>
          <p:spPr>
            <a:xfrm>
              <a:off x="0" y="-38100"/>
              <a:ext cx="1525060" cy="307036"/>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1848887" y="8870534"/>
            <a:ext cx="4672611" cy="485775"/>
          </a:xfrm>
          <a:prstGeom prst="rect">
            <a:avLst/>
          </a:prstGeom>
        </p:spPr>
        <p:txBody>
          <a:bodyPr lIns="0" tIns="0" rIns="0" bIns="0" rtlCol="0" anchor="t">
            <a:spAutoFit/>
          </a:bodyPr>
          <a:lstStyle/>
          <a:p>
            <a:pPr algn="ctr">
              <a:lnSpc>
                <a:spcPts val="3840"/>
              </a:lnSpc>
            </a:pPr>
            <a:r>
              <a:rPr lang="en-US" sz="3200">
                <a:solidFill>
                  <a:srgbClr val="004330"/>
                </a:solidFill>
                <a:latin typeface="Anton"/>
              </a:rPr>
              <a:t>Najma Jose</a:t>
            </a:r>
          </a:p>
        </p:txBody>
      </p:sp>
      <p:grpSp>
        <p:nvGrpSpPr>
          <p:cNvPr id="15" name="Group 15"/>
          <p:cNvGrpSpPr/>
          <p:nvPr/>
        </p:nvGrpSpPr>
        <p:grpSpPr>
          <a:xfrm rot="5400000">
            <a:off x="4087094" y="-4087094"/>
            <a:ext cx="442810" cy="8616999"/>
            <a:chOff x="0" y="0"/>
            <a:chExt cx="116625" cy="2269498"/>
          </a:xfrm>
        </p:grpSpPr>
        <p:sp>
          <p:nvSpPr>
            <p:cNvPr id="16" name="Freeform 16"/>
            <p:cNvSpPr/>
            <p:nvPr/>
          </p:nvSpPr>
          <p:spPr>
            <a:xfrm>
              <a:off x="0" y="0"/>
              <a:ext cx="116625" cy="2269498"/>
            </a:xfrm>
            <a:custGeom>
              <a:avLst/>
              <a:gdLst/>
              <a:ahLst/>
              <a:cxnLst/>
              <a:rect l="l" t="t" r="r" b="b"/>
              <a:pathLst>
                <a:path w="116625" h="2269498">
                  <a:moveTo>
                    <a:pt x="0" y="0"/>
                  </a:moveTo>
                  <a:lnTo>
                    <a:pt x="116625" y="0"/>
                  </a:lnTo>
                  <a:lnTo>
                    <a:pt x="116625" y="2269498"/>
                  </a:lnTo>
                  <a:lnTo>
                    <a:pt x="0" y="2269498"/>
                  </a:lnTo>
                  <a:close/>
                </a:path>
              </a:pathLst>
            </a:custGeom>
            <a:solidFill>
              <a:srgbClr val="B76E11"/>
            </a:solidFill>
          </p:spPr>
          <p:txBody>
            <a:bodyPr/>
            <a:lstStyle/>
            <a:p>
              <a:endParaRPr lang="en-CA"/>
            </a:p>
          </p:txBody>
        </p:sp>
        <p:sp>
          <p:nvSpPr>
            <p:cNvPr id="17" name="TextBox 17"/>
            <p:cNvSpPr txBox="1"/>
            <p:nvPr/>
          </p:nvSpPr>
          <p:spPr>
            <a:xfrm>
              <a:off x="0" y="-38100"/>
              <a:ext cx="116625" cy="2307598"/>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rot="5400000">
            <a:off x="8623475" y="436333"/>
            <a:ext cx="442810" cy="455763"/>
            <a:chOff x="0" y="0"/>
            <a:chExt cx="116625" cy="120036"/>
          </a:xfrm>
        </p:grpSpPr>
        <p:sp>
          <p:nvSpPr>
            <p:cNvPr id="19" name="Freeform 19"/>
            <p:cNvSpPr/>
            <p:nvPr/>
          </p:nvSpPr>
          <p:spPr>
            <a:xfrm>
              <a:off x="0" y="0"/>
              <a:ext cx="116625" cy="120036"/>
            </a:xfrm>
            <a:custGeom>
              <a:avLst/>
              <a:gdLst/>
              <a:ahLst/>
              <a:cxnLst/>
              <a:rect l="l" t="t" r="r" b="b"/>
              <a:pathLst>
                <a:path w="116625" h="120036">
                  <a:moveTo>
                    <a:pt x="0" y="0"/>
                  </a:moveTo>
                  <a:lnTo>
                    <a:pt x="116625" y="0"/>
                  </a:lnTo>
                  <a:lnTo>
                    <a:pt x="116625" y="120036"/>
                  </a:lnTo>
                  <a:lnTo>
                    <a:pt x="0" y="120036"/>
                  </a:lnTo>
                  <a:close/>
                </a:path>
              </a:pathLst>
            </a:custGeom>
            <a:solidFill>
              <a:srgbClr val="B76E11"/>
            </a:solidFill>
          </p:spPr>
          <p:txBody>
            <a:bodyPr/>
            <a:lstStyle/>
            <a:p>
              <a:endParaRPr lang="en-CA"/>
            </a:p>
          </p:txBody>
        </p:sp>
        <p:sp>
          <p:nvSpPr>
            <p:cNvPr id="20" name="TextBox 20"/>
            <p:cNvSpPr txBox="1"/>
            <p:nvPr/>
          </p:nvSpPr>
          <p:spPr>
            <a:xfrm>
              <a:off x="0" y="-38100"/>
              <a:ext cx="116625" cy="1581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rot="5400000">
            <a:off x="9062344" y="-6476"/>
            <a:ext cx="442810" cy="455763"/>
            <a:chOff x="0" y="0"/>
            <a:chExt cx="116625" cy="120036"/>
          </a:xfrm>
        </p:grpSpPr>
        <p:sp>
          <p:nvSpPr>
            <p:cNvPr id="22" name="Freeform 22"/>
            <p:cNvSpPr/>
            <p:nvPr/>
          </p:nvSpPr>
          <p:spPr>
            <a:xfrm>
              <a:off x="0" y="0"/>
              <a:ext cx="116625" cy="120036"/>
            </a:xfrm>
            <a:custGeom>
              <a:avLst/>
              <a:gdLst/>
              <a:ahLst/>
              <a:cxnLst/>
              <a:rect l="l" t="t" r="r" b="b"/>
              <a:pathLst>
                <a:path w="116625" h="120036">
                  <a:moveTo>
                    <a:pt x="0" y="0"/>
                  </a:moveTo>
                  <a:lnTo>
                    <a:pt x="116625" y="0"/>
                  </a:lnTo>
                  <a:lnTo>
                    <a:pt x="116625" y="120036"/>
                  </a:lnTo>
                  <a:lnTo>
                    <a:pt x="0" y="120036"/>
                  </a:lnTo>
                  <a:close/>
                </a:path>
              </a:pathLst>
            </a:custGeom>
            <a:solidFill>
              <a:srgbClr val="B76E11"/>
            </a:solidFill>
          </p:spPr>
          <p:txBody>
            <a:bodyPr/>
            <a:lstStyle/>
            <a:p>
              <a:endParaRPr lang="en-CA"/>
            </a:p>
          </p:txBody>
        </p:sp>
        <p:sp>
          <p:nvSpPr>
            <p:cNvPr id="23" name="TextBox 23"/>
            <p:cNvSpPr txBox="1"/>
            <p:nvPr/>
          </p:nvSpPr>
          <p:spPr>
            <a:xfrm>
              <a:off x="0" y="-38100"/>
              <a:ext cx="116625" cy="158136"/>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24"/>
          <p:cNvSpPr/>
          <p:nvPr/>
        </p:nvSpPr>
        <p:spPr>
          <a:xfrm>
            <a:off x="15043591" y="9172575"/>
            <a:ext cx="3009216" cy="902765"/>
          </a:xfrm>
          <a:custGeom>
            <a:avLst/>
            <a:gdLst/>
            <a:ahLst/>
            <a:cxnLst/>
            <a:rect l="l" t="t" r="r" b="b"/>
            <a:pathLst>
              <a:path w="3009216" h="902765">
                <a:moveTo>
                  <a:pt x="0" y="0"/>
                </a:moveTo>
                <a:lnTo>
                  <a:pt x="3009216" y="0"/>
                </a:lnTo>
                <a:lnTo>
                  <a:pt x="3009216" y="902765"/>
                </a:lnTo>
                <a:lnTo>
                  <a:pt x="0" y="902765"/>
                </a:lnTo>
                <a:lnTo>
                  <a:pt x="0" y="0"/>
                </a:lnTo>
                <a:close/>
              </a:path>
            </a:pathLst>
          </a:custGeom>
          <a:blipFill>
            <a:blip r:embed="rId6"/>
            <a:stretch>
              <a:fillRect/>
            </a:stretch>
          </a:blipFill>
        </p:spPr>
        <p:txBody>
          <a:bodyPr/>
          <a:lstStyle/>
          <a:p>
            <a:endParaRPr lang="en-CA"/>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CA"/>
          </a:p>
        </p:txBody>
      </p:sp>
      <p:sp>
        <p:nvSpPr>
          <p:cNvPr id="3" name="Freeform 3"/>
          <p:cNvSpPr/>
          <p:nvPr/>
        </p:nvSpPr>
        <p:spPr>
          <a:xfrm flipH="1">
            <a:off x="-185623" y="-1293253"/>
            <a:ext cx="5437863" cy="7253756"/>
          </a:xfrm>
          <a:custGeom>
            <a:avLst/>
            <a:gdLst/>
            <a:ahLst/>
            <a:cxnLst/>
            <a:rect l="l" t="t" r="r" b="b"/>
            <a:pathLst>
              <a:path w="5437863" h="7253756">
                <a:moveTo>
                  <a:pt x="5437863" y="0"/>
                </a:moveTo>
                <a:lnTo>
                  <a:pt x="0" y="0"/>
                </a:lnTo>
                <a:lnTo>
                  <a:pt x="0" y="7253756"/>
                </a:lnTo>
                <a:lnTo>
                  <a:pt x="5437863" y="7253756"/>
                </a:lnTo>
                <a:lnTo>
                  <a:pt x="5437863" y="0"/>
                </a:lnTo>
                <a:close/>
              </a:path>
            </a:pathLst>
          </a:custGeom>
          <a:blipFill>
            <a:blip r:embed="rId3"/>
            <a:stretch>
              <a:fillRect/>
            </a:stretch>
          </a:blipFill>
        </p:spPr>
        <p:txBody>
          <a:bodyPr/>
          <a:lstStyle/>
          <a:p>
            <a:endParaRPr lang="en-CA"/>
          </a:p>
        </p:txBody>
      </p:sp>
      <p:grpSp>
        <p:nvGrpSpPr>
          <p:cNvPr id="4" name="Group 4"/>
          <p:cNvGrpSpPr/>
          <p:nvPr/>
        </p:nvGrpSpPr>
        <p:grpSpPr>
          <a:xfrm>
            <a:off x="5329184" y="0"/>
            <a:ext cx="6446071" cy="5143500"/>
            <a:chOff x="0" y="0"/>
            <a:chExt cx="1018638" cy="812800"/>
          </a:xfrm>
        </p:grpSpPr>
        <p:sp>
          <p:nvSpPr>
            <p:cNvPr id="5" name="Freeform 5"/>
            <p:cNvSpPr/>
            <p:nvPr/>
          </p:nvSpPr>
          <p:spPr>
            <a:xfrm>
              <a:off x="0" y="0"/>
              <a:ext cx="1018638" cy="812800"/>
            </a:xfrm>
            <a:custGeom>
              <a:avLst/>
              <a:gdLst/>
              <a:ahLst/>
              <a:cxnLst/>
              <a:rect l="l" t="t" r="r" b="b"/>
              <a:pathLst>
                <a:path w="1018638" h="812800">
                  <a:moveTo>
                    <a:pt x="0" y="0"/>
                  </a:moveTo>
                  <a:lnTo>
                    <a:pt x="1018638" y="0"/>
                  </a:lnTo>
                  <a:lnTo>
                    <a:pt x="1018638" y="812800"/>
                  </a:lnTo>
                  <a:lnTo>
                    <a:pt x="0" y="812800"/>
                  </a:lnTo>
                  <a:close/>
                </a:path>
              </a:pathLst>
            </a:custGeom>
            <a:blipFill>
              <a:blip r:embed="rId4"/>
              <a:stretch>
                <a:fillRect t="-129" b="-129"/>
              </a:stretch>
            </a:blipFill>
          </p:spPr>
          <p:txBody>
            <a:bodyPr/>
            <a:lstStyle/>
            <a:p>
              <a:endParaRPr lang="en-CA"/>
            </a:p>
          </p:txBody>
        </p:sp>
      </p:grpSp>
      <p:grpSp>
        <p:nvGrpSpPr>
          <p:cNvPr id="6" name="Group 6"/>
          <p:cNvGrpSpPr/>
          <p:nvPr/>
        </p:nvGrpSpPr>
        <p:grpSpPr>
          <a:xfrm>
            <a:off x="1343358" y="5200650"/>
            <a:ext cx="2686716" cy="1326719"/>
            <a:chOff x="0" y="0"/>
            <a:chExt cx="707612" cy="349424"/>
          </a:xfrm>
        </p:grpSpPr>
        <p:sp>
          <p:nvSpPr>
            <p:cNvPr id="7" name="Freeform 7"/>
            <p:cNvSpPr/>
            <p:nvPr/>
          </p:nvSpPr>
          <p:spPr>
            <a:xfrm>
              <a:off x="0" y="0"/>
              <a:ext cx="707612" cy="349424"/>
            </a:xfrm>
            <a:custGeom>
              <a:avLst/>
              <a:gdLst/>
              <a:ahLst/>
              <a:cxnLst/>
              <a:rect l="l" t="t" r="r" b="b"/>
              <a:pathLst>
                <a:path w="707612" h="349424">
                  <a:moveTo>
                    <a:pt x="0" y="0"/>
                  </a:moveTo>
                  <a:lnTo>
                    <a:pt x="707612" y="0"/>
                  </a:lnTo>
                  <a:lnTo>
                    <a:pt x="707612" y="349424"/>
                  </a:lnTo>
                  <a:lnTo>
                    <a:pt x="0" y="349424"/>
                  </a:lnTo>
                  <a:close/>
                </a:path>
              </a:pathLst>
            </a:custGeom>
            <a:solidFill>
              <a:srgbClr val="A7202C">
                <a:alpha val="49804"/>
              </a:srgbClr>
            </a:solidFill>
          </p:spPr>
          <p:txBody>
            <a:bodyPr/>
            <a:lstStyle/>
            <a:p>
              <a:endParaRPr lang="en-CA"/>
            </a:p>
          </p:txBody>
        </p:sp>
        <p:sp>
          <p:nvSpPr>
            <p:cNvPr id="8" name="TextBox 8"/>
            <p:cNvSpPr txBox="1"/>
            <p:nvPr/>
          </p:nvSpPr>
          <p:spPr>
            <a:xfrm>
              <a:off x="0" y="-38100"/>
              <a:ext cx="707612" cy="38752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1841929" y="0"/>
            <a:ext cx="6446071" cy="5143500"/>
            <a:chOff x="0" y="0"/>
            <a:chExt cx="1018638" cy="812800"/>
          </a:xfrm>
        </p:grpSpPr>
        <p:sp>
          <p:nvSpPr>
            <p:cNvPr id="10" name="Freeform 10"/>
            <p:cNvSpPr/>
            <p:nvPr/>
          </p:nvSpPr>
          <p:spPr>
            <a:xfrm>
              <a:off x="0" y="0"/>
              <a:ext cx="1018638" cy="812800"/>
            </a:xfrm>
            <a:custGeom>
              <a:avLst/>
              <a:gdLst/>
              <a:ahLst/>
              <a:cxnLst/>
              <a:rect l="l" t="t" r="r" b="b"/>
              <a:pathLst>
                <a:path w="1018638" h="812800">
                  <a:moveTo>
                    <a:pt x="0" y="0"/>
                  </a:moveTo>
                  <a:lnTo>
                    <a:pt x="1018638" y="0"/>
                  </a:lnTo>
                  <a:lnTo>
                    <a:pt x="1018638" y="812800"/>
                  </a:lnTo>
                  <a:lnTo>
                    <a:pt x="0" y="812800"/>
                  </a:lnTo>
                  <a:close/>
                </a:path>
              </a:pathLst>
            </a:custGeom>
            <a:blipFill>
              <a:blip r:embed="rId5"/>
              <a:stretch>
                <a:fillRect t="-129" b="-129"/>
              </a:stretch>
            </a:blipFill>
          </p:spPr>
          <p:txBody>
            <a:bodyPr/>
            <a:lstStyle/>
            <a:p>
              <a:endParaRPr lang="en-CA"/>
            </a:p>
          </p:txBody>
        </p:sp>
      </p:grpSp>
      <p:grpSp>
        <p:nvGrpSpPr>
          <p:cNvPr id="11" name="Group 11"/>
          <p:cNvGrpSpPr/>
          <p:nvPr/>
        </p:nvGrpSpPr>
        <p:grpSpPr>
          <a:xfrm>
            <a:off x="11841929" y="5200650"/>
            <a:ext cx="6446071" cy="5143500"/>
            <a:chOff x="0" y="0"/>
            <a:chExt cx="1018638" cy="812800"/>
          </a:xfrm>
        </p:grpSpPr>
        <p:sp>
          <p:nvSpPr>
            <p:cNvPr id="12" name="Freeform 12"/>
            <p:cNvSpPr/>
            <p:nvPr/>
          </p:nvSpPr>
          <p:spPr>
            <a:xfrm>
              <a:off x="0" y="0"/>
              <a:ext cx="1018638" cy="812800"/>
            </a:xfrm>
            <a:custGeom>
              <a:avLst/>
              <a:gdLst/>
              <a:ahLst/>
              <a:cxnLst/>
              <a:rect l="l" t="t" r="r" b="b"/>
              <a:pathLst>
                <a:path w="1018638" h="812800">
                  <a:moveTo>
                    <a:pt x="0" y="0"/>
                  </a:moveTo>
                  <a:lnTo>
                    <a:pt x="1018638" y="0"/>
                  </a:lnTo>
                  <a:lnTo>
                    <a:pt x="1018638" y="812800"/>
                  </a:lnTo>
                  <a:lnTo>
                    <a:pt x="0" y="812800"/>
                  </a:lnTo>
                  <a:close/>
                </a:path>
              </a:pathLst>
            </a:custGeom>
            <a:blipFill>
              <a:blip r:embed="rId6"/>
              <a:stretch>
                <a:fillRect t="-129" b="-129"/>
              </a:stretch>
            </a:blipFill>
          </p:spPr>
          <p:txBody>
            <a:bodyPr/>
            <a:lstStyle/>
            <a:p>
              <a:endParaRPr lang="en-CA"/>
            </a:p>
          </p:txBody>
        </p:sp>
      </p:grpSp>
      <p:grpSp>
        <p:nvGrpSpPr>
          <p:cNvPr id="13" name="Group 13"/>
          <p:cNvGrpSpPr/>
          <p:nvPr/>
        </p:nvGrpSpPr>
        <p:grpSpPr>
          <a:xfrm>
            <a:off x="5329184" y="5200650"/>
            <a:ext cx="6446071" cy="5143500"/>
            <a:chOff x="0" y="0"/>
            <a:chExt cx="1018638" cy="812800"/>
          </a:xfrm>
        </p:grpSpPr>
        <p:sp>
          <p:nvSpPr>
            <p:cNvPr id="14" name="Freeform 14"/>
            <p:cNvSpPr/>
            <p:nvPr/>
          </p:nvSpPr>
          <p:spPr>
            <a:xfrm>
              <a:off x="0" y="0"/>
              <a:ext cx="1018638" cy="812800"/>
            </a:xfrm>
            <a:custGeom>
              <a:avLst/>
              <a:gdLst/>
              <a:ahLst/>
              <a:cxnLst/>
              <a:rect l="l" t="t" r="r" b="b"/>
              <a:pathLst>
                <a:path w="1018638" h="812800">
                  <a:moveTo>
                    <a:pt x="0" y="0"/>
                  </a:moveTo>
                  <a:lnTo>
                    <a:pt x="1018638" y="0"/>
                  </a:lnTo>
                  <a:lnTo>
                    <a:pt x="1018638" y="812800"/>
                  </a:lnTo>
                  <a:lnTo>
                    <a:pt x="0" y="812800"/>
                  </a:lnTo>
                  <a:close/>
                </a:path>
              </a:pathLst>
            </a:custGeom>
            <a:blipFill>
              <a:blip r:embed="rId7"/>
              <a:stretch>
                <a:fillRect t="-259"/>
              </a:stretch>
            </a:blipFill>
          </p:spPr>
          <p:txBody>
            <a:bodyPr/>
            <a:lstStyle/>
            <a:p>
              <a:endParaRPr lang="en-CA"/>
            </a:p>
          </p:txBody>
        </p:sp>
      </p:grpSp>
      <p:grpSp>
        <p:nvGrpSpPr>
          <p:cNvPr id="15" name="Group 15"/>
          <p:cNvGrpSpPr/>
          <p:nvPr/>
        </p:nvGrpSpPr>
        <p:grpSpPr>
          <a:xfrm>
            <a:off x="-959332" y="0"/>
            <a:ext cx="2686716" cy="10287000"/>
            <a:chOff x="0" y="0"/>
            <a:chExt cx="707612" cy="2709333"/>
          </a:xfrm>
        </p:grpSpPr>
        <p:sp>
          <p:nvSpPr>
            <p:cNvPr id="16" name="Freeform 16"/>
            <p:cNvSpPr/>
            <p:nvPr/>
          </p:nvSpPr>
          <p:spPr>
            <a:xfrm>
              <a:off x="0" y="0"/>
              <a:ext cx="707612" cy="2709333"/>
            </a:xfrm>
            <a:custGeom>
              <a:avLst/>
              <a:gdLst/>
              <a:ahLst/>
              <a:cxnLst/>
              <a:rect l="l" t="t" r="r" b="b"/>
              <a:pathLst>
                <a:path w="707612" h="2709333">
                  <a:moveTo>
                    <a:pt x="0" y="0"/>
                  </a:moveTo>
                  <a:lnTo>
                    <a:pt x="707612" y="0"/>
                  </a:lnTo>
                  <a:lnTo>
                    <a:pt x="707612" y="2709333"/>
                  </a:lnTo>
                  <a:lnTo>
                    <a:pt x="0" y="2709333"/>
                  </a:lnTo>
                  <a:close/>
                </a:path>
              </a:pathLst>
            </a:custGeom>
            <a:solidFill>
              <a:srgbClr val="B76E11">
                <a:alpha val="49804"/>
              </a:srgbClr>
            </a:solidFill>
          </p:spPr>
          <p:txBody>
            <a:bodyPr/>
            <a:lstStyle/>
            <a:p>
              <a:endParaRPr lang="en-CA"/>
            </a:p>
          </p:txBody>
        </p:sp>
        <p:sp>
          <p:nvSpPr>
            <p:cNvPr id="17" name="TextBox 17"/>
            <p:cNvSpPr txBox="1"/>
            <p:nvPr/>
          </p:nvSpPr>
          <p:spPr>
            <a:xfrm>
              <a:off x="0" y="-38100"/>
              <a:ext cx="707612" cy="2747433"/>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84025" y="6413069"/>
            <a:ext cx="1978175" cy="1016431"/>
          </a:xfrm>
          <a:prstGeom prst="rect">
            <a:avLst/>
          </a:prstGeom>
        </p:spPr>
        <p:txBody>
          <a:bodyPr wrap="square" lIns="0" tIns="0" rIns="0" bIns="0" rtlCol="0" anchor="t">
            <a:spAutoFit/>
          </a:bodyPr>
          <a:lstStyle/>
          <a:p>
            <a:pPr>
              <a:lnSpc>
                <a:spcPts val="8319"/>
              </a:lnSpc>
              <a:spcBef>
                <a:spcPct val="0"/>
              </a:spcBef>
            </a:pPr>
            <a:r>
              <a:rPr lang="en-US" sz="5942" dirty="0">
                <a:solidFill>
                  <a:srgbClr val="004330"/>
                </a:solidFill>
                <a:latin typeface="Anton"/>
              </a:rPr>
              <a:t>EVENT</a:t>
            </a:r>
          </a:p>
        </p:txBody>
      </p:sp>
      <p:sp>
        <p:nvSpPr>
          <p:cNvPr id="19" name="TextBox 19"/>
          <p:cNvSpPr txBox="1"/>
          <p:nvPr/>
        </p:nvSpPr>
        <p:spPr>
          <a:xfrm>
            <a:off x="384025" y="7419975"/>
            <a:ext cx="4605381" cy="1838325"/>
          </a:xfrm>
          <a:prstGeom prst="rect">
            <a:avLst/>
          </a:prstGeom>
        </p:spPr>
        <p:txBody>
          <a:bodyPr lIns="0" tIns="0" rIns="0" bIns="0" rtlCol="0" anchor="t">
            <a:spAutoFit/>
          </a:bodyPr>
          <a:lstStyle/>
          <a:p>
            <a:pPr>
              <a:lnSpc>
                <a:spcPts val="14400"/>
              </a:lnSpc>
            </a:pPr>
            <a:r>
              <a:rPr lang="en-US" sz="12000">
                <a:solidFill>
                  <a:srgbClr val="004330"/>
                </a:solidFill>
                <a:latin typeface="Anton Bold"/>
              </a:rPr>
              <a:t>Gallery</a:t>
            </a:r>
          </a:p>
        </p:txBody>
      </p:sp>
      <p:sp>
        <p:nvSpPr>
          <p:cNvPr id="20" name="Freeform 20"/>
          <p:cNvSpPr/>
          <p:nvPr/>
        </p:nvSpPr>
        <p:spPr>
          <a:xfrm>
            <a:off x="384025" y="9258300"/>
            <a:ext cx="3009216" cy="902765"/>
          </a:xfrm>
          <a:custGeom>
            <a:avLst/>
            <a:gdLst/>
            <a:ahLst/>
            <a:cxnLst/>
            <a:rect l="l" t="t" r="r" b="b"/>
            <a:pathLst>
              <a:path w="3009216" h="902765">
                <a:moveTo>
                  <a:pt x="0" y="0"/>
                </a:moveTo>
                <a:lnTo>
                  <a:pt x="3009217" y="0"/>
                </a:lnTo>
                <a:lnTo>
                  <a:pt x="3009217" y="902765"/>
                </a:lnTo>
                <a:lnTo>
                  <a:pt x="0" y="902765"/>
                </a:lnTo>
                <a:lnTo>
                  <a:pt x="0" y="0"/>
                </a:lnTo>
                <a:close/>
              </a:path>
            </a:pathLst>
          </a:custGeom>
          <a:blipFill>
            <a:blip r:embed="rId8"/>
            <a:stretch>
              <a:fillRect/>
            </a:stretch>
          </a:blipFill>
        </p:spPr>
        <p:txBody>
          <a:bodyPr/>
          <a:lstStyle/>
          <a:p>
            <a:endParaRPr lang="en-CA"/>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CA"/>
          </a:p>
        </p:txBody>
      </p:sp>
      <p:grpSp>
        <p:nvGrpSpPr>
          <p:cNvPr id="3" name="Group 3"/>
          <p:cNvGrpSpPr/>
          <p:nvPr/>
        </p:nvGrpSpPr>
        <p:grpSpPr>
          <a:xfrm>
            <a:off x="12199450" y="0"/>
            <a:ext cx="5059850" cy="4265040"/>
            <a:chOff x="0" y="0"/>
            <a:chExt cx="1332635" cy="1123303"/>
          </a:xfrm>
        </p:grpSpPr>
        <p:sp>
          <p:nvSpPr>
            <p:cNvPr id="4" name="Freeform 4"/>
            <p:cNvSpPr/>
            <p:nvPr/>
          </p:nvSpPr>
          <p:spPr>
            <a:xfrm>
              <a:off x="0" y="0"/>
              <a:ext cx="1332635" cy="1123303"/>
            </a:xfrm>
            <a:custGeom>
              <a:avLst/>
              <a:gdLst/>
              <a:ahLst/>
              <a:cxnLst/>
              <a:rect l="l" t="t" r="r" b="b"/>
              <a:pathLst>
                <a:path w="1332635" h="1123303">
                  <a:moveTo>
                    <a:pt x="0" y="0"/>
                  </a:moveTo>
                  <a:lnTo>
                    <a:pt x="1332635" y="0"/>
                  </a:lnTo>
                  <a:lnTo>
                    <a:pt x="1332635" y="1123303"/>
                  </a:lnTo>
                  <a:lnTo>
                    <a:pt x="0" y="1123303"/>
                  </a:lnTo>
                  <a:close/>
                </a:path>
              </a:pathLst>
            </a:custGeom>
            <a:solidFill>
              <a:srgbClr val="004330"/>
            </a:solidFill>
          </p:spPr>
          <p:txBody>
            <a:bodyPr/>
            <a:lstStyle/>
            <a:p>
              <a:endParaRPr lang="en-CA"/>
            </a:p>
          </p:txBody>
        </p:sp>
        <p:sp>
          <p:nvSpPr>
            <p:cNvPr id="5" name="TextBox 5"/>
            <p:cNvSpPr txBox="1"/>
            <p:nvPr/>
          </p:nvSpPr>
          <p:spPr>
            <a:xfrm>
              <a:off x="0" y="-38100"/>
              <a:ext cx="1332635" cy="116140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28700" y="5143500"/>
            <a:ext cx="16230600" cy="5143500"/>
          </a:xfrm>
          <a:custGeom>
            <a:avLst/>
            <a:gdLst/>
            <a:ahLst/>
            <a:cxnLst/>
            <a:rect l="l" t="t" r="r" b="b"/>
            <a:pathLst>
              <a:path w="16230600" h="5143500">
                <a:moveTo>
                  <a:pt x="0" y="0"/>
                </a:moveTo>
                <a:lnTo>
                  <a:pt x="16230600" y="0"/>
                </a:lnTo>
                <a:lnTo>
                  <a:pt x="16230600" y="5143500"/>
                </a:lnTo>
                <a:lnTo>
                  <a:pt x="0" y="5143500"/>
                </a:lnTo>
                <a:lnTo>
                  <a:pt x="0" y="0"/>
                </a:lnTo>
                <a:close/>
              </a:path>
            </a:pathLst>
          </a:custGeom>
          <a:blipFill>
            <a:blip r:embed="rId3"/>
            <a:stretch>
              <a:fillRect t="-55185" b="-55185"/>
            </a:stretch>
          </a:blipFill>
        </p:spPr>
        <p:txBody>
          <a:bodyPr/>
          <a:lstStyle/>
          <a:p>
            <a:endParaRPr lang="en-CA"/>
          </a:p>
        </p:txBody>
      </p:sp>
      <p:sp>
        <p:nvSpPr>
          <p:cNvPr id="7" name="TextBox 7"/>
          <p:cNvSpPr txBox="1"/>
          <p:nvPr/>
        </p:nvSpPr>
        <p:spPr>
          <a:xfrm>
            <a:off x="12668802" y="1019175"/>
            <a:ext cx="2753516" cy="647612"/>
          </a:xfrm>
          <a:prstGeom prst="rect">
            <a:avLst/>
          </a:prstGeom>
        </p:spPr>
        <p:txBody>
          <a:bodyPr lIns="0" tIns="0" rIns="0" bIns="0" rtlCol="0" anchor="t">
            <a:spAutoFit/>
          </a:bodyPr>
          <a:lstStyle/>
          <a:p>
            <a:pPr>
              <a:lnSpc>
                <a:spcPts val="5040"/>
              </a:lnSpc>
            </a:pPr>
            <a:r>
              <a:rPr lang="en-US" sz="4200">
                <a:solidFill>
                  <a:srgbClr val="FFFFFF"/>
                </a:solidFill>
                <a:latin typeface="Anton Bold"/>
              </a:rPr>
              <a:t>GET IN TOUCH</a:t>
            </a:r>
          </a:p>
        </p:txBody>
      </p:sp>
      <p:sp>
        <p:nvSpPr>
          <p:cNvPr id="8" name="TextBox 8"/>
          <p:cNvSpPr txBox="1"/>
          <p:nvPr/>
        </p:nvSpPr>
        <p:spPr>
          <a:xfrm>
            <a:off x="12668802" y="1955137"/>
            <a:ext cx="4121146" cy="1574800"/>
          </a:xfrm>
          <a:prstGeom prst="rect">
            <a:avLst/>
          </a:prstGeom>
        </p:spPr>
        <p:txBody>
          <a:bodyPr lIns="0" tIns="0" rIns="0" bIns="0" rtlCol="0" anchor="t">
            <a:spAutoFit/>
          </a:bodyPr>
          <a:lstStyle/>
          <a:p>
            <a:pPr>
              <a:lnSpc>
                <a:spcPts val="3199"/>
              </a:lnSpc>
            </a:pPr>
            <a:r>
              <a:rPr lang="en-US" sz="1999">
                <a:solidFill>
                  <a:srgbClr val="FFFFFF"/>
                </a:solidFill>
                <a:latin typeface="Inter"/>
              </a:rPr>
              <a:t>Meredith Forget, Manager of Economic Development &amp; Tourism</a:t>
            </a:r>
          </a:p>
          <a:p>
            <a:pPr>
              <a:lnSpc>
                <a:spcPts val="3199"/>
              </a:lnSpc>
            </a:pPr>
            <a:r>
              <a:rPr lang="en-US" sz="1999">
                <a:solidFill>
                  <a:srgbClr val="FFFFFF"/>
                </a:solidFill>
                <a:latin typeface="Inter"/>
              </a:rPr>
              <a:t>mforget@perthcounty.ca</a:t>
            </a:r>
          </a:p>
          <a:p>
            <a:pPr>
              <a:lnSpc>
                <a:spcPts val="3199"/>
              </a:lnSpc>
            </a:pPr>
            <a:r>
              <a:rPr lang="en-US" sz="1999">
                <a:solidFill>
                  <a:srgbClr val="FFFFFF"/>
                </a:solidFill>
                <a:latin typeface="Inter"/>
              </a:rPr>
              <a:t>519.301.1962</a:t>
            </a:r>
          </a:p>
        </p:txBody>
      </p:sp>
      <p:sp>
        <p:nvSpPr>
          <p:cNvPr id="9" name="TextBox 9"/>
          <p:cNvSpPr txBox="1"/>
          <p:nvPr/>
        </p:nvSpPr>
        <p:spPr>
          <a:xfrm>
            <a:off x="1028700" y="990908"/>
            <a:ext cx="8771189" cy="2952662"/>
          </a:xfrm>
          <a:prstGeom prst="rect">
            <a:avLst/>
          </a:prstGeom>
        </p:spPr>
        <p:txBody>
          <a:bodyPr lIns="0" tIns="0" rIns="0" bIns="0" rtlCol="0" anchor="t">
            <a:spAutoFit/>
          </a:bodyPr>
          <a:lstStyle/>
          <a:p>
            <a:pPr>
              <a:lnSpc>
                <a:spcPts val="11700"/>
              </a:lnSpc>
            </a:pPr>
            <a:r>
              <a:rPr lang="en-US" sz="9000">
                <a:solidFill>
                  <a:srgbClr val="004330"/>
                </a:solidFill>
                <a:latin typeface="Anton Bold"/>
              </a:rPr>
              <a:t>THANK YOU FOR YOUR ENTHUSIASM</a:t>
            </a:r>
          </a:p>
        </p:txBody>
      </p:sp>
      <p:grpSp>
        <p:nvGrpSpPr>
          <p:cNvPr id="10" name="Group 10"/>
          <p:cNvGrpSpPr/>
          <p:nvPr/>
        </p:nvGrpSpPr>
        <p:grpSpPr>
          <a:xfrm>
            <a:off x="0" y="4938928"/>
            <a:ext cx="2686716" cy="5348072"/>
            <a:chOff x="0" y="0"/>
            <a:chExt cx="707612" cy="1408546"/>
          </a:xfrm>
        </p:grpSpPr>
        <p:sp>
          <p:nvSpPr>
            <p:cNvPr id="11" name="Freeform 11"/>
            <p:cNvSpPr/>
            <p:nvPr/>
          </p:nvSpPr>
          <p:spPr>
            <a:xfrm>
              <a:off x="0" y="0"/>
              <a:ext cx="707612" cy="1408546"/>
            </a:xfrm>
            <a:custGeom>
              <a:avLst/>
              <a:gdLst/>
              <a:ahLst/>
              <a:cxnLst/>
              <a:rect l="l" t="t" r="r" b="b"/>
              <a:pathLst>
                <a:path w="707612" h="1408546">
                  <a:moveTo>
                    <a:pt x="0" y="0"/>
                  </a:moveTo>
                  <a:lnTo>
                    <a:pt x="707612" y="0"/>
                  </a:lnTo>
                  <a:lnTo>
                    <a:pt x="707612" y="1408546"/>
                  </a:lnTo>
                  <a:lnTo>
                    <a:pt x="0" y="1408546"/>
                  </a:lnTo>
                  <a:close/>
                </a:path>
              </a:pathLst>
            </a:custGeom>
            <a:solidFill>
              <a:srgbClr val="D5882F">
                <a:alpha val="49804"/>
              </a:srgbClr>
            </a:solidFill>
          </p:spPr>
          <p:txBody>
            <a:bodyPr/>
            <a:lstStyle/>
            <a:p>
              <a:endParaRPr lang="en-CA"/>
            </a:p>
          </p:txBody>
        </p:sp>
        <p:sp>
          <p:nvSpPr>
            <p:cNvPr id="12" name="TextBox 12"/>
            <p:cNvSpPr txBox="1"/>
            <p:nvPr/>
          </p:nvSpPr>
          <p:spPr>
            <a:xfrm>
              <a:off x="0" y="-38100"/>
              <a:ext cx="707612" cy="1446646"/>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4514912" y="3644282"/>
            <a:ext cx="2744388" cy="2074625"/>
            <a:chOff x="0" y="0"/>
            <a:chExt cx="722802" cy="546403"/>
          </a:xfrm>
        </p:grpSpPr>
        <p:sp>
          <p:nvSpPr>
            <p:cNvPr id="14" name="Freeform 14"/>
            <p:cNvSpPr/>
            <p:nvPr/>
          </p:nvSpPr>
          <p:spPr>
            <a:xfrm>
              <a:off x="0" y="0"/>
              <a:ext cx="722802" cy="546403"/>
            </a:xfrm>
            <a:custGeom>
              <a:avLst/>
              <a:gdLst/>
              <a:ahLst/>
              <a:cxnLst/>
              <a:rect l="l" t="t" r="r" b="b"/>
              <a:pathLst>
                <a:path w="722802" h="546403">
                  <a:moveTo>
                    <a:pt x="0" y="0"/>
                  </a:moveTo>
                  <a:lnTo>
                    <a:pt x="722802" y="0"/>
                  </a:lnTo>
                  <a:lnTo>
                    <a:pt x="722802" y="546403"/>
                  </a:lnTo>
                  <a:lnTo>
                    <a:pt x="0" y="546403"/>
                  </a:lnTo>
                  <a:close/>
                </a:path>
              </a:pathLst>
            </a:custGeom>
            <a:solidFill>
              <a:srgbClr val="A7202C">
                <a:alpha val="49804"/>
              </a:srgbClr>
            </a:solidFill>
          </p:spPr>
          <p:txBody>
            <a:bodyPr/>
            <a:lstStyle/>
            <a:p>
              <a:endParaRPr lang="en-CA"/>
            </a:p>
          </p:txBody>
        </p:sp>
        <p:sp>
          <p:nvSpPr>
            <p:cNvPr id="15" name="TextBox 15"/>
            <p:cNvSpPr txBox="1"/>
            <p:nvPr/>
          </p:nvSpPr>
          <p:spPr>
            <a:xfrm>
              <a:off x="0" y="-38100"/>
              <a:ext cx="722802" cy="584503"/>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339</Words>
  <Application>Microsoft Office PowerPoint</Application>
  <PresentationFormat>Custom</PresentationFormat>
  <Paragraphs>39</Paragraphs>
  <Slides>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Anton Bold</vt:lpstr>
      <vt:lpstr>Calibri</vt:lpstr>
      <vt:lpstr>Anton</vt:lpstr>
      <vt:lpstr>Arial</vt:lpstr>
      <vt:lpstr>Inter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 Hop Presentation</dc:title>
  <dc:creator>Cindy Hick</dc:creator>
  <cp:lastModifiedBy>Cindy Hick</cp:lastModifiedBy>
  <cp:revision>3</cp:revision>
  <dcterms:created xsi:type="dcterms:W3CDTF">2006-08-16T00:00:00Z</dcterms:created>
  <dcterms:modified xsi:type="dcterms:W3CDTF">2024-02-02T13:54:16Z</dcterms:modified>
  <dc:identifier>DAF7YSoCnUc</dc:identifier>
</cp:coreProperties>
</file>