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734" r:id="rId5"/>
  </p:sldMasterIdLst>
  <p:notesMasterIdLst>
    <p:notesMasterId r:id="rId12"/>
  </p:notesMasterIdLst>
  <p:sldIdLst>
    <p:sldId id="427" r:id="rId6"/>
    <p:sldId id="967" r:id="rId7"/>
    <p:sldId id="958" r:id="rId8"/>
    <p:sldId id="256" r:id="rId9"/>
    <p:sldId id="966" r:id="rId10"/>
    <p:sldId id="739" r:id="rId11"/>
  </p:sldIdLst>
  <p:sldSz cx="12192000" cy="6858000"/>
  <p:notesSz cx="7010400" cy="9296400"/>
  <p:embeddedFontLst>
    <p:embeddedFont>
      <p:font typeface="Raleway" pitchFamily="2" charset="0"/>
      <p:regular r:id="rId13"/>
      <p:bold r:id="rId14"/>
      <p:italic r:id="rId15"/>
      <p:boldItalic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  <p:embeddedFont>
      <p:font typeface="Source Sans Pro Semibold" panose="020B0603030403020204" pitchFamily="34" charset="0"/>
      <p:bold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65D74B-49E4-0FB9-CA78-5EC6329DD96F}" name="Ellis, Crystal (OMAFRA)" initials="EC(" userId="S::Crystal.Ellis@ontario.ca::7f43ac0d-4ea6-4236-a9fe-86360841fec3" providerId="AD"/>
  <p188:author id="{9D26FF5E-376E-10A9-6AC9-40EF60CE6E98}" name="Morris, Stephen (OMAFRA)" initials="MS(" userId="S::stephen.morris@ontario.ca::1d40a027-8ab9-4c8e-9848-7f08fa0f89ad" providerId="AD"/>
  <p188:author id="{D25223EF-3AF6-AC28-C8FA-78C4019F9F16}" name="Ellis, Crystal (OMAFRA)" initials="E(" userId="S::crystal.ellis@ontario.ca::7f43ac0d-4ea6-4236-a9fe-86360841fe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5643"/>
    <a:srgbClr val="599894"/>
    <a:srgbClr val="ADC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490136-4FC7-74F2-F7CD-E1615A272A9E}" v="11" dt="2024-02-05T16:29:44.984"/>
    <p1510:client id="{E0CB1BA4-DFC4-440B-B365-B35A83DA360E}" v="280" dt="2024-02-05T17:00:00.471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E04266-156D-431E-B17A-63578D4C6686}" type="datetimeFigureOut">
              <a:rPr lang="en-CA" smtClean="0"/>
              <a:t>2024-02-07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5B4336-41C2-4907-A1E4-E8A4E0BF254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089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Stephen Slides 1-19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A4D20-4501-4811-8F5C-8432771BDE8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397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AFAB16-4C07-5141-8688-34B493849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848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102350" cy="3432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68291" indent="-168291">
              <a:buFont typeface="Arial"/>
              <a:buChar char="•"/>
            </a:pPr>
            <a:r>
              <a:rPr lang="en-US" sz="1300"/>
              <a:t>Trained volunteers who visit businesses and conduct systematic and confidential interviews with the senior level management, owners or managers.</a:t>
            </a:r>
          </a:p>
          <a:p>
            <a:pPr marL="617359" lvl="1" indent="-168291">
              <a:buFont typeface="Arial"/>
              <a:buChar char="•"/>
            </a:pPr>
            <a:r>
              <a:rPr lang="en-US" sz="1300"/>
              <a:t>In some cases, students may be suitable</a:t>
            </a:r>
          </a:p>
          <a:p>
            <a:pPr marL="617359" lvl="1" indent="-168291">
              <a:buFont typeface="Arial"/>
              <a:buChar char="•"/>
            </a:pPr>
            <a:r>
              <a:rPr lang="en-US" sz="1300"/>
              <a:t>Volunteers</a:t>
            </a:r>
          </a:p>
          <a:p>
            <a:pPr marL="617359" lvl="1" indent="-168291">
              <a:buFont typeface="Arial"/>
              <a:buChar char="•"/>
            </a:pPr>
            <a:r>
              <a:rPr lang="en-US" sz="1300"/>
              <a:t>Recommendation – no politicians (temptation to respond + survey respondents may not be 100% honest). Although, politicians could act as door-openers</a:t>
            </a:r>
          </a:p>
          <a:p>
            <a:pPr marL="449068" lvl="1"/>
            <a:endParaRPr lang="en-US" sz="1300"/>
          </a:p>
          <a:p>
            <a:pPr marL="168291" indent="-168291">
              <a:buFont typeface="Arial"/>
              <a:buChar char="•"/>
            </a:pPr>
            <a:r>
              <a:rPr lang="en-US" sz="1300"/>
              <a:t>Data analysis and action planning is undertaken to address issues and opportunities facing businesses </a:t>
            </a:r>
            <a:br>
              <a:rPr lang="en-US" sz="1300"/>
            </a:br>
            <a:endParaRPr lang="en-US" sz="1300"/>
          </a:p>
          <a:p>
            <a:pPr marL="168291" indent="-168291">
              <a:buFont typeface="Arial"/>
              <a:buChar char="•"/>
            </a:pPr>
            <a:r>
              <a:rPr lang="en-US" sz="1300"/>
              <a:t>Such activities can be conducted in a </a:t>
            </a:r>
            <a:r>
              <a:rPr lang="en-US" sz="1300" b="1"/>
              <a:t>continuous format </a:t>
            </a:r>
            <a:r>
              <a:rPr lang="en-US" sz="1300"/>
              <a:t>where the community cycles through all the stages and starts over again, or completes as a </a:t>
            </a:r>
            <a:r>
              <a:rPr lang="en-US" sz="1300" b="1"/>
              <a:t>one-time approach – </a:t>
            </a:r>
            <a:r>
              <a:rPr lang="en-US" sz="1300"/>
              <a:t>smaller communities who don’t have the resources.  May take several years between BR+E projects</a:t>
            </a:r>
          </a:p>
          <a:p>
            <a:pPr marL="168291" indent="-168291">
              <a:buFont typeface="Arial"/>
              <a:buChar char="•"/>
            </a:pPr>
            <a:endParaRPr lang="en-US" sz="1300"/>
          </a:p>
          <a:p>
            <a:pPr marL="168291" indent="-168291">
              <a:buFont typeface="Arial"/>
              <a:buChar char="•"/>
            </a:pPr>
            <a:r>
              <a:rPr lang="en-US" sz="1300"/>
              <a:t>Hopefully ongoing, but doesn’t have to be.</a:t>
            </a:r>
            <a:r>
              <a:rPr lang="en-US" sz="1300" b="1"/>
              <a:t>  </a:t>
            </a:r>
            <a:r>
              <a:rPr lang="en-US" sz="1300"/>
              <a:t>Depends on the size and resources of municipality/region/community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5C788-2432-4F61-8A0C-CD4F6754A70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740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3060" y="747225"/>
            <a:ext cx="6672000" cy="1667984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060" y="2505809"/>
            <a:ext cx="6672000" cy="2426676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8874B61-9598-9445-9CBD-4043317562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060" y="355479"/>
            <a:ext cx="6686652" cy="383075"/>
          </a:xfrm>
        </p:spPr>
        <p:txBody>
          <a:bodyPr>
            <a:normAutofit/>
          </a:bodyPr>
          <a:lstStyle>
            <a:lvl1pPr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Insert ministry name here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854175-F1B1-7D4F-A73B-91105A85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511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EFF502-0022-4C50-8781-596AA4BA206B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4697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pic>
        <p:nvPicPr>
          <p:cNvPr id="9" name="Picture 8" descr="Government of Ontario" title="Ontario">
            <a:extLst>
              <a:ext uri="{FF2B5EF4-FFF2-40B4-BE49-F238E27FC236}">
                <a16:creationId xmlns:a16="http://schemas.microsoft.com/office/drawing/2014/main" id="{21DB834B-1EDC-1444-ADFB-61CF78292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063" y="5807071"/>
            <a:ext cx="2235200" cy="8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6" descr="Government of Ontario visual identity" title="Visual identity graph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38487"/>
            <a:ext cx="10363200" cy="1470025"/>
          </a:xfrm>
        </p:spPr>
        <p:txBody>
          <a:bodyPr/>
          <a:lstStyle>
            <a:lvl1pPr algn="l">
              <a:defRPr lang="en-US" sz="4800" b="1" kern="1200" dirty="0" smtClean="0">
                <a:solidFill>
                  <a:srgbClr val="007A8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68780"/>
            <a:ext cx="8534400" cy="75723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69BC-1633-412F-846E-574E2EC52616}" type="datetime1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55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5D68-9FCD-43C7-9FDC-096304D417DA}" type="datetime1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7516-2C33-4DBA-8E23-25E944C6A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466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B922D-BD3C-48BF-9B2E-3FF6A2B06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F9EEB-77A1-477D-8DC0-1D5AAE70D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9410F-3F42-46AE-8E44-68ACDBEF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B4AC-A52F-4143-8114-F7B4010A8592}" type="datetimeFigureOut">
              <a:rPr lang="en-CA" smtClean="0"/>
              <a:t>2024-02-07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ECDB9-6596-4E55-8986-3CB6D8A2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E085A-E196-423F-BAA4-3AB534B8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8594-3A58-4ACD-8415-A24AB2FEC0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0531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3060" y="747225"/>
            <a:ext cx="6672000" cy="1667984"/>
          </a:xfrm>
        </p:spPr>
        <p:txBody>
          <a:bodyPr anchor="t">
            <a:normAutofit/>
          </a:bodyPr>
          <a:lstStyle>
            <a:lvl1pPr algn="l">
              <a:defRPr sz="3000">
                <a:solidFill>
                  <a:schemeClr val="tx1"/>
                </a:solidFill>
                <a:latin typeface="Raleway" panose="00000500000000000000" pitchFamily="50" charset="0"/>
              </a:defRPr>
            </a:lvl1pPr>
          </a:lstStyle>
          <a:p>
            <a:r>
              <a:rPr lang="en-US"/>
              <a:t>Presentation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060" y="2505809"/>
            <a:ext cx="6672000" cy="2426676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tx1"/>
                </a:solidFill>
                <a:latin typeface="Raleway" panose="00000500000000000000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8874B61-9598-9445-9CBD-4043317562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061" y="355481"/>
            <a:ext cx="6686652" cy="383075"/>
          </a:xfrm>
        </p:spPr>
        <p:txBody>
          <a:bodyPr>
            <a:normAutofit/>
          </a:bodyPr>
          <a:lstStyle>
            <a:lvl1pPr>
              <a:defRPr sz="900">
                <a:latin typeface="Raleway" panose="00000500000000000000" pitchFamily="50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Insert ministry name here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854175-F1B1-7D4F-A73B-91105A85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5"/>
            <a:ext cx="5116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aleway" panose="00000500000000000000" pitchFamily="50" charset="0"/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4698" y="6276605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  <a:latin typeface="Raleway" panose="00000500000000000000" pitchFamily="50" charset="0"/>
              </a:defRPr>
            </a:lvl1pPr>
          </a:lstStyle>
          <a:p>
            <a:endParaRPr lang="en-CA"/>
          </a:p>
        </p:txBody>
      </p:sp>
      <p:pic>
        <p:nvPicPr>
          <p:cNvPr id="9" name="Picture 8" descr="Government of Ontario" title="Ontario">
            <a:extLst>
              <a:ext uri="{FF2B5EF4-FFF2-40B4-BE49-F238E27FC236}">
                <a16:creationId xmlns:a16="http://schemas.microsoft.com/office/drawing/2014/main" id="{21DB834B-1EDC-1444-ADFB-61CF78292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063" y="5807071"/>
            <a:ext cx="2235200" cy="8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4112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2" y="365128"/>
            <a:ext cx="11275647" cy="1036291"/>
          </a:xfrm>
        </p:spPr>
        <p:txBody>
          <a:bodyPr>
            <a:normAutofit/>
          </a:bodyPr>
          <a:lstStyle>
            <a:lvl1pPr>
              <a:defRPr sz="3600">
                <a:latin typeface="Raleway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64" y="1424357"/>
            <a:ext cx="11275645" cy="3905475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Clr>
                <a:schemeClr val="accent1"/>
              </a:buClr>
              <a:buSzPct val="75000"/>
              <a:buFont typeface="Arial" panose="020B0604020202020204" pitchFamily="34" charset="0"/>
              <a:buNone/>
              <a:defRPr sz="2400">
                <a:latin typeface="Raleway" panose="00000500000000000000" pitchFamily="50" charset="0"/>
              </a:defRPr>
            </a:lvl1pPr>
            <a:lvl2pPr>
              <a:lnSpc>
                <a:spcPct val="130000"/>
              </a:lnSpc>
              <a:buClr>
                <a:schemeClr val="accent1"/>
              </a:buClr>
              <a:buSzPct val="75000"/>
              <a:defRPr sz="2400">
                <a:latin typeface="Raleway" panose="00000500000000000000" pitchFamily="50" charset="0"/>
              </a:defRPr>
            </a:lvl2pPr>
            <a:lvl3pPr>
              <a:lnSpc>
                <a:spcPct val="130000"/>
              </a:lnSpc>
              <a:buClr>
                <a:schemeClr val="accent1"/>
              </a:buClr>
              <a:buSzPct val="75000"/>
              <a:defRPr sz="2400">
                <a:latin typeface="Raleway" panose="00000500000000000000" pitchFamily="50" charset="0"/>
              </a:defRPr>
            </a:lvl3pPr>
            <a:lvl4pPr>
              <a:lnSpc>
                <a:spcPct val="130000"/>
              </a:lnSpc>
              <a:buClr>
                <a:schemeClr val="accent1"/>
              </a:buClr>
              <a:buSzPct val="75000"/>
              <a:defRPr sz="2400">
                <a:latin typeface="Raleway" panose="00000500000000000000" pitchFamily="50" charset="0"/>
              </a:defRPr>
            </a:lvl4pPr>
            <a:lvl5pPr>
              <a:lnSpc>
                <a:spcPct val="130000"/>
              </a:lnSpc>
              <a:buClr>
                <a:schemeClr val="accent1"/>
              </a:buClr>
              <a:buSzPct val="75000"/>
              <a:defRPr sz="2400">
                <a:latin typeface="Raleway" panose="000005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060" y="6276605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Raleway" panose="00000500000000000000" pitchFamily="50" charset="0"/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7D52AC-6145-1E49-BEEA-A9222912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3490" y="6276605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/>
                </a:solidFill>
                <a:latin typeface="Raleway" panose="00000500000000000000" pitchFamily="50" charset="0"/>
              </a:defRPr>
            </a:lvl1pPr>
          </a:lstStyle>
          <a:p>
            <a:endParaRPr lang="en-CA"/>
          </a:p>
        </p:txBody>
      </p:sp>
      <p:pic>
        <p:nvPicPr>
          <p:cNvPr id="10" name="Picture 9" descr="Government of Ontario" title="Ontario">
            <a:extLst>
              <a:ext uri="{FF2B5EF4-FFF2-40B4-BE49-F238E27FC236}">
                <a16:creationId xmlns:a16="http://schemas.microsoft.com/office/drawing/2014/main" id="{CA1EF834-E283-2D42-BA93-E03A9A9C2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25" y="6127766"/>
            <a:ext cx="1626657" cy="6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05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0" y="423349"/>
            <a:ext cx="6672000" cy="1667984"/>
          </a:xfrm>
        </p:spPr>
        <p:txBody>
          <a:bodyPr anchor="t">
            <a:normAutofit/>
          </a:bodyPr>
          <a:lstStyle>
            <a:lvl1pPr>
              <a:defRPr sz="2700">
                <a:solidFill>
                  <a:schemeClr val="tx1"/>
                </a:solidFill>
                <a:latin typeface="Raleway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0" y="2192549"/>
            <a:ext cx="6672000" cy="204696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Raleway" panose="00000500000000000000" pitchFamily="50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E47B2F-8992-FF41-86C7-27634D8F4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060" y="6276605"/>
            <a:ext cx="6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Raleway" panose="00000500000000000000" pitchFamily="50" charset="0"/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FAFAFC-1237-9D49-8545-237338532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862" y="6276605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/>
                </a:solidFill>
                <a:latin typeface="Raleway" panose="00000500000000000000" pitchFamily="50" charset="0"/>
              </a:defRPr>
            </a:lvl1pPr>
          </a:lstStyle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064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7160" y="0"/>
            <a:ext cx="12219160" cy="6873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2" y="423347"/>
            <a:ext cx="4655999" cy="2260218"/>
          </a:xfrm>
        </p:spPr>
        <p:txBody>
          <a:bodyPr anchor="t">
            <a:normAutofit/>
          </a:bodyPr>
          <a:lstStyle>
            <a:lvl1pPr>
              <a:defRPr sz="2700">
                <a:solidFill>
                  <a:schemeClr val="tx1"/>
                </a:solidFill>
                <a:latin typeface="Raleway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2" y="2781515"/>
            <a:ext cx="4655999" cy="204696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Raleway" panose="00000500000000000000" pitchFamily="50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8C07C6-DDA8-F346-B5CC-5893D12BA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060" y="6276605"/>
            <a:ext cx="6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Raleway" panose="00000500000000000000" pitchFamily="50" charset="0"/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119B28-F712-2D42-9B3B-2465F13CB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862" y="6276605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/>
                </a:solidFill>
                <a:latin typeface="Raleway" panose="00000500000000000000" pitchFamily="50" charset="0"/>
              </a:defRPr>
            </a:lvl1pPr>
          </a:lstStyle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3296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3" y="365129"/>
            <a:ext cx="11275645" cy="986595"/>
          </a:xfrm>
        </p:spPr>
        <p:txBody>
          <a:bodyPr/>
          <a:lstStyle>
            <a:lvl1pPr>
              <a:defRPr>
                <a:latin typeface="Raleway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4" y="1482165"/>
            <a:ext cx="5157787" cy="475844"/>
          </a:xfrm>
        </p:spPr>
        <p:txBody>
          <a:bodyPr anchor="t"/>
          <a:lstStyle>
            <a:lvl1pPr marL="0" indent="0">
              <a:buNone/>
              <a:defRPr sz="1800" b="0">
                <a:latin typeface="Raleway" panose="00000500000000000000" pitchFamily="50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64" y="2037377"/>
            <a:ext cx="5157787" cy="4034238"/>
          </a:xfrm>
        </p:spPr>
        <p:txBody>
          <a:bodyPr>
            <a:normAutofit/>
          </a:bodyPr>
          <a:lstStyle>
            <a:lvl1pPr defTabSz="405000">
              <a:buClr>
                <a:srgbClr val="00B0F0"/>
              </a:buClr>
              <a:buSzPct val="75000"/>
              <a:defRPr sz="1350">
                <a:latin typeface="Raleway" panose="00000500000000000000" pitchFamily="50" charset="0"/>
              </a:defRPr>
            </a:lvl1pPr>
            <a:lvl2pPr defTabSz="405000">
              <a:buClr>
                <a:schemeClr val="accent1"/>
              </a:buClr>
              <a:buSzPct val="75000"/>
              <a:defRPr sz="1350">
                <a:latin typeface="Raleway" panose="00000500000000000000" pitchFamily="50" charset="0"/>
              </a:defRPr>
            </a:lvl2pPr>
            <a:lvl3pPr defTabSz="405000">
              <a:buClr>
                <a:schemeClr val="accent1"/>
              </a:buClr>
              <a:buSzPct val="75000"/>
              <a:defRPr sz="1350">
                <a:latin typeface="Raleway" panose="00000500000000000000" pitchFamily="50" charset="0"/>
              </a:defRPr>
            </a:lvl3pPr>
            <a:lvl4pPr defTabSz="405000">
              <a:buClr>
                <a:schemeClr val="accent1"/>
              </a:buClr>
              <a:buSzPct val="75000"/>
              <a:defRPr sz="1350">
                <a:latin typeface="Raleway" panose="00000500000000000000" pitchFamily="50" charset="0"/>
              </a:defRPr>
            </a:lvl4pPr>
            <a:lvl5pPr defTabSz="405000">
              <a:buClr>
                <a:schemeClr val="accent1"/>
              </a:buClr>
              <a:buSzPct val="75000"/>
              <a:defRPr sz="1350">
                <a:latin typeface="Raleway" panose="000005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5519" y="1482165"/>
            <a:ext cx="5183188" cy="475844"/>
          </a:xfrm>
        </p:spPr>
        <p:txBody>
          <a:bodyPr anchor="t"/>
          <a:lstStyle>
            <a:lvl1pPr marL="0" indent="0">
              <a:buNone/>
              <a:defRPr sz="1800" b="0">
                <a:latin typeface="Raleway" panose="00000500000000000000" pitchFamily="50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5519" y="2037376"/>
            <a:ext cx="5183188" cy="4034239"/>
          </a:xfrm>
        </p:spPr>
        <p:txBody>
          <a:bodyPr>
            <a:normAutofit/>
          </a:bodyPr>
          <a:lstStyle>
            <a:lvl1pPr>
              <a:buClr>
                <a:srgbClr val="00B0F0"/>
              </a:buClr>
              <a:buSzPct val="75000"/>
              <a:defRPr sz="1350">
                <a:latin typeface="Raleway" panose="00000500000000000000" pitchFamily="50" charset="0"/>
              </a:defRPr>
            </a:lvl1pPr>
            <a:lvl2pPr>
              <a:buClr>
                <a:schemeClr val="accent1"/>
              </a:buClr>
              <a:buSzPct val="75000"/>
              <a:defRPr sz="1350">
                <a:latin typeface="Raleway" panose="00000500000000000000" pitchFamily="50" charset="0"/>
              </a:defRPr>
            </a:lvl2pPr>
            <a:lvl3pPr>
              <a:buClr>
                <a:schemeClr val="accent1"/>
              </a:buClr>
              <a:buSzPct val="75000"/>
              <a:defRPr sz="1350">
                <a:latin typeface="Raleway" panose="00000500000000000000" pitchFamily="50" charset="0"/>
              </a:defRPr>
            </a:lvl3pPr>
            <a:lvl4pPr>
              <a:buClr>
                <a:schemeClr val="accent1"/>
              </a:buClr>
              <a:buSzPct val="75000"/>
              <a:defRPr sz="1350">
                <a:latin typeface="Raleway" panose="00000500000000000000" pitchFamily="50" charset="0"/>
              </a:defRPr>
            </a:lvl4pPr>
            <a:lvl5pPr>
              <a:buClr>
                <a:schemeClr val="accent1"/>
              </a:buClr>
              <a:buSzPct val="75000"/>
              <a:defRPr sz="1350">
                <a:latin typeface="Raleway" panose="000005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071E3EB-B559-2440-BEF7-1F3CE7E0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5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Raleway" panose="00000500000000000000" pitchFamily="50" charset="0"/>
              </a:defRPr>
            </a:lvl1pPr>
          </a:lstStyle>
          <a:p>
            <a:fld id="{9CAA33A2-411E-8443-83D0-3263C24E97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0459C98-D8BF-5345-A3F2-94ACABEC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3490" y="6276605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/>
                </a:solidFill>
                <a:latin typeface="Raleway" panose="00000500000000000000" pitchFamily="50" charset="0"/>
              </a:defRPr>
            </a:lvl1pPr>
          </a:lstStyle>
          <a:p>
            <a:r>
              <a:rPr lang="en-US"/>
              <a:t>Presentation Name</a:t>
            </a:r>
          </a:p>
        </p:txBody>
      </p:sp>
      <p:pic>
        <p:nvPicPr>
          <p:cNvPr id="11" name="Picture 10" descr="Government of Ontario" title="Ontario">
            <a:extLst>
              <a:ext uri="{FF2B5EF4-FFF2-40B4-BE49-F238E27FC236}">
                <a16:creationId xmlns:a16="http://schemas.microsoft.com/office/drawing/2014/main" id="{DF83F45E-61DD-9C43-9913-B07657479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25" y="6127766"/>
            <a:ext cx="1626657" cy="6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29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2" y="365129"/>
            <a:ext cx="11275647" cy="926961"/>
          </a:xfrm>
        </p:spPr>
        <p:txBody>
          <a:bodyPr/>
          <a:lstStyle>
            <a:lvl1pPr>
              <a:defRPr>
                <a:latin typeface="Raleway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B07D30F-7153-6C40-9FCD-11F5850C0B4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63060" y="1366837"/>
            <a:ext cx="8400000" cy="323852"/>
          </a:xfrm>
        </p:spPr>
        <p:txBody>
          <a:bodyPr anchor="ctr">
            <a:noAutofit/>
          </a:bodyPr>
          <a:lstStyle>
            <a:lvl1pPr marL="0" indent="0">
              <a:buNone/>
              <a:defRPr sz="2100" b="0">
                <a:latin typeface="Raleway" panose="00000500000000000000" pitchFamily="50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Chart heading</a:t>
            </a:r>
          </a:p>
        </p:txBody>
      </p:sp>
      <p:pic>
        <p:nvPicPr>
          <p:cNvPr id="7" name="Picture 6" descr="Government of Ontario" title="Ontario">
            <a:extLst>
              <a:ext uri="{FF2B5EF4-FFF2-40B4-BE49-F238E27FC236}">
                <a16:creationId xmlns:a16="http://schemas.microsoft.com/office/drawing/2014/main" id="{56886101-A9EF-8242-A0EE-91EDF52EE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25" y="6127766"/>
            <a:ext cx="1626657" cy="65066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806E2BB-06C5-CC46-9139-3EF45781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5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Raleway" panose="00000500000000000000" pitchFamily="50" charset="0"/>
              </a:defRPr>
            </a:lvl1pPr>
          </a:lstStyle>
          <a:p>
            <a:fld id="{9CAA33A2-411E-8443-83D0-3263C24E97A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B069825-96EC-3E40-A929-C8FE26C2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3490" y="6276605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/>
                </a:solidFill>
                <a:latin typeface="Raleway" panose="00000500000000000000" pitchFamily="50" charset="0"/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1684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vernment of Ontario" title="Ontario">
            <a:extLst>
              <a:ext uri="{FF2B5EF4-FFF2-40B4-BE49-F238E27FC236}">
                <a16:creationId xmlns:a16="http://schemas.microsoft.com/office/drawing/2014/main" id="{F53F8BD9-E4BD-504A-8B74-81A465AB6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25" y="6127766"/>
            <a:ext cx="1626657" cy="650662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52C081-8303-DD42-B69A-5EDA9CFE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5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35FB57-C177-6545-A61A-DA8CE48B4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3490" y="6276605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412547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1" y="365127"/>
            <a:ext cx="11275647" cy="10362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177" y="1641691"/>
            <a:ext cx="11275645" cy="3905475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accent1"/>
              </a:buClr>
              <a:buSzPct val="75000"/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accent1"/>
              </a:buClr>
              <a:buSzPct val="75000"/>
              <a:defRPr sz="2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accent1"/>
              </a:buClr>
              <a:buSzPct val="75000"/>
              <a:defRPr sz="28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accent1"/>
              </a:buClr>
              <a:buSzPct val="75000"/>
              <a:defRPr sz="28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EFF502-0022-4C50-8781-596AA4BA206B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7D52AC-6145-1E49-BEEA-A9222912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3489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pic>
        <p:nvPicPr>
          <p:cNvPr id="10" name="Picture 9" descr="Government of Ontario" title="Ontario">
            <a:extLst>
              <a:ext uri="{FF2B5EF4-FFF2-40B4-BE49-F238E27FC236}">
                <a16:creationId xmlns:a16="http://schemas.microsoft.com/office/drawing/2014/main" id="{CA1EF834-E283-2D42-BA93-E03A9A9C2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24" y="6127766"/>
            <a:ext cx="1626657" cy="6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05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0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060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Government of Ontario" title="Ontario">
            <a:extLst>
              <a:ext uri="{FF2B5EF4-FFF2-40B4-BE49-F238E27FC236}">
                <a16:creationId xmlns:a16="http://schemas.microsoft.com/office/drawing/2014/main" id="{452526B0-04C6-0641-BC0F-2A5621AA1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25" y="6127766"/>
            <a:ext cx="1626657" cy="65066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115B2D2-729F-2448-B914-24B7E717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5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DBDDA2D-2E80-F746-861C-FD65792D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3490" y="6276605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252702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0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060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Government of Ontario" title="Ontario">
            <a:extLst>
              <a:ext uri="{FF2B5EF4-FFF2-40B4-BE49-F238E27FC236}">
                <a16:creationId xmlns:a16="http://schemas.microsoft.com/office/drawing/2014/main" id="{537B186D-9A2E-E64F-8FB3-32DAB027B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25" y="6127766"/>
            <a:ext cx="1626657" cy="65066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56B9D6B-740C-0647-8190-BDC9C69E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5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5B5129F-5FDA-2145-82EF-796B7C27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3490" y="6276605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684314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29135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_Colou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CE621E-D667-E846-8513-550A8F1AB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17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C82B1AF-FF4A-A848-8FE7-537916D5A0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3060" y="6276603"/>
            <a:ext cx="686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C3EB0C-CC67-FC43-A919-F9D14317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8861" y="6276603"/>
            <a:ext cx="335755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26A2F5-8C77-794D-9C42-1B4A4DFCE6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3059" y="3841209"/>
            <a:ext cx="6812167" cy="11340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91CE617-B42F-7746-9C11-60209FD6D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060" y="5072419"/>
            <a:ext cx="6672000" cy="1078528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descr="Government of Ontario" title="Ontario">
            <a:extLst>
              <a:ext uri="{FF2B5EF4-FFF2-40B4-BE49-F238E27FC236}">
                <a16:creationId xmlns:a16="http://schemas.microsoft.com/office/drawing/2014/main" id="{3DD172D3-EE5A-0C46-8EC6-7131DA50B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583" y="6204429"/>
            <a:ext cx="2178567" cy="653570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ACFD3E6-3158-5B4E-BDC1-B1BCDC6D4E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059" y="358637"/>
            <a:ext cx="9753109" cy="449629"/>
          </a:xfrm>
        </p:spPr>
        <p:txBody>
          <a:bodyPr>
            <a:normAutofit/>
          </a:bodyPr>
          <a:lstStyle>
            <a:lvl1pPr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Insert ministry name here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13642859-48DD-4E74-8336-9D4CFFC40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17" y="0"/>
            <a:ext cx="12192000" cy="6858000"/>
          </a:xfrm>
          <a:prstGeom prst="rect">
            <a:avLst/>
          </a:prstGeom>
        </p:spPr>
      </p:pic>
      <p:pic>
        <p:nvPicPr>
          <p:cNvPr id="13" name="Picture 12" descr="Government of Ontario" title="Ontario">
            <a:extLst>
              <a:ext uri="{FF2B5EF4-FFF2-40B4-BE49-F238E27FC236}">
                <a16:creationId xmlns:a16="http://schemas.microsoft.com/office/drawing/2014/main" id="{AF19C463-7E6E-4248-9E7D-4873F805B3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6583" y="6204429"/>
            <a:ext cx="2178567" cy="65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83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_Colou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CE621E-D667-E846-8513-550A8F1AB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17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C82B1AF-FF4A-A848-8FE7-537916D5A0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3060" y="6276603"/>
            <a:ext cx="686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C3EB0C-CC67-FC43-A919-F9D14317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8861" y="6276603"/>
            <a:ext cx="335755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  <p:pic>
        <p:nvPicPr>
          <p:cNvPr id="12" name="Picture 11" descr="Government of Ontario" title="Ontario">
            <a:extLst>
              <a:ext uri="{FF2B5EF4-FFF2-40B4-BE49-F238E27FC236}">
                <a16:creationId xmlns:a16="http://schemas.microsoft.com/office/drawing/2014/main" id="{89405D2E-66F8-FE41-80BE-CBED596D2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461" y="2290939"/>
            <a:ext cx="2935423" cy="88062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DBBF5D-16D9-D14B-B035-8CA71FC9E0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3059" y="479211"/>
            <a:ext cx="6812167" cy="11340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C5727A9-77DB-CA4E-9AB2-E60A762CC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059" y="1710423"/>
            <a:ext cx="7962967" cy="453658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20C1326-2EDA-C64F-BB20-55116EBB3F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059" y="2621587"/>
            <a:ext cx="7962967" cy="44962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Insert ministry name here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3E6FBB0E-9F7C-488E-BDC6-D297ED6FB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17" y="0"/>
            <a:ext cx="12192000" cy="6858000"/>
          </a:xfrm>
          <a:prstGeom prst="rect">
            <a:avLst/>
          </a:prstGeom>
        </p:spPr>
      </p:pic>
      <p:pic>
        <p:nvPicPr>
          <p:cNvPr id="11" name="Picture 10" descr="Government of Ontario" title="Ontario">
            <a:extLst>
              <a:ext uri="{FF2B5EF4-FFF2-40B4-BE49-F238E27FC236}">
                <a16:creationId xmlns:a16="http://schemas.microsoft.com/office/drawing/2014/main" id="{663B8D18-9927-48CE-B8A8-18509A2560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37461" y="2290939"/>
            <a:ext cx="2935423" cy="88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33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1_Colou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F78F29-75E8-9A46-9CEF-E796EED9C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17" y="0"/>
            <a:ext cx="12192000" cy="6858000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DA9B8A2-7F18-C646-94B1-FDD12EB9A8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059" y="358637"/>
            <a:ext cx="9753109" cy="449629"/>
          </a:xfrm>
        </p:spPr>
        <p:txBody>
          <a:bodyPr>
            <a:normAutofit/>
          </a:bodyPr>
          <a:lstStyle>
            <a:lvl1pPr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Insert ministry name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B2D072-8CF4-F040-B5C2-886BDDB91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059" y="3841209"/>
            <a:ext cx="6812167" cy="11340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269EFE1-7F98-A74E-BAA9-DF143E6DF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060" y="5072419"/>
            <a:ext cx="6672000" cy="1078528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7B71AC3-92F3-FB45-9FC4-E4624C41E6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3060" y="6276603"/>
            <a:ext cx="686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7BF2019-E31E-7841-A51B-052B3631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8861" y="6276603"/>
            <a:ext cx="335755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  <p:pic>
        <p:nvPicPr>
          <p:cNvPr id="11" name="Picture 10" descr="Government of Ontario" title="Ontario">
            <a:extLst>
              <a:ext uri="{FF2B5EF4-FFF2-40B4-BE49-F238E27FC236}">
                <a16:creationId xmlns:a16="http://schemas.microsoft.com/office/drawing/2014/main" id="{0B083CD5-E0DB-0B43-8A66-4D196F121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582" y="6204430"/>
            <a:ext cx="2178569" cy="653571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C91929FB-C7C6-416E-AE54-0EF7A7467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17" y="0"/>
            <a:ext cx="12192000" cy="6858000"/>
          </a:xfrm>
          <a:prstGeom prst="rect">
            <a:avLst/>
          </a:prstGeom>
        </p:spPr>
      </p:pic>
      <p:pic>
        <p:nvPicPr>
          <p:cNvPr id="13" name="Picture 12" descr="Government of Ontario" title="Ontario">
            <a:extLst>
              <a:ext uri="{FF2B5EF4-FFF2-40B4-BE49-F238E27FC236}">
                <a16:creationId xmlns:a16="http://schemas.microsoft.com/office/drawing/2014/main" id="{75CA1C79-DF09-4EB6-B437-98A788967F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6582" y="6204430"/>
            <a:ext cx="2178569" cy="6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36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2_Colou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CE621E-D667-E846-8513-550A8F1AB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17" y="0"/>
            <a:ext cx="12192000" cy="685800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8FFC444-657B-8540-A5B4-4FA36C14DD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059" y="356029"/>
            <a:ext cx="9753109" cy="449629"/>
          </a:xfrm>
        </p:spPr>
        <p:txBody>
          <a:bodyPr>
            <a:normAutofit/>
          </a:bodyPr>
          <a:lstStyle>
            <a:lvl1pPr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Insert ministry name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BA46D27-D2C7-B349-8886-B2D8D10D7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059" y="3155409"/>
            <a:ext cx="6812167" cy="11340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2D83E2-A3CB-B745-9182-B07C43BAE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060" y="4386619"/>
            <a:ext cx="6672000" cy="1078528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C82B1AF-FF4A-A848-8FE7-537916D5A0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3060" y="6276603"/>
            <a:ext cx="686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C3EB0C-CC67-FC43-A919-F9D14317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8861" y="6276603"/>
            <a:ext cx="335755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  <p:pic>
        <p:nvPicPr>
          <p:cNvPr id="14" name="Picture 13" descr="Government of Ontario" title="Ontario">
            <a:extLst>
              <a:ext uri="{FF2B5EF4-FFF2-40B4-BE49-F238E27FC236}">
                <a16:creationId xmlns:a16="http://schemas.microsoft.com/office/drawing/2014/main" id="{5A75CB5D-89D5-4445-BA71-B83379D4F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078" y="5977374"/>
            <a:ext cx="2935420" cy="880626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3E281AAC-D27A-46FF-87F5-5F88DDD70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17" y="0"/>
            <a:ext cx="12192000" cy="6858000"/>
          </a:xfrm>
          <a:prstGeom prst="rect">
            <a:avLst/>
          </a:prstGeom>
        </p:spPr>
      </p:pic>
      <p:pic>
        <p:nvPicPr>
          <p:cNvPr id="11" name="Picture 10" descr="Government of Ontario" title="Ontario">
            <a:extLst>
              <a:ext uri="{FF2B5EF4-FFF2-40B4-BE49-F238E27FC236}">
                <a16:creationId xmlns:a16="http://schemas.microsoft.com/office/drawing/2014/main" id="{691083CB-9FBC-4B60-96DB-EC51227208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13078" y="5977374"/>
            <a:ext cx="2935420" cy="8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17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3_Colou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CE621E-D667-E846-8513-550A8F1AB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DBBF5D-16D9-D14B-B035-8CA71FC9E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059" y="479211"/>
            <a:ext cx="6812167" cy="11340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C5727A9-77DB-CA4E-9AB2-E60A762CC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059" y="1710423"/>
            <a:ext cx="7962967" cy="453658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0C26F96-9EA2-3447-8BD8-2CDEDD2352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059" y="2650466"/>
            <a:ext cx="7962967" cy="44962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Insert ministry name here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C82B1AF-FF4A-A848-8FE7-537916D5A0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3060" y="6276603"/>
            <a:ext cx="686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C3EB0C-CC67-FC43-A919-F9D14317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8861" y="6276603"/>
            <a:ext cx="335755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  <p:pic>
        <p:nvPicPr>
          <p:cNvPr id="12" name="Picture 11" descr="Government of Ontario" title="Ontario">
            <a:extLst>
              <a:ext uri="{FF2B5EF4-FFF2-40B4-BE49-F238E27FC236}">
                <a16:creationId xmlns:a16="http://schemas.microsoft.com/office/drawing/2014/main" id="{89405D2E-66F8-FE41-80BE-CBED596D2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461" y="2290939"/>
            <a:ext cx="2935423" cy="880627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B6FFBB4B-0E37-43DB-B198-19E915FBB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Government of Ontario" title="Ontario">
            <a:extLst>
              <a:ext uri="{FF2B5EF4-FFF2-40B4-BE49-F238E27FC236}">
                <a16:creationId xmlns:a16="http://schemas.microsoft.com/office/drawing/2014/main" id="{67FE6351-B54F-40ED-97D1-9F4F95E3BF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37461" y="2290939"/>
            <a:ext cx="2935423" cy="88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37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Dark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7AC5D-534B-B74A-AD90-E241BE0C6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95E76F4-04B7-3A49-B1B6-8BBB62F6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60" y="2436938"/>
            <a:ext cx="6672000" cy="2250279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44CC2F0-429D-D342-998E-C7A4B5F73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060" y="5040592"/>
            <a:ext cx="6672000" cy="12360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0472BD-E5E6-9B47-BFF3-E2D5022F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686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3AE67C-5905-F34A-AC77-0EAB1CCA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8861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9FCE0EA4-7E00-4DEF-9BD7-4732A3E73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98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7AC5D-534B-B74A-AD90-E241BE0C6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95E76F4-04B7-3A49-B1B6-8BBB62F6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60" y="2436938"/>
            <a:ext cx="6672000" cy="2250279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63FE42D-83B4-BA49-8810-3613DDF83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060" y="5040592"/>
            <a:ext cx="6672000" cy="12360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6F3701-0B61-5041-AD1E-AF7CF8D7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686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7482E09-217D-964B-8E29-E4D1EFB9E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8861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AA567878-4CFC-4D50-8395-C943CB2C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3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0" y="423349"/>
            <a:ext cx="6672000" cy="1667984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0" y="2192547"/>
            <a:ext cx="6672000" cy="2046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E47B2F-8992-FF41-86C7-27634D8F4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060" y="6276603"/>
            <a:ext cx="6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FEFF502-0022-4C50-8781-596AA4BA206B}" type="slidenum">
              <a:rPr lang="en-CA" smtClean="0"/>
              <a:t>‹#›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FAFAFC-1237-9D49-8545-237338532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861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8315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1" y="365127"/>
            <a:ext cx="11275647" cy="10362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62" y="1511809"/>
            <a:ext cx="11275645" cy="4423284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buSzPct val="75000"/>
              <a:defRPr sz="2400"/>
            </a:lvl1pPr>
            <a:lvl2pPr>
              <a:buClr>
                <a:schemeClr val="tx1"/>
              </a:buClr>
              <a:buSzPct val="75000"/>
              <a:defRPr sz="2000"/>
            </a:lvl2pPr>
            <a:lvl3pPr>
              <a:buClr>
                <a:schemeClr val="tx1"/>
              </a:buClr>
              <a:buSzPct val="75000"/>
              <a:defRPr sz="1800"/>
            </a:lvl3pPr>
            <a:lvl4pPr>
              <a:buClr>
                <a:schemeClr val="tx1"/>
              </a:buClr>
              <a:buSzPct val="75000"/>
              <a:defRPr sz="1800"/>
            </a:lvl4pPr>
            <a:lvl5pPr>
              <a:buClr>
                <a:schemeClr val="tx1"/>
              </a:buClr>
              <a:buSzPct val="75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686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6F8F7A-3450-4BB9-9179-C96E73B3989D}"/>
              </a:ext>
            </a:extLst>
          </p:cNvPr>
          <p:cNvGrpSpPr/>
          <p:nvPr/>
        </p:nvGrpSpPr>
        <p:grpSpPr>
          <a:xfrm>
            <a:off x="9799977" y="6143401"/>
            <a:ext cx="2173639" cy="655348"/>
            <a:chOff x="7349982" y="6143401"/>
            <a:chExt cx="1630229" cy="655348"/>
          </a:xfrm>
        </p:grpSpPr>
        <p:pic>
          <p:nvPicPr>
            <p:cNvPr id="9" name="Picture 8" descr="Government of Ontario" title="Ontario">
              <a:extLst>
                <a:ext uri="{FF2B5EF4-FFF2-40B4-BE49-F238E27FC236}">
                  <a16:creationId xmlns:a16="http://schemas.microsoft.com/office/drawing/2014/main" id="{B78153B2-B294-4A3C-A01D-554D4A13A8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8373"/>
            <a:stretch/>
          </p:blipFill>
          <p:spPr>
            <a:xfrm>
              <a:off x="8463455" y="6145109"/>
              <a:ext cx="516756" cy="653571"/>
            </a:xfrm>
            <a:prstGeom prst="rect">
              <a:avLst/>
            </a:prstGeom>
          </p:spPr>
        </p:pic>
        <p:pic>
          <p:nvPicPr>
            <p:cNvPr id="17" name="Picture 16" descr="Government of Ontario" title="Ontario">
              <a:extLst>
                <a:ext uri="{FF2B5EF4-FFF2-40B4-BE49-F238E27FC236}">
                  <a16:creationId xmlns:a16="http://schemas.microsoft.com/office/drawing/2014/main" id="{24AE09F7-B562-3E46-BBCE-1E8DF7325B2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32038"/>
            <a:stretch/>
          </p:blipFill>
          <p:spPr>
            <a:xfrm>
              <a:off x="7349982" y="6143401"/>
              <a:ext cx="1113473" cy="655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6740088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B1DA92D-ADE5-4BF5-9E7C-A8B6D2BF5880}"/>
              </a:ext>
            </a:extLst>
          </p:cNvPr>
          <p:cNvGrpSpPr/>
          <p:nvPr/>
        </p:nvGrpSpPr>
        <p:grpSpPr>
          <a:xfrm>
            <a:off x="9799977" y="6143401"/>
            <a:ext cx="2173639" cy="655348"/>
            <a:chOff x="7349982" y="6143401"/>
            <a:chExt cx="1630229" cy="655348"/>
          </a:xfrm>
        </p:grpSpPr>
        <p:pic>
          <p:nvPicPr>
            <p:cNvPr id="12" name="Picture 11" descr="Government of Ontario" title="Ontario">
              <a:extLst>
                <a:ext uri="{FF2B5EF4-FFF2-40B4-BE49-F238E27FC236}">
                  <a16:creationId xmlns:a16="http://schemas.microsoft.com/office/drawing/2014/main" id="{E5D6C6F4-D3AA-46CC-9863-A55DFD2CDA2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8373"/>
            <a:stretch/>
          </p:blipFill>
          <p:spPr>
            <a:xfrm>
              <a:off x="8463455" y="6145109"/>
              <a:ext cx="516756" cy="653571"/>
            </a:xfrm>
            <a:prstGeom prst="rect">
              <a:avLst/>
            </a:prstGeom>
          </p:spPr>
        </p:pic>
        <p:pic>
          <p:nvPicPr>
            <p:cNvPr id="13" name="Picture 12" descr="Government of Ontario" title="Ontario">
              <a:extLst>
                <a:ext uri="{FF2B5EF4-FFF2-40B4-BE49-F238E27FC236}">
                  <a16:creationId xmlns:a16="http://schemas.microsoft.com/office/drawing/2014/main" id="{F3148F84-37F6-4F3A-BF36-0802D63EC2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32038"/>
            <a:stretch/>
          </p:blipFill>
          <p:spPr>
            <a:xfrm>
              <a:off x="7349982" y="6143401"/>
              <a:ext cx="1113473" cy="6553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2" y="365128"/>
            <a:ext cx="11275645" cy="9865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3" y="1482165"/>
            <a:ext cx="5157787" cy="475844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63" y="2037377"/>
            <a:ext cx="5157787" cy="4034238"/>
          </a:xfrm>
        </p:spPr>
        <p:txBody>
          <a:bodyPr>
            <a:normAutofit/>
          </a:bodyPr>
          <a:lstStyle>
            <a:lvl1pPr defTabSz="540000">
              <a:buClr>
                <a:schemeClr val="tx1"/>
              </a:buClr>
              <a:buSzPct val="75000"/>
              <a:defRPr sz="1800"/>
            </a:lvl1pPr>
            <a:lvl2pPr defTabSz="540000">
              <a:buClr>
                <a:schemeClr val="tx1"/>
              </a:buClr>
              <a:buSzPct val="75000"/>
              <a:defRPr sz="1800"/>
            </a:lvl2pPr>
            <a:lvl3pPr defTabSz="540000">
              <a:buClr>
                <a:schemeClr val="tx1"/>
              </a:buClr>
              <a:buSzPct val="75000"/>
              <a:defRPr sz="1800"/>
            </a:lvl3pPr>
            <a:lvl4pPr defTabSz="540000">
              <a:buClr>
                <a:schemeClr val="tx1"/>
              </a:buClr>
              <a:buSzPct val="75000"/>
              <a:defRPr sz="1800"/>
            </a:lvl4pPr>
            <a:lvl5pPr defTabSz="540000">
              <a:buClr>
                <a:schemeClr val="tx1"/>
              </a:buClr>
              <a:buSzPct val="75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5519" y="1482165"/>
            <a:ext cx="5183188" cy="475844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5519" y="2037376"/>
            <a:ext cx="5183188" cy="4034239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buSzPct val="75000"/>
              <a:defRPr sz="1800"/>
            </a:lvl1pPr>
            <a:lvl2pPr>
              <a:buClr>
                <a:schemeClr val="tx1"/>
              </a:buClr>
              <a:buSzPct val="75000"/>
              <a:defRPr sz="1800"/>
            </a:lvl2pPr>
            <a:lvl3pPr>
              <a:buClr>
                <a:schemeClr val="tx1"/>
              </a:buClr>
              <a:buSzPct val="75000"/>
              <a:defRPr sz="1800"/>
            </a:lvl3pPr>
            <a:lvl4pPr>
              <a:buClr>
                <a:schemeClr val="tx1"/>
              </a:buClr>
              <a:buSzPct val="75000"/>
              <a:defRPr sz="1800"/>
            </a:lvl4pPr>
            <a:lvl5pPr>
              <a:buClr>
                <a:schemeClr val="tx1"/>
              </a:buClr>
              <a:buSzPct val="75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7200" y="6278401"/>
            <a:ext cx="3355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6864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87099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2DE338D-00E8-46E0-A35A-13B1B0FCAB8E}"/>
              </a:ext>
            </a:extLst>
          </p:cNvPr>
          <p:cNvGrpSpPr/>
          <p:nvPr/>
        </p:nvGrpSpPr>
        <p:grpSpPr>
          <a:xfrm>
            <a:off x="9799977" y="6143401"/>
            <a:ext cx="2173639" cy="655348"/>
            <a:chOff x="7349982" y="6143401"/>
            <a:chExt cx="1630229" cy="655348"/>
          </a:xfrm>
        </p:grpSpPr>
        <p:pic>
          <p:nvPicPr>
            <p:cNvPr id="10" name="Picture 9" descr="Government of Ontario" title="Ontario">
              <a:extLst>
                <a:ext uri="{FF2B5EF4-FFF2-40B4-BE49-F238E27FC236}">
                  <a16:creationId xmlns:a16="http://schemas.microsoft.com/office/drawing/2014/main" id="{A93F9EBF-839E-475D-B0E8-391A7763FC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8373"/>
            <a:stretch/>
          </p:blipFill>
          <p:spPr>
            <a:xfrm>
              <a:off x="8463455" y="6145109"/>
              <a:ext cx="516756" cy="653571"/>
            </a:xfrm>
            <a:prstGeom prst="rect">
              <a:avLst/>
            </a:prstGeom>
          </p:spPr>
        </p:pic>
        <p:pic>
          <p:nvPicPr>
            <p:cNvPr id="11" name="Picture 10" descr="Government of Ontario" title="Ontario">
              <a:extLst>
                <a:ext uri="{FF2B5EF4-FFF2-40B4-BE49-F238E27FC236}">
                  <a16:creationId xmlns:a16="http://schemas.microsoft.com/office/drawing/2014/main" id="{B8761138-9368-4640-BFCD-4E03736D6EB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32038"/>
            <a:stretch/>
          </p:blipFill>
          <p:spPr>
            <a:xfrm>
              <a:off x="7349982" y="6143401"/>
              <a:ext cx="1113473" cy="6553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1" y="365127"/>
            <a:ext cx="11275647" cy="926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B07D30F-7153-6C40-9FCD-11F5850C0B4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63060" y="1366837"/>
            <a:ext cx="8400000" cy="323852"/>
          </a:xfrm>
        </p:spPr>
        <p:txBody>
          <a:bodyPr anchor="ctr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heading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6864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22571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_Colou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corative graphic" title="Background">
            <a:extLst>
              <a:ext uri="{FF2B5EF4-FFF2-40B4-BE49-F238E27FC236}">
                <a16:creationId xmlns:a16="http://schemas.microsoft.com/office/drawing/2014/main" id="{F5F78F29-75E8-9A46-9CEF-E796EED9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17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7B71AC3-92F3-FB45-9FC4-E4624C41E6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3060" y="6276603"/>
            <a:ext cx="686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7BF2019-E31E-7841-A51B-052B3631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8861" y="6276603"/>
            <a:ext cx="335755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B2D072-8CF4-F040-B5C2-886BDDB91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059" y="3841209"/>
            <a:ext cx="6812167" cy="11340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269EFE1-7F98-A74E-BAA9-DF143E6DF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060" y="5072419"/>
            <a:ext cx="6672000" cy="1078528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descr="Government of Ontario" title="Ontario">
            <a:extLst>
              <a:ext uri="{FF2B5EF4-FFF2-40B4-BE49-F238E27FC236}">
                <a16:creationId xmlns:a16="http://schemas.microsoft.com/office/drawing/2014/main" id="{0B083CD5-E0DB-0B43-8A66-4D196F1217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6582" y="6204430"/>
            <a:ext cx="2178569" cy="653571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2AFF46F-4FD1-3D40-AA99-91B14888EE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059" y="358637"/>
            <a:ext cx="9753109" cy="449629"/>
          </a:xfrm>
        </p:spPr>
        <p:txBody>
          <a:bodyPr>
            <a:normAutofit/>
          </a:bodyPr>
          <a:lstStyle>
            <a:lvl1pPr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Insert ministry name here</a:t>
            </a:r>
          </a:p>
        </p:txBody>
      </p:sp>
    </p:spTree>
    <p:extLst>
      <p:ext uri="{BB962C8B-B14F-4D97-AF65-F5344CB8AC3E}">
        <p14:creationId xmlns:p14="http://schemas.microsoft.com/office/powerpoint/2010/main" val="2850766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_Colou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CE621E-D667-E846-8513-550A8F1AB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17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C82B1AF-FF4A-A848-8FE7-537916D5A0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3060" y="6276603"/>
            <a:ext cx="686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C3EB0C-CC67-FC43-A919-F9D14317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8861" y="6276603"/>
            <a:ext cx="335755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26A2F5-8C77-794D-9C42-1B4A4DFCE6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3059" y="3841209"/>
            <a:ext cx="6812167" cy="11340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91CE617-B42F-7746-9C11-60209FD6D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060" y="5072419"/>
            <a:ext cx="6672000" cy="1078528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descr="Government of Ontario" title="Ontario">
            <a:extLst>
              <a:ext uri="{FF2B5EF4-FFF2-40B4-BE49-F238E27FC236}">
                <a16:creationId xmlns:a16="http://schemas.microsoft.com/office/drawing/2014/main" id="{3DD172D3-EE5A-0C46-8EC6-7131DA50BE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6583" y="6204429"/>
            <a:ext cx="2178567" cy="653570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ACFD3E6-3158-5B4E-BDC1-B1BCDC6D4E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059" y="358637"/>
            <a:ext cx="9753109" cy="449629"/>
          </a:xfrm>
        </p:spPr>
        <p:txBody>
          <a:bodyPr>
            <a:normAutofit/>
          </a:bodyPr>
          <a:lstStyle>
            <a:lvl1pPr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Insert ministry name here</a:t>
            </a:r>
          </a:p>
        </p:txBody>
      </p:sp>
    </p:spTree>
    <p:extLst>
      <p:ext uri="{BB962C8B-B14F-4D97-AF65-F5344CB8AC3E}">
        <p14:creationId xmlns:p14="http://schemas.microsoft.com/office/powerpoint/2010/main" val="2969568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3_Colou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CE621E-D667-E846-8513-550A8F1AB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17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C82B1AF-FF4A-A848-8FE7-537916D5A0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3060" y="6276603"/>
            <a:ext cx="686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C3EB0C-CC67-FC43-A919-F9D14317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8861" y="6276603"/>
            <a:ext cx="335755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  <p:pic>
        <p:nvPicPr>
          <p:cNvPr id="12" name="Picture 11" descr="Government of Ontario" title="Ontario">
            <a:extLst>
              <a:ext uri="{FF2B5EF4-FFF2-40B4-BE49-F238E27FC236}">
                <a16:creationId xmlns:a16="http://schemas.microsoft.com/office/drawing/2014/main" id="{89405D2E-66F8-FE41-80BE-CBED596D24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37461" y="2290939"/>
            <a:ext cx="2935423" cy="88062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DBBF5D-16D9-D14B-B035-8CA71FC9E0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3059" y="479211"/>
            <a:ext cx="6812167" cy="11340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C5727A9-77DB-CA4E-9AB2-E60A762CC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059" y="1710423"/>
            <a:ext cx="7962967" cy="453658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20C1326-2EDA-C64F-BB20-55116EBB3F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059" y="2621587"/>
            <a:ext cx="7962967" cy="44962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Insert ministry name here</a:t>
            </a:r>
          </a:p>
        </p:txBody>
      </p:sp>
    </p:spTree>
    <p:extLst>
      <p:ext uri="{BB962C8B-B14F-4D97-AF65-F5344CB8AC3E}">
        <p14:creationId xmlns:p14="http://schemas.microsoft.com/office/powerpoint/2010/main" val="3454829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_Colou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F78F29-75E8-9A46-9CEF-E796EED9C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17" y="0"/>
            <a:ext cx="12192000" cy="6858000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DA9B8A2-7F18-C646-94B1-FDD12EB9A8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059" y="358637"/>
            <a:ext cx="9753109" cy="449629"/>
          </a:xfrm>
        </p:spPr>
        <p:txBody>
          <a:bodyPr>
            <a:normAutofit/>
          </a:bodyPr>
          <a:lstStyle>
            <a:lvl1pPr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Insert ministry name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B2D072-8CF4-F040-B5C2-886BDDB91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059" y="3841209"/>
            <a:ext cx="6812167" cy="11340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269EFE1-7F98-A74E-BAA9-DF143E6DF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060" y="5072419"/>
            <a:ext cx="6672000" cy="1078528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7B71AC3-92F3-FB45-9FC4-E4624C41E6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3060" y="6276603"/>
            <a:ext cx="686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7BF2019-E31E-7841-A51B-052B3631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8861" y="6276603"/>
            <a:ext cx="335755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  <p:pic>
        <p:nvPicPr>
          <p:cNvPr id="11" name="Picture 10" descr="Government of Ontario" title="Ontario">
            <a:extLst>
              <a:ext uri="{FF2B5EF4-FFF2-40B4-BE49-F238E27FC236}">
                <a16:creationId xmlns:a16="http://schemas.microsoft.com/office/drawing/2014/main" id="{0B083CD5-E0DB-0B43-8A66-4D196F1217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6582" y="6204430"/>
            <a:ext cx="2178569" cy="6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18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_Colou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CE621E-D667-E846-8513-550A8F1AB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17" y="0"/>
            <a:ext cx="12192000" cy="685800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8FFC444-657B-8540-A5B4-4FA36C14DD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059" y="356029"/>
            <a:ext cx="9753109" cy="449629"/>
          </a:xfrm>
        </p:spPr>
        <p:txBody>
          <a:bodyPr>
            <a:normAutofit/>
          </a:bodyPr>
          <a:lstStyle>
            <a:lvl1pPr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Insert ministry name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BA46D27-D2C7-B349-8886-B2D8D10D7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059" y="3155409"/>
            <a:ext cx="6812167" cy="11340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2D83E2-A3CB-B745-9182-B07C43BAE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060" y="4386619"/>
            <a:ext cx="6672000" cy="1078528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C82B1AF-FF4A-A848-8FE7-537916D5A0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3060" y="6276603"/>
            <a:ext cx="686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C3EB0C-CC67-FC43-A919-F9D14317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8861" y="6276603"/>
            <a:ext cx="335755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  <p:pic>
        <p:nvPicPr>
          <p:cNvPr id="14" name="Picture 13" descr="Government of Ontario" title="Ontario">
            <a:extLst>
              <a:ext uri="{FF2B5EF4-FFF2-40B4-BE49-F238E27FC236}">
                <a16:creationId xmlns:a16="http://schemas.microsoft.com/office/drawing/2014/main" id="{5A75CB5D-89D5-4445-BA71-B83379D4F2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13078" y="5977374"/>
            <a:ext cx="2935420" cy="8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658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3_Colou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CE621E-D667-E846-8513-550A8F1AB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BDBBF5D-16D9-D14B-B035-8CA71FC9E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059" y="479211"/>
            <a:ext cx="6812167" cy="1134041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C5727A9-77DB-CA4E-9AB2-E60A762CC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059" y="1710423"/>
            <a:ext cx="7962967" cy="453658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0C26F96-9EA2-3447-8BD8-2CDEDD2352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059" y="2650466"/>
            <a:ext cx="7962967" cy="44962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Insert ministry name here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C82B1AF-FF4A-A848-8FE7-537916D5A0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63060" y="6276603"/>
            <a:ext cx="686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C3EB0C-CC67-FC43-A919-F9D143172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8861" y="6276603"/>
            <a:ext cx="335755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  <p:pic>
        <p:nvPicPr>
          <p:cNvPr id="12" name="Picture 11" descr="Government of Ontario" title="Ontario">
            <a:extLst>
              <a:ext uri="{FF2B5EF4-FFF2-40B4-BE49-F238E27FC236}">
                <a16:creationId xmlns:a16="http://schemas.microsoft.com/office/drawing/2014/main" id="{89405D2E-66F8-FE41-80BE-CBED596D24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37461" y="2290939"/>
            <a:ext cx="2935423" cy="88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72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Dark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7AC5D-534B-B74A-AD90-E241BE0C6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95E76F4-04B7-3A49-B1B6-8BBB62F6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60" y="2436938"/>
            <a:ext cx="6672000" cy="2250279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44CC2F0-429D-D342-998E-C7A4B5F73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060" y="5040592"/>
            <a:ext cx="6672000" cy="12360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0472BD-E5E6-9B47-BFF3-E2D5022F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686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3AE67C-5905-F34A-AC77-0EAB1CCA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8861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46693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7160" y="0"/>
            <a:ext cx="12219160" cy="6873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1" y="423347"/>
            <a:ext cx="4655999" cy="2260218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1" y="2781515"/>
            <a:ext cx="4655999" cy="2046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8C07C6-DDA8-F346-B5CC-5893D12BA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060" y="6276603"/>
            <a:ext cx="6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FEFF502-0022-4C50-8781-596AA4BA206B}" type="slidenum">
              <a:rPr lang="en-CA" smtClean="0"/>
              <a:t>‹#›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119B28-F712-2D42-9B3B-2465F13CB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861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79650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7AC5D-534B-B74A-AD90-E241BE0C6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95E76F4-04B7-3A49-B1B6-8BBB62F6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60" y="2436938"/>
            <a:ext cx="6672000" cy="2250279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63FE42D-83B4-BA49-8810-3613DDF83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060" y="5040592"/>
            <a:ext cx="6672000" cy="12360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6F3701-0B61-5041-AD1E-AF7CF8D7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686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7482E09-217D-964B-8E29-E4D1EFB9E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8861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31379574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7AC5D-534B-B74A-AD90-E241BE0C6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95E76F4-04B7-3A49-B1B6-8BBB62F6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60" y="2436938"/>
            <a:ext cx="6672000" cy="2250279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D410BB7-9BA8-904F-BB65-1696CCA1D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060" y="5040592"/>
            <a:ext cx="6672000" cy="123601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1AEDD15-FA06-2640-917F-749B1443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686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36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1" y="365127"/>
            <a:ext cx="11275647" cy="103629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62" y="1511809"/>
            <a:ext cx="11275645" cy="4423284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buSzPct val="75000"/>
              <a:defRPr sz="2400"/>
            </a:lvl1pPr>
            <a:lvl2pPr>
              <a:buClr>
                <a:schemeClr val="tx1"/>
              </a:buClr>
              <a:buSzPct val="75000"/>
              <a:defRPr sz="2000"/>
            </a:lvl2pPr>
            <a:lvl3pPr>
              <a:buClr>
                <a:schemeClr val="tx1"/>
              </a:buClr>
              <a:buSzPct val="75000"/>
              <a:defRPr sz="1800"/>
            </a:lvl3pPr>
            <a:lvl4pPr>
              <a:buClr>
                <a:schemeClr val="tx1"/>
              </a:buClr>
              <a:buSzPct val="75000"/>
              <a:defRPr sz="1800"/>
            </a:lvl4pPr>
            <a:lvl5pPr>
              <a:buClr>
                <a:schemeClr val="tx1"/>
              </a:buClr>
              <a:buSzPct val="75000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686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6F8F7A-3450-4BB9-9179-C96E73B3989D}"/>
              </a:ext>
            </a:extLst>
          </p:cNvPr>
          <p:cNvGrpSpPr/>
          <p:nvPr userDrawn="1"/>
        </p:nvGrpSpPr>
        <p:grpSpPr>
          <a:xfrm>
            <a:off x="9799977" y="6143401"/>
            <a:ext cx="2173639" cy="655348"/>
            <a:chOff x="7349982" y="6143401"/>
            <a:chExt cx="1630229" cy="655348"/>
          </a:xfrm>
        </p:grpSpPr>
        <p:pic>
          <p:nvPicPr>
            <p:cNvPr id="9" name="Picture 8" descr="Government of Ontario" title="Ontario">
              <a:extLst>
                <a:ext uri="{FF2B5EF4-FFF2-40B4-BE49-F238E27FC236}">
                  <a16:creationId xmlns:a16="http://schemas.microsoft.com/office/drawing/2014/main" id="{B78153B2-B294-4A3C-A01D-554D4A13A8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8373"/>
            <a:stretch/>
          </p:blipFill>
          <p:spPr>
            <a:xfrm>
              <a:off x="8463455" y="6145109"/>
              <a:ext cx="516756" cy="653571"/>
            </a:xfrm>
            <a:prstGeom prst="rect">
              <a:avLst/>
            </a:prstGeom>
          </p:spPr>
        </p:pic>
        <p:pic>
          <p:nvPicPr>
            <p:cNvPr id="17" name="Picture 16" descr="Government of Ontario" title="Ontario">
              <a:extLst>
                <a:ext uri="{FF2B5EF4-FFF2-40B4-BE49-F238E27FC236}">
                  <a16:creationId xmlns:a16="http://schemas.microsoft.com/office/drawing/2014/main" id="{24AE09F7-B562-3E46-BBCE-1E8DF7325B2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32038"/>
            <a:stretch/>
          </p:blipFill>
          <p:spPr>
            <a:xfrm>
              <a:off x="7349982" y="6143401"/>
              <a:ext cx="1113473" cy="655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007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B1DA92D-ADE5-4BF5-9E7C-A8B6D2BF5880}"/>
              </a:ext>
            </a:extLst>
          </p:cNvPr>
          <p:cNvGrpSpPr/>
          <p:nvPr userDrawn="1"/>
        </p:nvGrpSpPr>
        <p:grpSpPr>
          <a:xfrm>
            <a:off x="9799977" y="6143401"/>
            <a:ext cx="2173639" cy="655348"/>
            <a:chOff x="7349982" y="6143401"/>
            <a:chExt cx="1630229" cy="655348"/>
          </a:xfrm>
        </p:grpSpPr>
        <p:pic>
          <p:nvPicPr>
            <p:cNvPr id="12" name="Picture 11" descr="Government of Ontario" title="Ontario">
              <a:extLst>
                <a:ext uri="{FF2B5EF4-FFF2-40B4-BE49-F238E27FC236}">
                  <a16:creationId xmlns:a16="http://schemas.microsoft.com/office/drawing/2014/main" id="{E5D6C6F4-D3AA-46CC-9863-A55DFD2CDA2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8373"/>
            <a:stretch/>
          </p:blipFill>
          <p:spPr>
            <a:xfrm>
              <a:off x="8463455" y="6145109"/>
              <a:ext cx="516756" cy="653571"/>
            </a:xfrm>
            <a:prstGeom prst="rect">
              <a:avLst/>
            </a:prstGeom>
          </p:spPr>
        </p:pic>
        <p:pic>
          <p:nvPicPr>
            <p:cNvPr id="13" name="Picture 12" descr="Government of Ontario" title="Ontario">
              <a:extLst>
                <a:ext uri="{FF2B5EF4-FFF2-40B4-BE49-F238E27FC236}">
                  <a16:creationId xmlns:a16="http://schemas.microsoft.com/office/drawing/2014/main" id="{F3148F84-37F6-4F3A-BF36-0802D63EC2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32038"/>
            <a:stretch/>
          </p:blipFill>
          <p:spPr>
            <a:xfrm>
              <a:off x="7349982" y="6143401"/>
              <a:ext cx="1113473" cy="6553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2" y="365128"/>
            <a:ext cx="11275645" cy="9865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3" y="1482165"/>
            <a:ext cx="5157787" cy="475844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63" y="2037377"/>
            <a:ext cx="5157787" cy="4034238"/>
          </a:xfrm>
        </p:spPr>
        <p:txBody>
          <a:bodyPr>
            <a:normAutofit/>
          </a:bodyPr>
          <a:lstStyle>
            <a:lvl1pPr defTabSz="540000">
              <a:buClr>
                <a:schemeClr val="tx1"/>
              </a:buClr>
              <a:buSzPct val="75000"/>
              <a:defRPr sz="1800"/>
            </a:lvl1pPr>
            <a:lvl2pPr defTabSz="540000">
              <a:buClr>
                <a:schemeClr val="tx1"/>
              </a:buClr>
              <a:buSzPct val="75000"/>
              <a:defRPr sz="1800"/>
            </a:lvl2pPr>
            <a:lvl3pPr defTabSz="540000">
              <a:buClr>
                <a:schemeClr val="tx1"/>
              </a:buClr>
              <a:buSzPct val="75000"/>
              <a:defRPr sz="1800"/>
            </a:lvl3pPr>
            <a:lvl4pPr defTabSz="540000">
              <a:buClr>
                <a:schemeClr val="tx1"/>
              </a:buClr>
              <a:buSzPct val="75000"/>
              <a:defRPr sz="1800"/>
            </a:lvl4pPr>
            <a:lvl5pPr defTabSz="540000">
              <a:buClr>
                <a:schemeClr val="tx1"/>
              </a:buClr>
              <a:buSzPct val="75000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5519" y="1482165"/>
            <a:ext cx="5183188" cy="475844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5519" y="2037376"/>
            <a:ext cx="5183188" cy="4034239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buSzPct val="75000"/>
              <a:defRPr sz="1800"/>
            </a:lvl1pPr>
            <a:lvl2pPr>
              <a:buClr>
                <a:schemeClr val="tx1"/>
              </a:buClr>
              <a:buSzPct val="75000"/>
              <a:defRPr sz="1800"/>
            </a:lvl2pPr>
            <a:lvl3pPr>
              <a:buClr>
                <a:schemeClr val="tx1"/>
              </a:buClr>
              <a:buSzPct val="75000"/>
              <a:defRPr sz="1800"/>
            </a:lvl3pPr>
            <a:lvl4pPr>
              <a:buClr>
                <a:schemeClr val="tx1"/>
              </a:buClr>
              <a:buSzPct val="75000"/>
              <a:defRPr sz="1800"/>
            </a:lvl4pPr>
            <a:lvl5pPr>
              <a:buClr>
                <a:schemeClr val="tx1"/>
              </a:buClr>
              <a:buSzPct val="75000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7200" y="6278401"/>
            <a:ext cx="3355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6864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80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2DE338D-00E8-46E0-A35A-13B1B0FCAB8E}"/>
              </a:ext>
            </a:extLst>
          </p:cNvPr>
          <p:cNvGrpSpPr/>
          <p:nvPr userDrawn="1"/>
        </p:nvGrpSpPr>
        <p:grpSpPr>
          <a:xfrm>
            <a:off x="9799977" y="6143401"/>
            <a:ext cx="2173639" cy="655348"/>
            <a:chOff x="7349982" y="6143401"/>
            <a:chExt cx="1630229" cy="655348"/>
          </a:xfrm>
        </p:grpSpPr>
        <p:pic>
          <p:nvPicPr>
            <p:cNvPr id="10" name="Picture 9" descr="Government of Ontario" title="Ontario">
              <a:extLst>
                <a:ext uri="{FF2B5EF4-FFF2-40B4-BE49-F238E27FC236}">
                  <a16:creationId xmlns:a16="http://schemas.microsoft.com/office/drawing/2014/main" id="{A93F9EBF-839E-475D-B0E8-391A7763FC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8373"/>
            <a:stretch/>
          </p:blipFill>
          <p:spPr>
            <a:xfrm>
              <a:off x="8463455" y="6145109"/>
              <a:ext cx="516756" cy="653571"/>
            </a:xfrm>
            <a:prstGeom prst="rect">
              <a:avLst/>
            </a:prstGeom>
          </p:spPr>
        </p:pic>
        <p:pic>
          <p:nvPicPr>
            <p:cNvPr id="11" name="Picture 10" descr="Government of Ontario" title="Ontario">
              <a:extLst>
                <a:ext uri="{FF2B5EF4-FFF2-40B4-BE49-F238E27FC236}">
                  <a16:creationId xmlns:a16="http://schemas.microsoft.com/office/drawing/2014/main" id="{B8761138-9368-4640-BFCD-4E03736D6EB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32038"/>
            <a:stretch/>
          </p:blipFill>
          <p:spPr>
            <a:xfrm>
              <a:off x="7349982" y="6143401"/>
              <a:ext cx="1113473" cy="6553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1" y="365127"/>
            <a:ext cx="11275647" cy="926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B07D30F-7153-6C40-9FCD-11F5850C0B4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63060" y="1366837"/>
            <a:ext cx="8400000" cy="323852"/>
          </a:xfrm>
        </p:spPr>
        <p:txBody>
          <a:bodyPr anchor="ctr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heading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686400" cy="365125"/>
          </a:xfrm>
        </p:spPr>
        <p:txBody>
          <a:bodyPr/>
          <a:lstStyle/>
          <a:p>
            <a:fld id="{9CAA33A2-411E-8443-83D0-3263C24E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4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2" y="365128"/>
            <a:ext cx="11275645" cy="9865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3" y="1482165"/>
            <a:ext cx="5157787" cy="475844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63" y="2037377"/>
            <a:ext cx="5157787" cy="4034238"/>
          </a:xfrm>
        </p:spPr>
        <p:txBody>
          <a:bodyPr>
            <a:normAutofit/>
          </a:bodyPr>
          <a:lstStyle>
            <a:lvl1pPr defTabSz="540000">
              <a:buClr>
                <a:srgbClr val="00B0F0"/>
              </a:buClr>
              <a:buSzPct val="75000"/>
              <a:defRPr sz="1800"/>
            </a:lvl1pPr>
            <a:lvl2pPr defTabSz="540000">
              <a:buClr>
                <a:schemeClr val="accent1"/>
              </a:buClr>
              <a:buSzPct val="75000"/>
              <a:defRPr sz="1800"/>
            </a:lvl2pPr>
            <a:lvl3pPr defTabSz="540000">
              <a:buClr>
                <a:schemeClr val="accent1"/>
              </a:buClr>
              <a:buSzPct val="75000"/>
              <a:defRPr sz="1800"/>
            </a:lvl3pPr>
            <a:lvl4pPr defTabSz="540000">
              <a:buClr>
                <a:schemeClr val="accent1"/>
              </a:buClr>
              <a:buSzPct val="75000"/>
              <a:defRPr sz="1800"/>
            </a:lvl4pPr>
            <a:lvl5pPr defTabSz="540000">
              <a:buClr>
                <a:schemeClr val="accent1"/>
              </a:buClr>
              <a:buSzPct val="75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5519" y="1482165"/>
            <a:ext cx="5183188" cy="475844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5519" y="2037376"/>
            <a:ext cx="5183188" cy="4034239"/>
          </a:xfrm>
        </p:spPr>
        <p:txBody>
          <a:bodyPr>
            <a:normAutofit/>
          </a:bodyPr>
          <a:lstStyle>
            <a:lvl1pPr>
              <a:buClr>
                <a:srgbClr val="00B0F0"/>
              </a:buClr>
              <a:buSzPct val="75000"/>
              <a:defRPr sz="1800"/>
            </a:lvl1pPr>
            <a:lvl2pPr>
              <a:buClr>
                <a:schemeClr val="accent1"/>
              </a:buClr>
              <a:buSzPct val="75000"/>
              <a:defRPr sz="1800"/>
            </a:lvl2pPr>
            <a:lvl3pPr>
              <a:buClr>
                <a:schemeClr val="accent1"/>
              </a:buClr>
              <a:buSzPct val="75000"/>
              <a:defRPr sz="1800"/>
            </a:lvl3pPr>
            <a:lvl4pPr>
              <a:buClr>
                <a:schemeClr val="accent1"/>
              </a:buClr>
              <a:buSzPct val="75000"/>
              <a:defRPr sz="1800"/>
            </a:lvl4pPr>
            <a:lvl5pPr>
              <a:buClr>
                <a:schemeClr val="accent1"/>
              </a:buClr>
              <a:buSzPct val="75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071E3EB-B559-2440-BEF7-1F3CE7E0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EFF502-0022-4C50-8781-596AA4BA206B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0459C98-D8BF-5345-A3F2-94ACABEC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3489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pic>
        <p:nvPicPr>
          <p:cNvPr id="11" name="Picture 10" descr="Government of Ontario" title="Ontario">
            <a:extLst>
              <a:ext uri="{FF2B5EF4-FFF2-40B4-BE49-F238E27FC236}">
                <a16:creationId xmlns:a16="http://schemas.microsoft.com/office/drawing/2014/main" id="{DF83F45E-61DD-9C43-9913-B07657479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24" y="6127766"/>
            <a:ext cx="1626657" cy="65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1" y="365127"/>
            <a:ext cx="11275647" cy="926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B07D30F-7153-6C40-9FCD-11F5850C0B4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63060" y="1366837"/>
            <a:ext cx="8400000" cy="323852"/>
          </a:xfrm>
        </p:spPr>
        <p:txBody>
          <a:bodyPr anchor="ctr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Chart heading</a:t>
            </a:r>
          </a:p>
        </p:txBody>
      </p:sp>
      <p:pic>
        <p:nvPicPr>
          <p:cNvPr id="7" name="Picture 6" descr="Government of Ontario" title="Ontario">
            <a:extLst>
              <a:ext uri="{FF2B5EF4-FFF2-40B4-BE49-F238E27FC236}">
                <a16:creationId xmlns:a16="http://schemas.microsoft.com/office/drawing/2014/main" id="{56886101-A9EF-8242-A0EE-91EDF52EE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24" y="6127766"/>
            <a:ext cx="1626657" cy="65066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806E2BB-06C5-CC46-9139-3EF45781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EFF502-0022-4C50-8781-596AA4BA206B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B069825-96EC-3E40-A929-C8FE26C2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3489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8722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vernment of Ontario" title="Ontario">
            <a:extLst>
              <a:ext uri="{FF2B5EF4-FFF2-40B4-BE49-F238E27FC236}">
                <a16:creationId xmlns:a16="http://schemas.microsoft.com/office/drawing/2014/main" id="{F53F8BD9-E4BD-504A-8B74-81A465AB6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24" y="6127766"/>
            <a:ext cx="1626657" cy="650662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52C081-8303-DD42-B69A-5EDA9CFE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EFF502-0022-4C50-8781-596AA4BA206B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35FB57-C177-6545-A61A-DA8CE48B4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3489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689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0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Government of Ontario" title="Ontario">
            <a:extLst>
              <a:ext uri="{FF2B5EF4-FFF2-40B4-BE49-F238E27FC236}">
                <a16:creationId xmlns:a16="http://schemas.microsoft.com/office/drawing/2014/main" id="{452526B0-04C6-0641-BC0F-2A5621AA1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24" y="6127766"/>
            <a:ext cx="1626657" cy="65066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115B2D2-729F-2448-B914-24B7E717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EFF502-0022-4C50-8781-596AA4BA206B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DBDDA2D-2E80-F746-861C-FD65792D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3489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509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06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Government of Ontario" title="Ontario">
            <a:extLst>
              <a:ext uri="{FF2B5EF4-FFF2-40B4-BE49-F238E27FC236}">
                <a16:creationId xmlns:a16="http://schemas.microsoft.com/office/drawing/2014/main" id="{537B186D-9A2E-E64F-8FB3-32DAB027B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24" y="6127766"/>
            <a:ext cx="1626657" cy="65066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56B9D6B-740C-0647-8190-BDC9C69E3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3060" y="6276603"/>
            <a:ext cx="5116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EFF502-0022-4C50-8781-596AA4BA206B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5B5129F-5FDA-2145-82EF-796B7C27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3489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293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061" y="365127"/>
            <a:ext cx="1127564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2" y="1825625"/>
            <a:ext cx="112756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Paragraph without bullets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060" y="6276603"/>
            <a:ext cx="6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FEFF502-0022-4C50-8781-596AA4BA206B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0A0D9E-837B-4542-8ACD-A5921329A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861" y="6276603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447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69" r:id="rId3"/>
    <p:sldLayoutId id="2147483664" r:id="rId4"/>
    <p:sldLayoutId id="2147483770" r:id="rId5"/>
    <p:sldLayoutId id="2147483771" r:id="rId6"/>
    <p:sldLayoutId id="2147483667" r:id="rId7"/>
    <p:sldLayoutId id="2147483668" r:id="rId8"/>
    <p:sldLayoutId id="2147483669" r:id="rId9"/>
    <p:sldLayoutId id="2147483671" r:id="rId10"/>
    <p:sldLayoutId id="2147483673" r:id="rId11"/>
    <p:sldLayoutId id="21474837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2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75000"/>
        <a:buFont typeface="Arial" panose="020B0604020202020204" pitchFamily="34" charset="0"/>
        <a:buNone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062" y="365129"/>
            <a:ext cx="1127564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063" y="1825625"/>
            <a:ext cx="112756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Paragraph without bullets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060" y="6276605"/>
            <a:ext cx="6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9CAA33A2-411E-8443-83D0-3263C24E97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0A0D9E-837B-4542-8ACD-A5921329A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8862" y="6276605"/>
            <a:ext cx="3357551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434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SzPct val="75000"/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7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D Hologram from iPad">
            <a:extLst>
              <a:ext uri="{FF2B5EF4-FFF2-40B4-BE49-F238E27FC236}">
                <a16:creationId xmlns:a16="http://schemas.microsoft.com/office/drawing/2014/main" id="{AFAF98B8-D4D0-1D6D-1010-F08D0464D8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" r="13336" b="-2"/>
          <a:stretch/>
        </p:blipFill>
        <p:spPr>
          <a:xfrm>
            <a:off x="-212986" y="-2924233"/>
            <a:ext cx="12617972" cy="996326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89" y="350059"/>
            <a:ext cx="11374264" cy="979977"/>
          </a:xfrm>
          <a:solidFill>
            <a:schemeClr val="accent1">
              <a:lumMod val="20000"/>
              <a:lumOff val="80000"/>
              <a:alpha val="71000"/>
            </a:schemeClr>
          </a:solidFill>
        </p:spPr>
        <p:txBody>
          <a:bodyPr anchor="b">
            <a:normAutofit/>
          </a:bodyPr>
          <a:lstStyle/>
          <a:p>
            <a:r>
              <a:rPr lang="en-CA" sz="4000">
                <a:solidFill>
                  <a:schemeClr val="tx1"/>
                </a:solidFill>
                <a:latin typeface="Raleway" panose="00000500000000000000" pitchFamily="50" charset="0"/>
              </a:rPr>
              <a:t>Business Retention in an Automated World!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612689" y="6130637"/>
            <a:ext cx="3932237" cy="3811588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EDCO Conference Session</a:t>
            </a:r>
          </a:p>
          <a:p>
            <a:r>
              <a:rPr lang="en-US" sz="2000">
                <a:solidFill>
                  <a:schemeClr val="bg1"/>
                </a:solidFill>
              </a:rPr>
              <a:t>February 8, 2024</a:t>
            </a:r>
            <a:endParaRPr lang="en-CA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9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421F4A-5B8B-2D82-10A3-157067FC2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latin typeface="Raleway" panose="00000500000000000000" pitchFamily="50" charset="0"/>
              </a:rPr>
              <a:t>Audience Quick Poll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075624-86A6-42C1-5877-8CC3BB4F8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8" y="1641691"/>
            <a:ext cx="5804600" cy="3905475"/>
          </a:xfrm>
        </p:spPr>
        <p:txBody>
          <a:bodyPr>
            <a:normAutofit lnSpcReduction="10000"/>
          </a:bodyPr>
          <a:lstStyle/>
          <a:p>
            <a:r>
              <a:rPr lang="en-US" sz="4000"/>
              <a:t>Are you currently using any automation tools to support your economic development efforts?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/>
              <a:t>Yes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/>
              <a:t>No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/>
              <a:t>Unsure</a:t>
            </a:r>
          </a:p>
        </p:txBody>
      </p:sp>
      <p:pic>
        <p:nvPicPr>
          <p:cNvPr id="9" name="Picture 8" descr="People raising hands">
            <a:extLst>
              <a:ext uri="{FF2B5EF4-FFF2-40B4-BE49-F238E27FC236}">
                <a16:creationId xmlns:a16="http://schemas.microsoft.com/office/drawing/2014/main" id="{55FF9743-C96E-7467-2884-79C282D89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439" y="0"/>
            <a:ext cx="10287000" cy="702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2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41961-F563-4B62-82A8-2A1EFFB5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A33A2-411E-8443-83D0-3263C24E97A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798C0C-37AE-4102-A5C3-1DFE09A352DF}"/>
              </a:ext>
            </a:extLst>
          </p:cNvPr>
          <p:cNvSpPr/>
          <p:nvPr/>
        </p:nvSpPr>
        <p:spPr>
          <a:xfrm>
            <a:off x="0" y="0"/>
            <a:ext cx="32300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FAD9AE3-217D-4672-A69C-9E0EB5A35B84}"/>
              </a:ext>
            </a:extLst>
          </p:cNvPr>
          <p:cNvSpPr txBox="1">
            <a:spLocks/>
          </p:cNvSpPr>
          <p:nvPr/>
        </p:nvSpPr>
        <p:spPr>
          <a:xfrm>
            <a:off x="342689" y="2163921"/>
            <a:ext cx="2887399" cy="49906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0000500000000000000" pitchFamily="50" charset="0"/>
                <a:ea typeface="+mj-ea"/>
                <a:cs typeface="Calibri" panose="020F0502020204030204" pitchFamily="34" charset="0"/>
              </a:rPr>
              <a:t>What is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>
                <a:solidFill>
                  <a:srgbClr val="FFFFFF"/>
                </a:solidFill>
                <a:latin typeface="Raleway" panose="00000500000000000000" pitchFamily="50" charset="0"/>
              </a:rPr>
              <a:t>BR+E</a:t>
            </a:r>
            <a:endParaRPr kumimoji="0" lang="en-CA" sz="60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anose="00000500000000000000" pitchFamily="50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C6C71C-CAA1-4E03-AEFF-B4F9493F8A45}"/>
              </a:ext>
            </a:extLst>
          </p:cNvPr>
          <p:cNvSpPr txBox="1">
            <a:spLocks/>
          </p:cNvSpPr>
          <p:nvPr/>
        </p:nvSpPr>
        <p:spPr>
          <a:xfrm>
            <a:off x="3230088" y="0"/>
            <a:ext cx="8660830" cy="6858000"/>
          </a:xfrm>
          <a:prstGeom prst="rect">
            <a:avLst/>
          </a:prstGeom>
          <a:noFill/>
          <a:ln w="9525">
            <a:noFill/>
            <a:prstDash val="dash"/>
          </a:ln>
        </p:spPr>
        <p:txBody>
          <a:bodyPr lIns="91440" tIns="45720" rIns="91440" bIns="4572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>
              <a:lnSpc>
                <a:spcPct val="150000"/>
              </a:lnSpc>
            </a:pPr>
            <a:r>
              <a:rPr lang="en-CA" sz="2400">
                <a:latin typeface="Raleway" panose="00000500000000000000" pitchFamily="50" charset="0"/>
                <a:ea typeface="+mn-lt"/>
                <a:cs typeface="+mn-lt"/>
              </a:rPr>
              <a:t>Business retention and expansion is a program designed to strengthen the connection between companies and the community while encouraging each business to continue to grow in the community.  </a:t>
            </a:r>
            <a:endParaRPr lang="en-US" sz="2400">
              <a:latin typeface="Raleway" panose="00000500000000000000" pitchFamily="50" charset="0"/>
              <a:ea typeface="+mn-lt"/>
              <a:cs typeface="+mn-lt"/>
            </a:endParaRPr>
          </a:p>
          <a:p>
            <a:pPr marL="355600">
              <a:lnSpc>
                <a:spcPct val="150000"/>
              </a:lnSpc>
            </a:pPr>
            <a:r>
              <a:rPr lang="en-CA" sz="2400">
                <a:latin typeface="Raleway" panose="00000500000000000000" pitchFamily="50" charset="0"/>
                <a:ea typeface="+mn-lt"/>
                <a:cs typeface="+mn-lt"/>
              </a:rPr>
              <a:t>Through direct interactions, events, and research, the program seeks to gain insight into business practices, planned future actions, as well as the challenges of targeted companies. </a:t>
            </a:r>
            <a:endParaRPr lang="en-US" sz="2400">
              <a:latin typeface="Raleway" panose="00000500000000000000" pitchFamily="50" charset="0"/>
              <a:ea typeface="+mn-lt"/>
              <a:cs typeface="+mn-lt"/>
            </a:endParaRPr>
          </a:p>
          <a:p>
            <a:pPr marL="355600">
              <a:lnSpc>
                <a:spcPct val="150000"/>
              </a:lnSpc>
            </a:pPr>
            <a:r>
              <a:rPr lang="en-CA" sz="2400" b="1" u="sng">
                <a:latin typeface="Raleway" panose="00000500000000000000" pitchFamily="50" charset="0"/>
                <a:ea typeface="+mn-lt"/>
                <a:cs typeface="+mn-lt"/>
              </a:rPr>
              <a:t>Then, to turn this “business intelligence” into value added </a:t>
            </a:r>
            <a:r>
              <a:rPr lang="en-CA" sz="2400">
                <a:latin typeface="Raleway" panose="00000500000000000000" pitchFamily="50" charset="0"/>
                <a:ea typeface="+mn-lt"/>
                <a:cs typeface="+mn-lt"/>
              </a:rPr>
              <a:t>services, programs, and/or products that address individual and shared company opportunities and problems.</a:t>
            </a:r>
            <a:endParaRPr lang="en-US" sz="2400">
              <a:latin typeface="Raleway" panose="00000500000000000000" pitchFamily="50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545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7E86A0-7F97-44E5-9440-24D45C715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2" y="214557"/>
            <a:ext cx="6642429" cy="798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819D74-BEA3-4223-8FA8-8C9D9C29A372}"/>
              </a:ext>
            </a:extLst>
          </p:cNvPr>
          <p:cNvSpPr txBox="1"/>
          <p:nvPr/>
        </p:nvSpPr>
        <p:spPr>
          <a:xfrm>
            <a:off x="8309810" y="152900"/>
            <a:ext cx="525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Raleway" panose="00000500000000000000" pitchFamily="50" charset="0"/>
              </a:rPr>
              <a:t>November 1, 2022 – July 31, 2023</a:t>
            </a:r>
            <a:endParaRPr lang="en-CA">
              <a:latin typeface="Raleway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C92246-481A-4C0A-B329-9EC5D5ED58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76"/>
          <a:stretch/>
        </p:blipFill>
        <p:spPr>
          <a:xfrm>
            <a:off x="61630" y="1012798"/>
            <a:ext cx="3685080" cy="323549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84AF09-BB4C-4F99-9CAC-891FAB6348A0}"/>
              </a:ext>
            </a:extLst>
          </p:cNvPr>
          <p:cNvCxnSpPr>
            <a:cxnSpLocks/>
          </p:cNvCxnSpPr>
          <p:nvPr/>
        </p:nvCxnSpPr>
        <p:spPr>
          <a:xfrm>
            <a:off x="2433162" y="1012798"/>
            <a:ext cx="0" cy="26106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9FCE479B-7FB7-4685-9FBE-3F20346BF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21" y="4164646"/>
            <a:ext cx="3950145" cy="269335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6099337-B167-41BB-9C5C-DFA38327FD71}"/>
              </a:ext>
            </a:extLst>
          </p:cNvPr>
          <p:cNvSpPr txBox="1"/>
          <p:nvPr/>
        </p:nvSpPr>
        <p:spPr>
          <a:xfrm>
            <a:off x="4988595" y="1827301"/>
            <a:ext cx="6642429" cy="368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latin typeface="Raleway" panose="00000500000000000000" pitchFamily="50" charset="0"/>
              </a:rPr>
              <a:t>41% </a:t>
            </a:r>
            <a:r>
              <a:rPr lang="en-US" sz="3200">
                <a:latin typeface="Raleway" panose="00000500000000000000" pitchFamily="50" charset="0"/>
              </a:rPr>
              <a:t>of businesses hope to expand within the next 18 – 24 months.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latin typeface="Raleway" panose="00000500000000000000" pitchFamily="50" charset="0"/>
              </a:rPr>
              <a:t>48% </a:t>
            </a:r>
            <a:r>
              <a:rPr lang="en-US" sz="3200">
                <a:latin typeface="Raleway" panose="00000500000000000000" pitchFamily="50" charset="0"/>
              </a:rPr>
              <a:t>of businesses are experiencing difficulties hiring.</a:t>
            </a:r>
          </a:p>
        </p:txBody>
      </p:sp>
    </p:spTree>
    <p:extLst>
      <p:ext uri="{BB962C8B-B14F-4D97-AF65-F5344CB8AC3E}">
        <p14:creationId xmlns:p14="http://schemas.microsoft.com/office/powerpoint/2010/main" val="375489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4FC188-1606-05E1-730C-3023CFBFD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87" y="757359"/>
            <a:ext cx="4391025" cy="5686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909227-F99B-17AC-AF48-7D27FD98E043}"/>
              </a:ext>
            </a:extLst>
          </p:cNvPr>
          <p:cNvSpPr txBox="1"/>
          <p:nvPr/>
        </p:nvSpPr>
        <p:spPr>
          <a:xfrm>
            <a:off x="6657229" y="2380266"/>
            <a:ext cx="3672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ontario.ca/rural</a:t>
            </a:r>
            <a:endParaRPr lang="en-CA" sz="32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D7240-5E6A-A79E-4BD9-B4EADD76FF6B}"/>
              </a:ext>
            </a:extLst>
          </p:cNvPr>
          <p:cNvSpPr txBox="1"/>
          <p:nvPr/>
        </p:nvSpPr>
        <p:spPr>
          <a:xfrm>
            <a:off x="6657229" y="3600572"/>
            <a:ext cx="4086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200" b="1"/>
              <a:t>onregionalecdev.com</a:t>
            </a:r>
          </a:p>
        </p:txBody>
      </p:sp>
    </p:spTree>
    <p:extLst>
      <p:ext uri="{BB962C8B-B14F-4D97-AF65-F5344CB8AC3E}">
        <p14:creationId xmlns:p14="http://schemas.microsoft.com/office/powerpoint/2010/main" val="219579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Raleway" panose="00000500000000000000" pitchFamily="50" charset="0"/>
                <a:cs typeface="Geneva"/>
              </a:rPr>
              <a:t>The Ontario BR+E Model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67C44-50E5-4B46-BC34-85D89E16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C8CAE-CB93-42AD-846A-5D694CCE46E6}" type="slidenum">
              <a:rPr lang="en-CA" smtClean="0">
                <a:latin typeface="Raleway" panose="00000500000000000000" pitchFamily="50" charset="0"/>
              </a:rPr>
              <a:pPr>
                <a:defRPr/>
              </a:pPr>
              <a:t>6</a:t>
            </a:fld>
            <a:endParaRPr lang="en-CA">
              <a:latin typeface="Raleway" panose="00000500000000000000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7325" y="1935569"/>
            <a:ext cx="8278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Raleway" panose="00000500000000000000" pitchFamily="50" charset="0"/>
                <a:cs typeface="Geneva"/>
              </a:rPr>
              <a:t>Trained volunteers </a:t>
            </a:r>
            <a:r>
              <a:rPr lang="en-US" sz="2400">
                <a:latin typeface="Raleway" panose="00000500000000000000" pitchFamily="50" charset="0"/>
                <a:cs typeface="Geneva"/>
              </a:rPr>
              <a:t>to conduct </a:t>
            </a:r>
            <a:r>
              <a:rPr lang="en-US" sz="2400" b="1">
                <a:latin typeface="Raleway" panose="00000500000000000000" pitchFamily="50" charset="0"/>
                <a:cs typeface="Geneva"/>
              </a:rPr>
              <a:t>confidential interviews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5727" y="3073531"/>
            <a:ext cx="7621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Raleway" panose="00000500000000000000" pitchFamily="50" charset="0"/>
                <a:cs typeface="Geneva"/>
              </a:rPr>
              <a:t>Data analysis and action planning </a:t>
            </a:r>
            <a:r>
              <a:rPr lang="en-US" sz="2400">
                <a:latin typeface="Raleway" panose="00000500000000000000" pitchFamily="50" charset="0"/>
                <a:cs typeface="Geneva"/>
              </a:rPr>
              <a:t>to address issues and opportunities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7326" y="4385461"/>
            <a:ext cx="8278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Raleway" panose="00000500000000000000" pitchFamily="50" charset="0"/>
                <a:cs typeface="Geneva"/>
              </a:rPr>
              <a:t>Ideally, it is </a:t>
            </a:r>
            <a:r>
              <a:rPr lang="en-US" sz="2400" b="1">
                <a:latin typeface="Raleway" panose="00000500000000000000" pitchFamily="50" charset="0"/>
                <a:cs typeface="Geneva"/>
              </a:rPr>
              <a:t>incorporated into the community’s ongoing economic development strategy</a:t>
            </a:r>
          </a:p>
        </p:txBody>
      </p:sp>
      <p:pic>
        <p:nvPicPr>
          <p:cNvPr id="3" name="Picture 2" descr="What is BRE data copy.pn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01" y="3044729"/>
            <a:ext cx="847373" cy="847373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387B2787-56B9-474D-AFF8-66FB795C6DE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67" y="1708150"/>
            <a:ext cx="1089900" cy="1089900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BD32DE8-D2E0-492C-85D8-57F70857FC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2" y="4385461"/>
            <a:ext cx="919870" cy="9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736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3.3511"/>
  <p:tag name="SLIDO_PRESENTATION_ID" val="00000000-0000-0000-0000-000000000000"/>
  <p:tag name="SLIDO_EVENT_UUID" val="212ef369-5fcb-4bb6-b617-cf885bb67295"/>
  <p:tag name="SLIDO_EVENT_SECTION_UUID" val="c1bb6776-8cfb-4f0d-af0f-a4a1fab0c7ac"/>
</p:tagLst>
</file>

<file path=ppt/theme/theme1.xml><?xml version="1.0" encoding="utf-8"?>
<a:theme xmlns:a="http://schemas.openxmlformats.org/drawingml/2006/main" name="PPT-Template-16x9-TEAL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DCECA"/>
      </a:accent1>
      <a:accent2>
        <a:srgbClr val="48A7A2"/>
      </a:accent2>
      <a:accent3>
        <a:srgbClr val="00B2E3"/>
      </a:accent3>
      <a:accent4>
        <a:srgbClr val="CBA52E"/>
      </a:accent4>
      <a:accent5>
        <a:srgbClr val="8DC63F"/>
      </a:accent5>
      <a:accent6>
        <a:srgbClr val="F15922"/>
      </a:accent6>
      <a:hlink>
        <a:srgbClr val="047BC1"/>
      </a:hlink>
      <a:folHlink>
        <a:srgbClr val="92278F"/>
      </a:folHlink>
    </a:clrScheme>
    <a:fontScheme name="Custom 1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9" id="{55834B14-F32E-6E48-884D-1807D5F933FF}" vid="{07819D66-D109-C64B-A0A9-AD467B4F411D}"/>
    </a:ext>
  </a:extLst>
</a:theme>
</file>

<file path=ppt/theme/theme2.xml><?xml version="1.0" encoding="utf-8"?>
<a:theme xmlns:a="http://schemas.openxmlformats.org/drawingml/2006/main" name="3_PPT-Template-16x9-TEAL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DCECA"/>
      </a:accent1>
      <a:accent2>
        <a:srgbClr val="48A7A2"/>
      </a:accent2>
      <a:accent3>
        <a:srgbClr val="00B2E3"/>
      </a:accent3>
      <a:accent4>
        <a:srgbClr val="CBA52E"/>
      </a:accent4>
      <a:accent5>
        <a:srgbClr val="8DC63F"/>
      </a:accent5>
      <a:accent6>
        <a:srgbClr val="F15922"/>
      </a:accent6>
      <a:hlink>
        <a:srgbClr val="047BC1"/>
      </a:hlink>
      <a:folHlink>
        <a:srgbClr val="9227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ategicPlanningTTT_Session 1" id="{2D81F2D1-212A-47DA-8554-A33244B619DB}" vid="{DF75680D-3AF4-456B-9A6E-A11201DE2AC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f10774a-d66c-4097-af99-c77c54919f2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30251084FF5D4983750E664A223C4D" ma:contentTypeVersion="15" ma:contentTypeDescription="Create a new document." ma:contentTypeScope="" ma:versionID="56654a3d17e4899829b6079364e24415">
  <xsd:schema xmlns:xsd="http://www.w3.org/2001/XMLSchema" xmlns:xs="http://www.w3.org/2001/XMLSchema" xmlns:p="http://schemas.microsoft.com/office/2006/metadata/properties" xmlns:ns3="9f10774a-d66c-4097-af99-c77c54919f27" xmlns:ns4="01dca3d4-3baa-4a2d-8484-0b5bf3fc97f5" targetNamespace="http://schemas.microsoft.com/office/2006/metadata/properties" ma:root="true" ma:fieldsID="60d6cf719475c6c5f1bca3a99b43de48" ns3:_="" ns4:_="">
    <xsd:import namespace="9f10774a-d66c-4097-af99-c77c54919f27"/>
    <xsd:import namespace="01dca3d4-3baa-4a2d-8484-0b5bf3fc97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SystemTag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0774a-d66c-4097-af99-c77c54919f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dca3d4-3baa-4a2d-8484-0b5bf3fc97f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82FF8D-DFCB-4E9A-85B7-D7FBFDDB94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A0E072-AC7B-47E7-B93C-C2492D88A5A1}">
  <ds:schemaRefs>
    <ds:schemaRef ds:uri="01dca3d4-3baa-4a2d-8484-0b5bf3fc97f5"/>
    <ds:schemaRef ds:uri="9f10774a-d66c-4097-af99-c77c54919f2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C3835E6-2372-4366-AE4C-69CA96D937CE}">
  <ds:schemaRefs>
    <ds:schemaRef ds:uri="01dca3d4-3baa-4a2d-8484-0b5bf3fc97f5"/>
    <ds:schemaRef ds:uri="9f10774a-d66c-4097-af99-c77c54919f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034a106e-6316-442c-ad35-738afd673d2b}" enabled="1" method="Standard" siteId="{cddc1229-ac2a-4b97-b78a-0e5cacb5865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PPT-Template-16x9-TEAL</Template>
  <TotalTime>0</TotalTime>
  <Words>350</Words>
  <Application>Microsoft Office PowerPoint</Application>
  <PresentationFormat>Widescreen</PresentationFormat>
  <Paragraphs>37</Paragraphs>
  <Slides>6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Raleway</vt:lpstr>
      <vt:lpstr>Source Sans Pro</vt:lpstr>
      <vt:lpstr>Source Sans Pro Semibold</vt:lpstr>
      <vt:lpstr>Arial</vt:lpstr>
      <vt:lpstr>Wingdings</vt:lpstr>
      <vt:lpstr>PPT-Template-16x9-TEAL</vt:lpstr>
      <vt:lpstr>3_PPT-Template-16x9-TEAL</vt:lpstr>
      <vt:lpstr>Business Retention in an Automated World!</vt:lpstr>
      <vt:lpstr>Audience Quick Poll</vt:lpstr>
      <vt:lpstr>PowerPoint Presentation</vt:lpstr>
      <vt:lpstr>PowerPoint Presentation</vt:lpstr>
      <vt:lpstr>PowerPoint Presentation</vt:lpstr>
      <vt:lpstr>The Ontario BR+E Model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Omollo, Rian (OMAFRA)</dc:creator>
  <cp:lastModifiedBy>Cindy Hick</cp:lastModifiedBy>
  <cp:revision>2</cp:revision>
  <cp:lastPrinted>2023-06-02T13:58:40Z</cp:lastPrinted>
  <dcterms:created xsi:type="dcterms:W3CDTF">2019-11-08T15:52:02Z</dcterms:created>
  <dcterms:modified xsi:type="dcterms:W3CDTF">2024-02-08T02:22:10Z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0x010100A630251084FF5D4983750E664A223C4D</vt:lpwstr>
  </property>
  <property fmtid="{D5CDD505-2E9C-101B-9397-08002B2CF9AE}" pid="3" name="MSIP_Label_034a106e-6316-442c-ad35-738afd673d2b_Enabled">
    <vt:lpwstr>true</vt:lpwstr>
  </property>
  <property fmtid="{D5CDD505-2E9C-101B-9397-08002B2CF9AE}" pid="4" name="MSIP_Label_034a106e-6316-442c-ad35-738afd673d2b_SetDate">
    <vt:lpwstr>2021-11-10T14:41:08Z</vt:lpwstr>
  </property>
  <property fmtid="{D5CDD505-2E9C-101B-9397-08002B2CF9AE}" pid="5" name="MSIP_Label_034a106e-6316-442c-ad35-738afd673d2b_Method">
    <vt:lpwstr>Standard</vt:lpwstr>
  </property>
  <property fmtid="{D5CDD505-2E9C-101B-9397-08002B2CF9AE}" pid="6" name="MSIP_Label_034a106e-6316-442c-ad35-738afd673d2b_Name">
    <vt:lpwstr>034a106e-6316-442c-ad35-738afd673d2b</vt:lpwstr>
  </property>
  <property fmtid="{D5CDD505-2E9C-101B-9397-08002B2CF9AE}" pid="7" name="MSIP_Label_034a106e-6316-442c-ad35-738afd673d2b_SiteId">
    <vt:lpwstr>cddc1229-ac2a-4b97-b78a-0e5cacb5865c</vt:lpwstr>
  </property>
  <property fmtid="{D5CDD505-2E9C-101B-9397-08002B2CF9AE}" pid="8" name="MSIP_Label_034a106e-6316-442c-ad35-738afd673d2b_ActionId">
    <vt:lpwstr>66b8f696-0977-4535-afa5-c62f2571895c</vt:lpwstr>
  </property>
  <property fmtid="{D5CDD505-2E9C-101B-9397-08002B2CF9AE}" pid="9" name="MSIP_Label_034a106e-6316-442c-ad35-738afd673d2b_ContentBits">
    <vt:lpwstr>0</vt:lpwstr>
  </property>
  <property fmtid="{D5CDD505-2E9C-101B-9397-08002B2CF9AE}" pid="10" name="SlidoAppVersion">
    <vt:lpwstr>1.5.3.3511</vt:lpwstr>
  </property>
</Properties>
</file>