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Lst>
  <p:notesMasterIdLst>
    <p:notesMasterId r:id="rId50"/>
  </p:notesMasterIdLst>
  <p:sldIdLst>
    <p:sldId id="465" r:id="rId6"/>
    <p:sldId id="257" r:id="rId7"/>
    <p:sldId id="258" r:id="rId8"/>
    <p:sldId id="263" r:id="rId9"/>
    <p:sldId id="459" r:id="rId10"/>
    <p:sldId id="460" r:id="rId11"/>
    <p:sldId id="461" r:id="rId12"/>
    <p:sldId id="271" r:id="rId13"/>
    <p:sldId id="270" r:id="rId14"/>
    <p:sldId id="462" r:id="rId15"/>
    <p:sldId id="274" r:id="rId16"/>
    <p:sldId id="273" r:id="rId17"/>
    <p:sldId id="463" r:id="rId18"/>
    <p:sldId id="464" r:id="rId19"/>
    <p:sldId id="454" r:id="rId20"/>
    <p:sldId id="455" r:id="rId21"/>
    <p:sldId id="456" r:id="rId22"/>
    <p:sldId id="276" r:id="rId23"/>
    <p:sldId id="277" r:id="rId24"/>
    <p:sldId id="278" r:id="rId25"/>
    <p:sldId id="272" r:id="rId26"/>
    <p:sldId id="275" r:id="rId27"/>
    <p:sldId id="256" r:id="rId28"/>
    <p:sldId id="446" r:id="rId29"/>
    <p:sldId id="447" r:id="rId30"/>
    <p:sldId id="448" r:id="rId31"/>
    <p:sldId id="449" r:id="rId32"/>
    <p:sldId id="450" r:id="rId33"/>
    <p:sldId id="451" r:id="rId34"/>
    <p:sldId id="452" r:id="rId35"/>
    <p:sldId id="453" r:id="rId36"/>
    <p:sldId id="265" r:id="rId37"/>
    <p:sldId id="266" r:id="rId38"/>
    <p:sldId id="267" r:id="rId39"/>
    <p:sldId id="433" r:id="rId40"/>
    <p:sldId id="435" r:id="rId41"/>
    <p:sldId id="441" r:id="rId42"/>
    <p:sldId id="445" r:id="rId43"/>
    <p:sldId id="443" r:id="rId44"/>
    <p:sldId id="264" r:id="rId45"/>
    <p:sldId id="259" r:id="rId46"/>
    <p:sldId id="261" r:id="rId47"/>
    <p:sldId id="262" r:id="rId48"/>
    <p:sldId id="458"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2348A8-8A63-4369-A2D0-DE3F902A3231}" v="53" dt="2024-02-05T09:39:30.4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5" d="100"/>
          <a:sy n="115" d="100"/>
        </p:scale>
        <p:origin x="43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A10F5D-CFAC-46F6-9C3B-AD6F97AFE51D}"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CA"/>
        </a:p>
      </dgm:t>
    </dgm:pt>
    <dgm:pt modelId="{3EAFC553-7DBE-4B12-B905-FC7B962EA332}">
      <dgm:prSet phldrT="[Text]"/>
      <dgm:spPr/>
      <dgm:t>
        <a:bodyPr/>
        <a:lstStyle/>
        <a:p>
          <a:r>
            <a:rPr lang="en-US"/>
            <a:t>Input</a:t>
          </a:r>
          <a:endParaRPr lang="en-CA"/>
        </a:p>
      </dgm:t>
    </dgm:pt>
    <dgm:pt modelId="{DEE5C9F0-A666-48D8-B850-3D2F193F7246}" type="parTrans" cxnId="{C0698C85-D11F-4502-AC45-C573B1C0FBAB}">
      <dgm:prSet/>
      <dgm:spPr/>
      <dgm:t>
        <a:bodyPr/>
        <a:lstStyle/>
        <a:p>
          <a:endParaRPr lang="en-CA"/>
        </a:p>
      </dgm:t>
    </dgm:pt>
    <dgm:pt modelId="{5462777B-5356-4988-8BEC-CB9B8220903C}" type="sibTrans" cxnId="{C0698C85-D11F-4502-AC45-C573B1C0FBAB}">
      <dgm:prSet/>
      <dgm:spPr/>
      <dgm:t>
        <a:bodyPr/>
        <a:lstStyle/>
        <a:p>
          <a:endParaRPr lang="en-CA"/>
        </a:p>
      </dgm:t>
    </dgm:pt>
    <dgm:pt modelId="{62DA349D-0C8A-4D21-96FF-17EC9C4A2938}">
      <dgm:prSet phldrT="[Text]"/>
      <dgm:spPr/>
      <dgm:t>
        <a:bodyPr/>
        <a:lstStyle/>
        <a:p>
          <a:r>
            <a:rPr lang="en-CA"/>
            <a:t>End User</a:t>
          </a:r>
        </a:p>
      </dgm:t>
    </dgm:pt>
    <dgm:pt modelId="{CCF852B3-C8F3-4333-AD1F-8F148DF69302}" type="parTrans" cxnId="{0A3BAAC6-9CAA-4B26-99B2-3BA004AE9D76}">
      <dgm:prSet/>
      <dgm:spPr/>
      <dgm:t>
        <a:bodyPr/>
        <a:lstStyle/>
        <a:p>
          <a:endParaRPr lang="en-CA"/>
        </a:p>
      </dgm:t>
    </dgm:pt>
    <dgm:pt modelId="{BBFE2B08-D2ED-4071-B4BD-08097D6C088D}" type="sibTrans" cxnId="{0A3BAAC6-9CAA-4B26-99B2-3BA004AE9D76}">
      <dgm:prSet/>
      <dgm:spPr/>
      <dgm:t>
        <a:bodyPr/>
        <a:lstStyle/>
        <a:p>
          <a:endParaRPr lang="en-CA"/>
        </a:p>
      </dgm:t>
    </dgm:pt>
    <dgm:pt modelId="{11CDAB83-7EBB-472E-96AB-08B3B6D8543B}">
      <dgm:prSet/>
      <dgm:spPr/>
      <dgm:t>
        <a:bodyPr/>
        <a:lstStyle/>
        <a:p>
          <a:pPr>
            <a:buFont typeface="Calibri" panose="020F0502020204030204" pitchFamily="34" charset="0"/>
            <a:buChar char="-"/>
          </a:pPr>
          <a:r>
            <a:rPr lang="en-CA" dirty="0"/>
            <a:t>These are the businesses that support producers and make up the supply Chain</a:t>
          </a:r>
        </a:p>
      </dgm:t>
    </dgm:pt>
    <dgm:pt modelId="{56BC107B-8A93-4FA0-A187-DAFD972D6DA0}" type="parTrans" cxnId="{319AB42A-BA99-4DF4-893A-E2E52BAE319D}">
      <dgm:prSet/>
      <dgm:spPr/>
      <dgm:t>
        <a:bodyPr/>
        <a:lstStyle/>
        <a:p>
          <a:endParaRPr lang="en-CA"/>
        </a:p>
      </dgm:t>
    </dgm:pt>
    <dgm:pt modelId="{CFD41516-2ECC-4885-9101-63051F62253F}" type="sibTrans" cxnId="{319AB42A-BA99-4DF4-893A-E2E52BAE319D}">
      <dgm:prSet/>
      <dgm:spPr/>
      <dgm:t>
        <a:bodyPr/>
        <a:lstStyle/>
        <a:p>
          <a:endParaRPr lang="en-CA"/>
        </a:p>
      </dgm:t>
    </dgm:pt>
    <dgm:pt modelId="{D1E9EE50-CAD2-43F5-A7BF-9D61F7E8F171}">
      <dgm:prSet/>
      <dgm:spPr/>
      <dgm:t>
        <a:bodyPr/>
        <a:lstStyle/>
        <a:p>
          <a:r>
            <a:rPr lang="en-US"/>
            <a:t>Production</a:t>
          </a:r>
          <a:endParaRPr lang="en-CA"/>
        </a:p>
      </dgm:t>
    </dgm:pt>
    <dgm:pt modelId="{84F98C05-F4FE-4117-9DAB-9B4A53842B35}" type="parTrans" cxnId="{FD645326-C5E4-4CC5-B249-F4337A780A3B}">
      <dgm:prSet/>
      <dgm:spPr/>
      <dgm:t>
        <a:bodyPr/>
        <a:lstStyle/>
        <a:p>
          <a:endParaRPr lang="en-CA"/>
        </a:p>
      </dgm:t>
    </dgm:pt>
    <dgm:pt modelId="{10324080-9A68-4601-94DC-3B423A9389C8}" type="sibTrans" cxnId="{FD645326-C5E4-4CC5-B249-F4337A780A3B}">
      <dgm:prSet/>
      <dgm:spPr/>
      <dgm:t>
        <a:bodyPr/>
        <a:lstStyle/>
        <a:p>
          <a:endParaRPr lang="en-CA"/>
        </a:p>
      </dgm:t>
    </dgm:pt>
    <dgm:pt modelId="{F8F1B4C1-47D9-458F-AB4F-A220ED858F3C}">
      <dgm:prSet/>
      <dgm:spPr/>
      <dgm:t>
        <a:bodyPr/>
        <a:lstStyle/>
        <a:p>
          <a:pPr>
            <a:buFont typeface="Calibri" panose="020F0502020204030204" pitchFamily="34" charset="0"/>
            <a:buChar char="-"/>
          </a:pPr>
          <a:r>
            <a:rPr lang="en-US"/>
            <a:t>These are the companies that produce energy products including Nuclear, Wind, Solar and emerging technologies</a:t>
          </a:r>
          <a:endParaRPr lang="en-CA"/>
        </a:p>
      </dgm:t>
    </dgm:pt>
    <dgm:pt modelId="{76E32861-4E16-41FD-85F2-D06BD70FAFAE}" type="parTrans" cxnId="{4A5EB245-EEE9-4423-97B7-DA8E4717230D}">
      <dgm:prSet/>
      <dgm:spPr/>
      <dgm:t>
        <a:bodyPr/>
        <a:lstStyle/>
        <a:p>
          <a:endParaRPr lang="en-CA"/>
        </a:p>
      </dgm:t>
    </dgm:pt>
    <dgm:pt modelId="{FE21F2C6-2A5D-43DD-93F2-164DFFD93ACD}" type="sibTrans" cxnId="{4A5EB245-EEE9-4423-97B7-DA8E4717230D}">
      <dgm:prSet/>
      <dgm:spPr/>
      <dgm:t>
        <a:bodyPr/>
        <a:lstStyle/>
        <a:p>
          <a:endParaRPr lang="en-CA"/>
        </a:p>
      </dgm:t>
    </dgm:pt>
    <dgm:pt modelId="{EE0856DC-CD72-400D-B211-E2BFCF1CF973}">
      <dgm:prSet/>
      <dgm:spPr/>
      <dgm:t>
        <a:bodyPr/>
        <a:lstStyle/>
        <a:p>
          <a:pPr>
            <a:buFont typeface="Calibri" panose="020F0502020204030204" pitchFamily="34" charset="0"/>
            <a:buChar char="-"/>
          </a:pPr>
          <a:endParaRPr lang="en-CA" dirty="0"/>
        </a:p>
      </dgm:t>
    </dgm:pt>
    <dgm:pt modelId="{D16343E0-C01F-4EC8-B97A-5B67C7A630E4}" type="parTrans" cxnId="{FD620A29-B505-4DFF-8934-CC7868187F58}">
      <dgm:prSet/>
      <dgm:spPr/>
      <dgm:t>
        <a:bodyPr/>
        <a:lstStyle/>
        <a:p>
          <a:endParaRPr lang="en-CA"/>
        </a:p>
      </dgm:t>
    </dgm:pt>
    <dgm:pt modelId="{AB2E6AE1-8FE1-4876-817B-DAB898948C6D}" type="sibTrans" cxnId="{FD620A29-B505-4DFF-8934-CC7868187F58}">
      <dgm:prSet/>
      <dgm:spPr/>
      <dgm:t>
        <a:bodyPr/>
        <a:lstStyle/>
        <a:p>
          <a:endParaRPr lang="en-CA"/>
        </a:p>
      </dgm:t>
    </dgm:pt>
    <dgm:pt modelId="{DCA231F8-7541-488A-9D06-B87C8118C039}">
      <dgm:prSet/>
      <dgm:spPr/>
      <dgm:t>
        <a:bodyPr/>
        <a:lstStyle/>
        <a:p>
          <a:r>
            <a:rPr lang="en-US"/>
            <a:t>Processing and Distribution</a:t>
          </a:r>
          <a:endParaRPr lang="en-CA"/>
        </a:p>
      </dgm:t>
    </dgm:pt>
    <dgm:pt modelId="{2147B12A-7D14-4852-8829-A07566167C17}" type="parTrans" cxnId="{5646D7DB-4FC2-4A80-A61D-23272D345B3B}">
      <dgm:prSet/>
      <dgm:spPr/>
      <dgm:t>
        <a:bodyPr/>
        <a:lstStyle/>
        <a:p>
          <a:endParaRPr lang="en-CA"/>
        </a:p>
      </dgm:t>
    </dgm:pt>
    <dgm:pt modelId="{113B5193-E0B7-4E57-88B8-C879E41EFBD1}" type="sibTrans" cxnId="{5646D7DB-4FC2-4A80-A61D-23272D345B3B}">
      <dgm:prSet/>
      <dgm:spPr/>
      <dgm:t>
        <a:bodyPr/>
        <a:lstStyle/>
        <a:p>
          <a:endParaRPr lang="en-CA"/>
        </a:p>
      </dgm:t>
    </dgm:pt>
    <dgm:pt modelId="{D29E180B-6DE6-48A9-83F5-8DAD51D8D664}">
      <dgm:prSet/>
      <dgm:spPr/>
      <dgm:t>
        <a:bodyPr/>
        <a:lstStyle/>
        <a:p>
          <a:pPr>
            <a:buFont typeface="Calibri" panose="020F0502020204030204" pitchFamily="34" charset="0"/>
            <a:buChar char="-"/>
          </a:pPr>
          <a:r>
            <a:rPr lang="en-US"/>
            <a:t>These are the compaies who use the energy produced and further distribute (local distribution companies) and process it into other forms (i.e. hydrogen, battery storage etc.) </a:t>
          </a:r>
          <a:endParaRPr lang="en-CA"/>
        </a:p>
      </dgm:t>
    </dgm:pt>
    <dgm:pt modelId="{4E63DEE0-DE64-4804-B57D-0333A84A5358}" type="parTrans" cxnId="{4C42C7B7-0F2E-492B-B2AB-4E57A7B401D8}">
      <dgm:prSet/>
      <dgm:spPr/>
      <dgm:t>
        <a:bodyPr/>
        <a:lstStyle/>
        <a:p>
          <a:endParaRPr lang="en-CA"/>
        </a:p>
      </dgm:t>
    </dgm:pt>
    <dgm:pt modelId="{F2DDC61C-5EAB-46C4-B43D-8F8610429B0F}" type="sibTrans" cxnId="{4C42C7B7-0F2E-492B-B2AB-4E57A7B401D8}">
      <dgm:prSet/>
      <dgm:spPr/>
      <dgm:t>
        <a:bodyPr/>
        <a:lstStyle/>
        <a:p>
          <a:endParaRPr lang="en-CA"/>
        </a:p>
      </dgm:t>
    </dgm:pt>
    <dgm:pt modelId="{F1776672-7DBD-4CFA-9A5C-6F5B0B4BC072}">
      <dgm:prSet phldrT="[Text]"/>
      <dgm:spPr/>
      <dgm:t>
        <a:bodyPr/>
        <a:lstStyle/>
        <a:p>
          <a:r>
            <a:rPr lang="en-CA"/>
            <a:t>These are the companies that support the end user, throughout this plan a focus is on those looking to particiapte in energy transiton. </a:t>
          </a:r>
        </a:p>
      </dgm:t>
    </dgm:pt>
    <dgm:pt modelId="{E499B080-04B8-4297-BE65-BCD96297DE61}" type="parTrans" cxnId="{1C43CE53-9717-4444-BF9A-D36A6661A0AC}">
      <dgm:prSet/>
      <dgm:spPr/>
      <dgm:t>
        <a:bodyPr/>
        <a:lstStyle/>
        <a:p>
          <a:endParaRPr lang="en-CA"/>
        </a:p>
      </dgm:t>
    </dgm:pt>
    <dgm:pt modelId="{4553C628-7CBA-4592-81DE-5E2E6B82E5B4}" type="sibTrans" cxnId="{1C43CE53-9717-4444-BF9A-D36A6661A0AC}">
      <dgm:prSet/>
      <dgm:spPr/>
      <dgm:t>
        <a:bodyPr/>
        <a:lstStyle/>
        <a:p>
          <a:endParaRPr lang="en-CA"/>
        </a:p>
      </dgm:t>
    </dgm:pt>
    <dgm:pt modelId="{8A9A65B4-57D3-43E0-A4DE-C5E9A6E79FA1}" type="pres">
      <dgm:prSet presAssocID="{4BA10F5D-CFAC-46F6-9C3B-AD6F97AFE51D}" presName="Name0" presStyleCnt="0">
        <dgm:presLayoutVars>
          <dgm:dir/>
          <dgm:animLvl val="lvl"/>
          <dgm:resizeHandles val="exact"/>
        </dgm:presLayoutVars>
      </dgm:prSet>
      <dgm:spPr/>
    </dgm:pt>
    <dgm:pt modelId="{A5457DBD-4158-481D-AFF0-4B94C1E60461}" type="pres">
      <dgm:prSet presAssocID="{4BA10F5D-CFAC-46F6-9C3B-AD6F97AFE51D}" presName="tSp" presStyleCnt="0"/>
      <dgm:spPr/>
    </dgm:pt>
    <dgm:pt modelId="{02E37058-61EC-4731-82EE-B026C7AF63C9}" type="pres">
      <dgm:prSet presAssocID="{4BA10F5D-CFAC-46F6-9C3B-AD6F97AFE51D}" presName="bSp" presStyleCnt="0"/>
      <dgm:spPr/>
    </dgm:pt>
    <dgm:pt modelId="{36AA176B-828E-49B7-A971-CA0F6CC3511E}" type="pres">
      <dgm:prSet presAssocID="{4BA10F5D-CFAC-46F6-9C3B-AD6F97AFE51D}" presName="process" presStyleCnt="0"/>
      <dgm:spPr/>
    </dgm:pt>
    <dgm:pt modelId="{9672E6D2-2167-4D43-9CE0-A9F957F8A3BF}" type="pres">
      <dgm:prSet presAssocID="{3EAFC553-7DBE-4B12-B905-FC7B962EA332}" presName="composite1" presStyleCnt="0"/>
      <dgm:spPr/>
    </dgm:pt>
    <dgm:pt modelId="{E992236E-5914-4023-A68C-F3C9BB106953}" type="pres">
      <dgm:prSet presAssocID="{3EAFC553-7DBE-4B12-B905-FC7B962EA332}" presName="dummyNode1" presStyleLbl="node1" presStyleIdx="0" presStyleCnt="4"/>
      <dgm:spPr/>
    </dgm:pt>
    <dgm:pt modelId="{685E356A-B2DF-4E6D-B134-06977D56DFEF}" type="pres">
      <dgm:prSet presAssocID="{3EAFC553-7DBE-4B12-B905-FC7B962EA332}" presName="childNode1" presStyleLbl="bgAcc1" presStyleIdx="0" presStyleCnt="4">
        <dgm:presLayoutVars>
          <dgm:bulletEnabled val="1"/>
        </dgm:presLayoutVars>
      </dgm:prSet>
      <dgm:spPr/>
    </dgm:pt>
    <dgm:pt modelId="{1AFF2F4B-4FD3-49AF-B4A9-2A8AF592ED05}" type="pres">
      <dgm:prSet presAssocID="{3EAFC553-7DBE-4B12-B905-FC7B962EA332}" presName="childNode1tx" presStyleLbl="bgAcc1" presStyleIdx="0" presStyleCnt="4">
        <dgm:presLayoutVars>
          <dgm:bulletEnabled val="1"/>
        </dgm:presLayoutVars>
      </dgm:prSet>
      <dgm:spPr/>
    </dgm:pt>
    <dgm:pt modelId="{2036DE47-80E7-4467-999E-E7A4CC848A76}" type="pres">
      <dgm:prSet presAssocID="{3EAFC553-7DBE-4B12-B905-FC7B962EA332}" presName="parentNode1" presStyleLbl="node1" presStyleIdx="0" presStyleCnt="4">
        <dgm:presLayoutVars>
          <dgm:chMax val="1"/>
          <dgm:bulletEnabled val="1"/>
        </dgm:presLayoutVars>
      </dgm:prSet>
      <dgm:spPr/>
    </dgm:pt>
    <dgm:pt modelId="{E62A7939-D3B8-4D19-BE1E-087E6DF03128}" type="pres">
      <dgm:prSet presAssocID="{3EAFC553-7DBE-4B12-B905-FC7B962EA332}" presName="connSite1" presStyleCnt="0"/>
      <dgm:spPr/>
    </dgm:pt>
    <dgm:pt modelId="{D08201CC-69C0-43F5-875D-6AD94855517D}" type="pres">
      <dgm:prSet presAssocID="{5462777B-5356-4988-8BEC-CB9B8220903C}" presName="Name9" presStyleLbl="sibTrans2D1" presStyleIdx="0" presStyleCnt="3"/>
      <dgm:spPr/>
    </dgm:pt>
    <dgm:pt modelId="{097066C2-CB0E-435F-8A2B-F2A34249948E}" type="pres">
      <dgm:prSet presAssocID="{D1E9EE50-CAD2-43F5-A7BF-9D61F7E8F171}" presName="composite2" presStyleCnt="0"/>
      <dgm:spPr/>
    </dgm:pt>
    <dgm:pt modelId="{577BDA7F-8C0F-474B-A522-9F4383F1BF50}" type="pres">
      <dgm:prSet presAssocID="{D1E9EE50-CAD2-43F5-A7BF-9D61F7E8F171}" presName="dummyNode2" presStyleLbl="node1" presStyleIdx="0" presStyleCnt="4"/>
      <dgm:spPr/>
    </dgm:pt>
    <dgm:pt modelId="{DB3B0362-5227-4390-AE21-6292204C87BB}" type="pres">
      <dgm:prSet presAssocID="{D1E9EE50-CAD2-43F5-A7BF-9D61F7E8F171}" presName="childNode2" presStyleLbl="bgAcc1" presStyleIdx="1" presStyleCnt="4">
        <dgm:presLayoutVars>
          <dgm:bulletEnabled val="1"/>
        </dgm:presLayoutVars>
      </dgm:prSet>
      <dgm:spPr/>
    </dgm:pt>
    <dgm:pt modelId="{C86A93B3-31BE-48A8-BD7B-BF6D3F0536BD}" type="pres">
      <dgm:prSet presAssocID="{D1E9EE50-CAD2-43F5-A7BF-9D61F7E8F171}" presName="childNode2tx" presStyleLbl="bgAcc1" presStyleIdx="1" presStyleCnt="4">
        <dgm:presLayoutVars>
          <dgm:bulletEnabled val="1"/>
        </dgm:presLayoutVars>
      </dgm:prSet>
      <dgm:spPr/>
    </dgm:pt>
    <dgm:pt modelId="{EA31DECD-2438-4C66-B4F0-C83FEEDF9CAC}" type="pres">
      <dgm:prSet presAssocID="{D1E9EE50-CAD2-43F5-A7BF-9D61F7E8F171}" presName="parentNode2" presStyleLbl="node1" presStyleIdx="1" presStyleCnt="4">
        <dgm:presLayoutVars>
          <dgm:chMax val="0"/>
          <dgm:bulletEnabled val="1"/>
        </dgm:presLayoutVars>
      </dgm:prSet>
      <dgm:spPr/>
    </dgm:pt>
    <dgm:pt modelId="{0889D80A-5623-4990-8E0B-E487771BF50B}" type="pres">
      <dgm:prSet presAssocID="{D1E9EE50-CAD2-43F5-A7BF-9D61F7E8F171}" presName="connSite2" presStyleCnt="0"/>
      <dgm:spPr/>
    </dgm:pt>
    <dgm:pt modelId="{65B7CC82-91A7-4271-AD0E-1C88B29F564B}" type="pres">
      <dgm:prSet presAssocID="{10324080-9A68-4601-94DC-3B423A9389C8}" presName="Name18" presStyleLbl="sibTrans2D1" presStyleIdx="1" presStyleCnt="3"/>
      <dgm:spPr/>
    </dgm:pt>
    <dgm:pt modelId="{E3E7F360-3D00-49A6-A287-EE579220CF29}" type="pres">
      <dgm:prSet presAssocID="{DCA231F8-7541-488A-9D06-B87C8118C039}" presName="composite1" presStyleCnt="0"/>
      <dgm:spPr/>
    </dgm:pt>
    <dgm:pt modelId="{A8BEE182-F9FC-44C2-BD9F-1651914297C1}" type="pres">
      <dgm:prSet presAssocID="{DCA231F8-7541-488A-9D06-B87C8118C039}" presName="dummyNode1" presStyleLbl="node1" presStyleIdx="1" presStyleCnt="4"/>
      <dgm:spPr/>
    </dgm:pt>
    <dgm:pt modelId="{15BB20D2-FC0C-419F-9B7D-29C73EA91A8B}" type="pres">
      <dgm:prSet presAssocID="{DCA231F8-7541-488A-9D06-B87C8118C039}" presName="childNode1" presStyleLbl="bgAcc1" presStyleIdx="2" presStyleCnt="4">
        <dgm:presLayoutVars>
          <dgm:bulletEnabled val="1"/>
        </dgm:presLayoutVars>
      </dgm:prSet>
      <dgm:spPr/>
    </dgm:pt>
    <dgm:pt modelId="{83F711D1-54CA-4C28-8CB4-1DACE451E667}" type="pres">
      <dgm:prSet presAssocID="{DCA231F8-7541-488A-9D06-B87C8118C039}" presName="childNode1tx" presStyleLbl="bgAcc1" presStyleIdx="2" presStyleCnt="4">
        <dgm:presLayoutVars>
          <dgm:bulletEnabled val="1"/>
        </dgm:presLayoutVars>
      </dgm:prSet>
      <dgm:spPr/>
    </dgm:pt>
    <dgm:pt modelId="{C82636CD-C292-4955-951E-72DC16157E8B}" type="pres">
      <dgm:prSet presAssocID="{DCA231F8-7541-488A-9D06-B87C8118C039}" presName="parentNode1" presStyleLbl="node1" presStyleIdx="2" presStyleCnt="4">
        <dgm:presLayoutVars>
          <dgm:chMax val="1"/>
          <dgm:bulletEnabled val="1"/>
        </dgm:presLayoutVars>
      </dgm:prSet>
      <dgm:spPr/>
    </dgm:pt>
    <dgm:pt modelId="{EAE6F248-AAE1-46B5-B883-1444A8CA701A}" type="pres">
      <dgm:prSet presAssocID="{DCA231F8-7541-488A-9D06-B87C8118C039}" presName="connSite1" presStyleCnt="0"/>
      <dgm:spPr/>
    </dgm:pt>
    <dgm:pt modelId="{7EE8972B-1B64-4005-9C52-D76C26A18FFB}" type="pres">
      <dgm:prSet presAssocID="{113B5193-E0B7-4E57-88B8-C879E41EFBD1}" presName="Name9" presStyleLbl="sibTrans2D1" presStyleIdx="2" presStyleCnt="3"/>
      <dgm:spPr/>
    </dgm:pt>
    <dgm:pt modelId="{85F05111-2040-47CC-8968-A78AF033D608}" type="pres">
      <dgm:prSet presAssocID="{62DA349D-0C8A-4D21-96FF-17EC9C4A2938}" presName="composite2" presStyleCnt="0"/>
      <dgm:spPr/>
    </dgm:pt>
    <dgm:pt modelId="{DF063B1C-E7CC-4557-9479-E435D9BABA52}" type="pres">
      <dgm:prSet presAssocID="{62DA349D-0C8A-4D21-96FF-17EC9C4A2938}" presName="dummyNode2" presStyleLbl="node1" presStyleIdx="2" presStyleCnt="4"/>
      <dgm:spPr/>
    </dgm:pt>
    <dgm:pt modelId="{AB79A3FC-E732-4B52-B8DF-867CC26E38DA}" type="pres">
      <dgm:prSet presAssocID="{62DA349D-0C8A-4D21-96FF-17EC9C4A2938}" presName="childNode2" presStyleLbl="bgAcc1" presStyleIdx="3" presStyleCnt="4">
        <dgm:presLayoutVars>
          <dgm:bulletEnabled val="1"/>
        </dgm:presLayoutVars>
      </dgm:prSet>
      <dgm:spPr/>
    </dgm:pt>
    <dgm:pt modelId="{7A1D8EA9-EA03-4DD8-A7E5-3338B8B5B97D}" type="pres">
      <dgm:prSet presAssocID="{62DA349D-0C8A-4D21-96FF-17EC9C4A2938}" presName="childNode2tx" presStyleLbl="bgAcc1" presStyleIdx="3" presStyleCnt="4">
        <dgm:presLayoutVars>
          <dgm:bulletEnabled val="1"/>
        </dgm:presLayoutVars>
      </dgm:prSet>
      <dgm:spPr/>
    </dgm:pt>
    <dgm:pt modelId="{3D32FCBE-B47B-4058-9DC8-FAB04F29F404}" type="pres">
      <dgm:prSet presAssocID="{62DA349D-0C8A-4D21-96FF-17EC9C4A2938}" presName="parentNode2" presStyleLbl="node1" presStyleIdx="3" presStyleCnt="4">
        <dgm:presLayoutVars>
          <dgm:chMax val="0"/>
          <dgm:bulletEnabled val="1"/>
        </dgm:presLayoutVars>
      </dgm:prSet>
      <dgm:spPr/>
    </dgm:pt>
    <dgm:pt modelId="{85F7114A-7813-4496-8B89-D714A3E0E7B0}" type="pres">
      <dgm:prSet presAssocID="{62DA349D-0C8A-4D21-96FF-17EC9C4A2938}" presName="connSite2" presStyleCnt="0"/>
      <dgm:spPr/>
    </dgm:pt>
  </dgm:ptLst>
  <dgm:cxnLst>
    <dgm:cxn modelId="{C376E406-D968-4F34-9849-967DCE554338}" type="presOf" srcId="{D29E180B-6DE6-48A9-83F5-8DAD51D8D664}" destId="{83F711D1-54CA-4C28-8CB4-1DACE451E667}" srcOrd="1" destOrd="0" presId="urn:microsoft.com/office/officeart/2005/8/layout/hProcess4"/>
    <dgm:cxn modelId="{0C2D2C08-2205-42DE-89ED-F1E3076C08E4}" type="presOf" srcId="{113B5193-E0B7-4E57-88B8-C879E41EFBD1}" destId="{7EE8972B-1B64-4005-9C52-D76C26A18FFB}" srcOrd="0" destOrd="0" presId="urn:microsoft.com/office/officeart/2005/8/layout/hProcess4"/>
    <dgm:cxn modelId="{EA06941E-68D3-4327-AC3F-2B39E6247A9D}" type="presOf" srcId="{DCA231F8-7541-488A-9D06-B87C8118C039}" destId="{C82636CD-C292-4955-951E-72DC16157E8B}" srcOrd="0" destOrd="0" presId="urn:microsoft.com/office/officeart/2005/8/layout/hProcess4"/>
    <dgm:cxn modelId="{70A87B23-7D5E-4911-A796-DB2723B2FA28}" type="presOf" srcId="{F1776672-7DBD-4CFA-9A5C-6F5B0B4BC072}" destId="{AB79A3FC-E732-4B52-B8DF-867CC26E38DA}" srcOrd="0" destOrd="0" presId="urn:microsoft.com/office/officeart/2005/8/layout/hProcess4"/>
    <dgm:cxn modelId="{FD645326-C5E4-4CC5-B249-F4337A780A3B}" srcId="{4BA10F5D-CFAC-46F6-9C3B-AD6F97AFE51D}" destId="{D1E9EE50-CAD2-43F5-A7BF-9D61F7E8F171}" srcOrd="1" destOrd="0" parTransId="{84F98C05-F4FE-4117-9DAB-9B4A53842B35}" sibTransId="{10324080-9A68-4601-94DC-3B423A9389C8}"/>
    <dgm:cxn modelId="{FD620A29-B505-4DFF-8934-CC7868187F58}" srcId="{D1E9EE50-CAD2-43F5-A7BF-9D61F7E8F171}" destId="{EE0856DC-CD72-400D-B211-E2BFCF1CF973}" srcOrd="1" destOrd="0" parTransId="{D16343E0-C01F-4EC8-B97A-5B67C7A630E4}" sibTransId="{AB2E6AE1-8FE1-4876-817B-DAB898948C6D}"/>
    <dgm:cxn modelId="{319AB42A-BA99-4DF4-893A-E2E52BAE319D}" srcId="{3EAFC553-7DBE-4B12-B905-FC7B962EA332}" destId="{11CDAB83-7EBB-472E-96AB-08B3B6D8543B}" srcOrd="0" destOrd="0" parTransId="{56BC107B-8A93-4FA0-A187-DAFD972D6DA0}" sibTransId="{CFD41516-2ECC-4885-9101-63051F62253F}"/>
    <dgm:cxn modelId="{26321B39-A764-4841-9448-FA57F150B25C}" type="presOf" srcId="{4BA10F5D-CFAC-46F6-9C3B-AD6F97AFE51D}" destId="{8A9A65B4-57D3-43E0-A4DE-C5E9A6E79FA1}" srcOrd="0" destOrd="0" presId="urn:microsoft.com/office/officeart/2005/8/layout/hProcess4"/>
    <dgm:cxn modelId="{F71EF75B-8D03-41BC-ACA4-C73D9DCE0262}" type="presOf" srcId="{11CDAB83-7EBB-472E-96AB-08B3B6D8543B}" destId="{1AFF2F4B-4FD3-49AF-B4A9-2A8AF592ED05}" srcOrd="1" destOrd="0" presId="urn:microsoft.com/office/officeart/2005/8/layout/hProcess4"/>
    <dgm:cxn modelId="{56228D43-096E-4B6A-989D-390C2A07F0AC}" type="presOf" srcId="{F8F1B4C1-47D9-458F-AB4F-A220ED858F3C}" destId="{DB3B0362-5227-4390-AE21-6292204C87BB}" srcOrd="0" destOrd="0" presId="urn:microsoft.com/office/officeart/2005/8/layout/hProcess4"/>
    <dgm:cxn modelId="{4A5EB245-EEE9-4423-97B7-DA8E4717230D}" srcId="{D1E9EE50-CAD2-43F5-A7BF-9D61F7E8F171}" destId="{F8F1B4C1-47D9-458F-AB4F-A220ED858F3C}" srcOrd="0" destOrd="0" parTransId="{76E32861-4E16-41FD-85F2-D06BD70FAFAE}" sibTransId="{FE21F2C6-2A5D-43DD-93F2-164DFFD93ACD}"/>
    <dgm:cxn modelId="{6960014B-D003-4C12-86F1-E60E8198D756}" type="presOf" srcId="{F1776672-7DBD-4CFA-9A5C-6F5B0B4BC072}" destId="{7A1D8EA9-EA03-4DD8-A7E5-3338B8B5B97D}" srcOrd="1" destOrd="0" presId="urn:microsoft.com/office/officeart/2005/8/layout/hProcess4"/>
    <dgm:cxn modelId="{1C43CE53-9717-4444-BF9A-D36A6661A0AC}" srcId="{62DA349D-0C8A-4D21-96FF-17EC9C4A2938}" destId="{F1776672-7DBD-4CFA-9A5C-6F5B0B4BC072}" srcOrd="0" destOrd="0" parTransId="{E499B080-04B8-4297-BE65-BCD96297DE61}" sibTransId="{4553C628-7CBA-4592-81DE-5E2E6B82E5B4}"/>
    <dgm:cxn modelId="{08E2EB77-05B6-4A07-8730-B5DDA8A0B314}" type="presOf" srcId="{11CDAB83-7EBB-472E-96AB-08B3B6D8543B}" destId="{685E356A-B2DF-4E6D-B134-06977D56DFEF}" srcOrd="0" destOrd="0" presId="urn:microsoft.com/office/officeart/2005/8/layout/hProcess4"/>
    <dgm:cxn modelId="{C0698C85-D11F-4502-AC45-C573B1C0FBAB}" srcId="{4BA10F5D-CFAC-46F6-9C3B-AD6F97AFE51D}" destId="{3EAFC553-7DBE-4B12-B905-FC7B962EA332}" srcOrd="0" destOrd="0" parTransId="{DEE5C9F0-A666-48D8-B850-3D2F193F7246}" sibTransId="{5462777B-5356-4988-8BEC-CB9B8220903C}"/>
    <dgm:cxn modelId="{F93DCC91-70BB-4A81-A8B8-5C930940C769}" type="presOf" srcId="{10324080-9A68-4601-94DC-3B423A9389C8}" destId="{65B7CC82-91A7-4271-AD0E-1C88B29F564B}" srcOrd="0" destOrd="0" presId="urn:microsoft.com/office/officeart/2005/8/layout/hProcess4"/>
    <dgm:cxn modelId="{887639A3-B723-4CAD-8151-67D22E7DB6CF}" type="presOf" srcId="{EE0856DC-CD72-400D-B211-E2BFCF1CF973}" destId="{DB3B0362-5227-4390-AE21-6292204C87BB}" srcOrd="0" destOrd="1" presId="urn:microsoft.com/office/officeart/2005/8/layout/hProcess4"/>
    <dgm:cxn modelId="{86CAD5AB-1294-4483-947E-92F0CE0610ED}" type="presOf" srcId="{D1E9EE50-CAD2-43F5-A7BF-9D61F7E8F171}" destId="{EA31DECD-2438-4C66-B4F0-C83FEEDF9CAC}" srcOrd="0" destOrd="0" presId="urn:microsoft.com/office/officeart/2005/8/layout/hProcess4"/>
    <dgm:cxn modelId="{84177BAC-F63C-49B2-984F-EE862C6B183A}" type="presOf" srcId="{5462777B-5356-4988-8BEC-CB9B8220903C}" destId="{D08201CC-69C0-43F5-875D-6AD94855517D}" srcOrd="0" destOrd="0" presId="urn:microsoft.com/office/officeart/2005/8/layout/hProcess4"/>
    <dgm:cxn modelId="{53D718AE-2966-40A2-AAFA-2D053F418B04}" type="presOf" srcId="{62DA349D-0C8A-4D21-96FF-17EC9C4A2938}" destId="{3D32FCBE-B47B-4058-9DC8-FAB04F29F404}" srcOrd="0" destOrd="0" presId="urn:microsoft.com/office/officeart/2005/8/layout/hProcess4"/>
    <dgm:cxn modelId="{A194DDB6-7FE6-4B1D-8630-3D49528F481C}" type="presOf" srcId="{F8F1B4C1-47D9-458F-AB4F-A220ED858F3C}" destId="{C86A93B3-31BE-48A8-BD7B-BF6D3F0536BD}" srcOrd="1" destOrd="0" presId="urn:microsoft.com/office/officeart/2005/8/layout/hProcess4"/>
    <dgm:cxn modelId="{C2020FB7-3C91-459D-80D9-3D6436DA627A}" type="presOf" srcId="{D29E180B-6DE6-48A9-83F5-8DAD51D8D664}" destId="{15BB20D2-FC0C-419F-9B7D-29C73EA91A8B}" srcOrd="0" destOrd="0" presId="urn:microsoft.com/office/officeart/2005/8/layout/hProcess4"/>
    <dgm:cxn modelId="{4C42C7B7-0F2E-492B-B2AB-4E57A7B401D8}" srcId="{DCA231F8-7541-488A-9D06-B87C8118C039}" destId="{D29E180B-6DE6-48A9-83F5-8DAD51D8D664}" srcOrd="0" destOrd="0" parTransId="{4E63DEE0-DE64-4804-B57D-0333A84A5358}" sibTransId="{F2DDC61C-5EAB-46C4-B43D-8F8610429B0F}"/>
    <dgm:cxn modelId="{1A898DC4-D61D-466B-9155-11685EE80B68}" type="presOf" srcId="{3EAFC553-7DBE-4B12-B905-FC7B962EA332}" destId="{2036DE47-80E7-4467-999E-E7A4CC848A76}" srcOrd="0" destOrd="0" presId="urn:microsoft.com/office/officeart/2005/8/layout/hProcess4"/>
    <dgm:cxn modelId="{0A3BAAC6-9CAA-4B26-99B2-3BA004AE9D76}" srcId="{4BA10F5D-CFAC-46F6-9C3B-AD6F97AFE51D}" destId="{62DA349D-0C8A-4D21-96FF-17EC9C4A2938}" srcOrd="3" destOrd="0" parTransId="{CCF852B3-C8F3-4333-AD1F-8F148DF69302}" sibTransId="{BBFE2B08-D2ED-4071-B4BD-08097D6C088D}"/>
    <dgm:cxn modelId="{5646D7DB-4FC2-4A80-A61D-23272D345B3B}" srcId="{4BA10F5D-CFAC-46F6-9C3B-AD6F97AFE51D}" destId="{DCA231F8-7541-488A-9D06-B87C8118C039}" srcOrd="2" destOrd="0" parTransId="{2147B12A-7D14-4852-8829-A07566167C17}" sibTransId="{113B5193-E0B7-4E57-88B8-C879E41EFBD1}"/>
    <dgm:cxn modelId="{A8483BF3-915C-4485-B31C-808FC29F0511}" type="presOf" srcId="{EE0856DC-CD72-400D-B211-E2BFCF1CF973}" destId="{C86A93B3-31BE-48A8-BD7B-BF6D3F0536BD}" srcOrd="1" destOrd="1" presId="urn:microsoft.com/office/officeart/2005/8/layout/hProcess4"/>
    <dgm:cxn modelId="{4DBE8072-425B-4D7F-A1B5-89EB478D6D8E}" type="presParOf" srcId="{8A9A65B4-57D3-43E0-A4DE-C5E9A6E79FA1}" destId="{A5457DBD-4158-481D-AFF0-4B94C1E60461}" srcOrd="0" destOrd="0" presId="urn:microsoft.com/office/officeart/2005/8/layout/hProcess4"/>
    <dgm:cxn modelId="{315528A7-3E21-4A38-A84E-88AF567C5A2B}" type="presParOf" srcId="{8A9A65B4-57D3-43E0-A4DE-C5E9A6E79FA1}" destId="{02E37058-61EC-4731-82EE-B026C7AF63C9}" srcOrd="1" destOrd="0" presId="urn:microsoft.com/office/officeart/2005/8/layout/hProcess4"/>
    <dgm:cxn modelId="{E6D5426F-4E96-4723-B3CA-8D258ED5C1AF}" type="presParOf" srcId="{8A9A65B4-57D3-43E0-A4DE-C5E9A6E79FA1}" destId="{36AA176B-828E-49B7-A971-CA0F6CC3511E}" srcOrd="2" destOrd="0" presId="urn:microsoft.com/office/officeart/2005/8/layout/hProcess4"/>
    <dgm:cxn modelId="{8C863772-D079-41BC-9604-9FA8EC5177E4}" type="presParOf" srcId="{36AA176B-828E-49B7-A971-CA0F6CC3511E}" destId="{9672E6D2-2167-4D43-9CE0-A9F957F8A3BF}" srcOrd="0" destOrd="0" presId="urn:microsoft.com/office/officeart/2005/8/layout/hProcess4"/>
    <dgm:cxn modelId="{6422BCFF-BFEF-4B41-B60F-8DAA8CF9C13D}" type="presParOf" srcId="{9672E6D2-2167-4D43-9CE0-A9F957F8A3BF}" destId="{E992236E-5914-4023-A68C-F3C9BB106953}" srcOrd="0" destOrd="0" presId="urn:microsoft.com/office/officeart/2005/8/layout/hProcess4"/>
    <dgm:cxn modelId="{DC7E661B-1F45-42CE-A851-00B3D068A9C9}" type="presParOf" srcId="{9672E6D2-2167-4D43-9CE0-A9F957F8A3BF}" destId="{685E356A-B2DF-4E6D-B134-06977D56DFEF}" srcOrd="1" destOrd="0" presId="urn:microsoft.com/office/officeart/2005/8/layout/hProcess4"/>
    <dgm:cxn modelId="{2A55656B-1A0B-41CC-B2E4-DD7A7D222A7D}" type="presParOf" srcId="{9672E6D2-2167-4D43-9CE0-A9F957F8A3BF}" destId="{1AFF2F4B-4FD3-49AF-B4A9-2A8AF592ED05}" srcOrd="2" destOrd="0" presId="urn:microsoft.com/office/officeart/2005/8/layout/hProcess4"/>
    <dgm:cxn modelId="{A4CCA23E-71AC-4109-B8E8-68F56074E0AA}" type="presParOf" srcId="{9672E6D2-2167-4D43-9CE0-A9F957F8A3BF}" destId="{2036DE47-80E7-4467-999E-E7A4CC848A76}" srcOrd="3" destOrd="0" presId="urn:microsoft.com/office/officeart/2005/8/layout/hProcess4"/>
    <dgm:cxn modelId="{24F4EC52-00AF-4067-8520-AA2B3AB44C63}" type="presParOf" srcId="{9672E6D2-2167-4D43-9CE0-A9F957F8A3BF}" destId="{E62A7939-D3B8-4D19-BE1E-087E6DF03128}" srcOrd="4" destOrd="0" presId="urn:microsoft.com/office/officeart/2005/8/layout/hProcess4"/>
    <dgm:cxn modelId="{96A1B21A-CBBB-4FB1-83EC-017541C5DBF2}" type="presParOf" srcId="{36AA176B-828E-49B7-A971-CA0F6CC3511E}" destId="{D08201CC-69C0-43F5-875D-6AD94855517D}" srcOrd="1" destOrd="0" presId="urn:microsoft.com/office/officeart/2005/8/layout/hProcess4"/>
    <dgm:cxn modelId="{AF2CB54C-81FF-432F-AE5C-1A7CE9AB5535}" type="presParOf" srcId="{36AA176B-828E-49B7-A971-CA0F6CC3511E}" destId="{097066C2-CB0E-435F-8A2B-F2A34249948E}" srcOrd="2" destOrd="0" presId="urn:microsoft.com/office/officeart/2005/8/layout/hProcess4"/>
    <dgm:cxn modelId="{20C330EC-0963-4BC6-BC65-79A70043EF2D}" type="presParOf" srcId="{097066C2-CB0E-435F-8A2B-F2A34249948E}" destId="{577BDA7F-8C0F-474B-A522-9F4383F1BF50}" srcOrd="0" destOrd="0" presId="urn:microsoft.com/office/officeart/2005/8/layout/hProcess4"/>
    <dgm:cxn modelId="{E15359C3-D52A-4020-BE84-27675FACA291}" type="presParOf" srcId="{097066C2-CB0E-435F-8A2B-F2A34249948E}" destId="{DB3B0362-5227-4390-AE21-6292204C87BB}" srcOrd="1" destOrd="0" presId="urn:microsoft.com/office/officeart/2005/8/layout/hProcess4"/>
    <dgm:cxn modelId="{925274E7-F73C-4469-9384-9C59F8DA1FB1}" type="presParOf" srcId="{097066C2-CB0E-435F-8A2B-F2A34249948E}" destId="{C86A93B3-31BE-48A8-BD7B-BF6D3F0536BD}" srcOrd="2" destOrd="0" presId="urn:microsoft.com/office/officeart/2005/8/layout/hProcess4"/>
    <dgm:cxn modelId="{5AE16B1B-913C-41AF-988B-B55132B6F71F}" type="presParOf" srcId="{097066C2-CB0E-435F-8A2B-F2A34249948E}" destId="{EA31DECD-2438-4C66-B4F0-C83FEEDF9CAC}" srcOrd="3" destOrd="0" presId="urn:microsoft.com/office/officeart/2005/8/layout/hProcess4"/>
    <dgm:cxn modelId="{3BE13E76-9B60-41DC-9E24-5F9F6E50A0C8}" type="presParOf" srcId="{097066C2-CB0E-435F-8A2B-F2A34249948E}" destId="{0889D80A-5623-4990-8E0B-E487771BF50B}" srcOrd="4" destOrd="0" presId="urn:microsoft.com/office/officeart/2005/8/layout/hProcess4"/>
    <dgm:cxn modelId="{B0D839FA-D98B-4BF6-B0FD-47A89AF6CB1D}" type="presParOf" srcId="{36AA176B-828E-49B7-A971-CA0F6CC3511E}" destId="{65B7CC82-91A7-4271-AD0E-1C88B29F564B}" srcOrd="3" destOrd="0" presId="urn:microsoft.com/office/officeart/2005/8/layout/hProcess4"/>
    <dgm:cxn modelId="{6CFFAB19-7F2D-40D0-9C1E-E7C2922B2772}" type="presParOf" srcId="{36AA176B-828E-49B7-A971-CA0F6CC3511E}" destId="{E3E7F360-3D00-49A6-A287-EE579220CF29}" srcOrd="4" destOrd="0" presId="urn:microsoft.com/office/officeart/2005/8/layout/hProcess4"/>
    <dgm:cxn modelId="{3D52F8DF-1B6E-4238-AF60-BE90E7D578DD}" type="presParOf" srcId="{E3E7F360-3D00-49A6-A287-EE579220CF29}" destId="{A8BEE182-F9FC-44C2-BD9F-1651914297C1}" srcOrd="0" destOrd="0" presId="urn:microsoft.com/office/officeart/2005/8/layout/hProcess4"/>
    <dgm:cxn modelId="{1D17936F-25A6-4659-88B7-3F486D3AC322}" type="presParOf" srcId="{E3E7F360-3D00-49A6-A287-EE579220CF29}" destId="{15BB20D2-FC0C-419F-9B7D-29C73EA91A8B}" srcOrd="1" destOrd="0" presId="urn:microsoft.com/office/officeart/2005/8/layout/hProcess4"/>
    <dgm:cxn modelId="{432B7AFE-1823-4961-996B-23FFC7ED7A12}" type="presParOf" srcId="{E3E7F360-3D00-49A6-A287-EE579220CF29}" destId="{83F711D1-54CA-4C28-8CB4-1DACE451E667}" srcOrd="2" destOrd="0" presId="urn:microsoft.com/office/officeart/2005/8/layout/hProcess4"/>
    <dgm:cxn modelId="{60251D7A-A13B-46B9-A5FC-DDFD0E77400D}" type="presParOf" srcId="{E3E7F360-3D00-49A6-A287-EE579220CF29}" destId="{C82636CD-C292-4955-951E-72DC16157E8B}" srcOrd="3" destOrd="0" presId="urn:microsoft.com/office/officeart/2005/8/layout/hProcess4"/>
    <dgm:cxn modelId="{9DDEA804-14F9-4F25-96AB-28E308C87C16}" type="presParOf" srcId="{E3E7F360-3D00-49A6-A287-EE579220CF29}" destId="{EAE6F248-AAE1-46B5-B883-1444A8CA701A}" srcOrd="4" destOrd="0" presId="urn:microsoft.com/office/officeart/2005/8/layout/hProcess4"/>
    <dgm:cxn modelId="{187A46B9-1A52-4163-931A-BD2CE1A24A78}" type="presParOf" srcId="{36AA176B-828E-49B7-A971-CA0F6CC3511E}" destId="{7EE8972B-1B64-4005-9C52-D76C26A18FFB}" srcOrd="5" destOrd="0" presId="urn:microsoft.com/office/officeart/2005/8/layout/hProcess4"/>
    <dgm:cxn modelId="{5DC27189-F4EF-4057-A822-5CFFE4B8F3B4}" type="presParOf" srcId="{36AA176B-828E-49B7-A971-CA0F6CC3511E}" destId="{85F05111-2040-47CC-8968-A78AF033D608}" srcOrd="6" destOrd="0" presId="urn:microsoft.com/office/officeart/2005/8/layout/hProcess4"/>
    <dgm:cxn modelId="{B138198C-CD4F-4358-A40B-3A78FBFC16AB}" type="presParOf" srcId="{85F05111-2040-47CC-8968-A78AF033D608}" destId="{DF063B1C-E7CC-4557-9479-E435D9BABA52}" srcOrd="0" destOrd="0" presId="urn:microsoft.com/office/officeart/2005/8/layout/hProcess4"/>
    <dgm:cxn modelId="{09171E64-F44D-441E-AC25-3C8448419223}" type="presParOf" srcId="{85F05111-2040-47CC-8968-A78AF033D608}" destId="{AB79A3FC-E732-4B52-B8DF-867CC26E38DA}" srcOrd="1" destOrd="0" presId="urn:microsoft.com/office/officeart/2005/8/layout/hProcess4"/>
    <dgm:cxn modelId="{4B502AB3-73EB-4607-B65C-C7A499FC61C4}" type="presParOf" srcId="{85F05111-2040-47CC-8968-A78AF033D608}" destId="{7A1D8EA9-EA03-4DD8-A7E5-3338B8B5B97D}" srcOrd="2" destOrd="0" presId="urn:microsoft.com/office/officeart/2005/8/layout/hProcess4"/>
    <dgm:cxn modelId="{C56216BF-C4E8-4CBB-A616-B3364FDA80B1}" type="presParOf" srcId="{85F05111-2040-47CC-8968-A78AF033D608}" destId="{3D32FCBE-B47B-4058-9DC8-FAB04F29F404}" srcOrd="3" destOrd="0" presId="urn:microsoft.com/office/officeart/2005/8/layout/hProcess4"/>
    <dgm:cxn modelId="{B2144610-9743-4C15-8FCD-27B699E57579}" type="presParOf" srcId="{85F05111-2040-47CC-8968-A78AF033D608}" destId="{85F7114A-7813-4496-8B89-D714A3E0E7B0}"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5E356A-B2DF-4E6D-B134-06977D56DFEF}">
      <dsp:nvSpPr>
        <dsp:cNvPr id="0" name=""/>
        <dsp:cNvSpPr/>
      </dsp:nvSpPr>
      <dsp:spPr>
        <a:xfrm>
          <a:off x="2813" y="1273651"/>
          <a:ext cx="1824192" cy="15045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Font typeface="Calibri" panose="020F0502020204030204" pitchFamily="34" charset="0"/>
            <a:buChar char="-"/>
          </a:pPr>
          <a:r>
            <a:rPr lang="en-CA" sz="1000" kern="1200" dirty="0"/>
            <a:t>These are the businesses that support producers and make up the supply Chain</a:t>
          </a:r>
        </a:p>
      </dsp:txBody>
      <dsp:txXfrm>
        <a:off x="37437" y="1308275"/>
        <a:ext cx="1754944" cy="1112919"/>
      </dsp:txXfrm>
    </dsp:sp>
    <dsp:sp modelId="{D08201CC-69C0-43F5-875D-6AD94855517D}">
      <dsp:nvSpPr>
        <dsp:cNvPr id="0" name=""/>
        <dsp:cNvSpPr/>
      </dsp:nvSpPr>
      <dsp:spPr>
        <a:xfrm>
          <a:off x="1014452" y="1583476"/>
          <a:ext cx="2083422" cy="2083422"/>
        </a:xfrm>
        <a:prstGeom prst="leftCircularArrow">
          <a:avLst>
            <a:gd name="adj1" fmla="val 3496"/>
            <a:gd name="adj2" fmla="val 433729"/>
            <a:gd name="adj3" fmla="val 2209239"/>
            <a:gd name="adj4" fmla="val 9024489"/>
            <a:gd name="adj5" fmla="val 407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36DE47-80E7-4467-999E-E7A4CC848A76}">
      <dsp:nvSpPr>
        <dsp:cNvPr id="0" name=""/>
        <dsp:cNvSpPr/>
      </dsp:nvSpPr>
      <dsp:spPr>
        <a:xfrm>
          <a:off x="408189" y="2455819"/>
          <a:ext cx="1621504" cy="644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t>Input</a:t>
          </a:r>
          <a:endParaRPr lang="en-CA" sz="1900" kern="1200"/>
        </a:p>
      </dsp:txBody>
      <dsp:txXfrm>
        <a:off x="427075" y="2474705"/>
        <a:ext cx="1583732" cy="607046"/>
      </dsp:txXfrm>
    </dsp:sp>
    <dsp:sp modelId="{DB3B0362-5227-4390-AE21-6292204C87BB}">
      <dsp:nvSpPr>
        <dsp:cNvPr id="0" name=""/>
        <dsp:cNvSpPr/>
      </dsp:nvSpPr>
      <dsp:spPr>
        <a:xfrm>
          <a:off x="2376531" y="1273651"/>
          <a:ext cx="1824192" cy="15045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Font typeface="Calibri" panose="020F0502020204030204" pitchFamily="34" charset="0"/>
            <a:buChar char="-"/>
          </a:pPr>
          <a:r>
            <a:rPr lang="en-US" sz="1000" kern="1200"/>
            <a:t>These are the companies that produce energy products including Nuclear, Wind, Solar and emerging technologies</a:t>
          </a:r>
          <a:endParaRPr lang="en-CA" sz="1000" kern="1200"/>
        </a:p>
        <a:p>
          <a:pPr marL="57150" lvl="1" indent="-57150" algn="l" defTabSz="444500">
            <a:lnSpc>
              <a:spcPct val="90000"/>
            </a:lnSpc>
            <a:spcBef>
              <a:spcPct val="0"/>
            </a:spcBef>
            <a:spcAft>
              <a:spcPct val="15000"/>
            </a:spcAft>
            <a:buFont typeface="Calibri" panose="020F0502020204030204" pitchFamily="34" charset="0"/>
            <a:buChar char="-"/>
          </a:pPr>
          <a:endParaRPr lang="en-CA" sz="1000" kern="1200" dirty="0"/>
        </a:p>
      </dsp:txBody>
      <dsp:txXfrm>
        <a:off x="2411155" y="1630685"/>
        <a:ext cx="1754944" cy="1112919"/>
      </dsp:txXfrm>
    </dsp:sp>
    <dsp:sp modelId="{65B7CC82-91A7-4271-AD0E-1C88B29F564B}">
      <dsp:nvSpPr>
        <dsp:cNvPr id="0" name=""/>
        <dsp:cNvSpPr/>
      </dsp:nvSpPr>
      <dsp:spPr>
        <a:xfrm>
          <a:off x="3372969" y="325988"/>
          <a:ext cx="2316514" cy="2316514"/>
        </a:xfrm>
        <a:prstGeom prst="circularArrow">
          <a:avLst>
            <a:gd name="adj1" fmla="val 3144"/>
            <a:gd name="adj2" fmla="val 386843"/>
            <a:gd name="adj3" fmla="val 19437646"/>
            <a:gd name="adj4" fmla="val 12575511"/>
            <a:gd name="adj5" fmla="val 366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31DECD-2438-4C66-B4F0-C83FEEDF9CAC}">
      <dsp:nvSpPr>
        <dsp:cNvPr id="0" name=""/>
        <dsp:cNvSpPr/>
      </dsp:nvSpPr>
      <dsp:spPr>
        <a:xfrm>
          <a:off x="2781907" y="951242"/>
          <a:ext cx="1621504" cy="644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t>Production</a:t>
          </a:r>
          <a:endParaRPr lang="en-CA" sz="1900" kern="1200"/>
        </a:p>
      </dsp:txBody>
      <dsp:txXfrm>
        <a:off x="2800793" y="970128"/>
        <a:ext cx="1583732" cy="607046"/>
      </dsp:txXfrm>
    </dsp:sp>
    <dsp:sp modelId="{15BB20D2-FC0C-419F-9B7D-29C73EA91A8B}">
      <dsp:nvSpPr>
        <dsp:cNvPr id="0" name=""/>
        <dsp:cNvSpPr/>
      </dsp:nvSpPr>
      <dsp:spPr>
        <a:xfrm>
          <a:off x="4750250" y="1273651"/>
          <a:ext cx="1824192" cy="15045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Font typeface="Calibri" panose="020F0502020204030204" pitchFamily="34" charset="0"/>
            <a:buChar char="-"/>
          </a:pPr>
          <a:r>
            <a:rPr lang="en-US" sz="1000" kern="1200"/>
            <a:t>These are the compaies who use the energy produced and further distribute (local distribution companies) and process it into other forms (i.e. hydrogen, battery storage etc.) </a:t>
          </a:r>
          <a:endParaRPr lang="en-CA" sz="1000" kern="1200"/>
        </a:p>
      </dsp:txBody>
      <dsp:txXfrm>
        <a:off x="4784874" y="1308275"/>
        <a:ext cx="1754944" cy="1112919"/>
      </dsp:txXfrm>
    </dsp:sp>
    <dsp:sp modelId="{7EE8972B-1B64-4005-9C52-D76C26A18FFB}">
      <dsp:nvSpPr>
        <dsp:cNvPr id="0" name=""/>
        <dsp:cNvSpPr/>
      </dsp:nvSpPr>
      <dsp:spPr>
        <a:xfrm>
          <a:off x="5761889" y="1583476"/>
          <a:ext cx="2083422" cy="2083422"/>
        </a:xfrm>
        <a:prstGeom prst="leftCircularArrow">
          <a:avLst>
            <a:gd name="adj1" fmla="val 3496"/>
            <a:gd name="adj2" fmla="val 433729"/>
            <a:gd name="adj3" fmla="val 2209239"/>
            <a:gd name="adj4" fmla="val 9024489"/>
            <a:gd name="adj5" fmla="val 407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82636CD-C292-4955-951E-72DC16157E8B}">
      <dsp:nvSpPr>
        <dsp:cNvPr id="0" name=""/>
        <dsp:cNvSpPr/>
      </dsp:nvSpPr>
      <dsp:spPr>
        <a:xfrm>
          <a:off x="5155626" y="2455819"/>
          <a:ext cx="1621504" cy="644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t>Processing and Distribution</a:t>
          </a:r>
          <a:endParaRPr lang="en-CA" sz="1900" kern="1200"/>
        </a:p>
      </dsp:txBody>
      <dsp:txXfrm>
        <a:off x="5174512" y="2474705"/>
        <a:ext cx="1583732" cy="607046"/>
      </dsp:txXfrm>
    </dsp:sp>
    <dsp:sp modelId="{AB79A3FC-E732-4B52-B8DF-867CC26E38DA}">
      <dsp:nvSpPr>
        <dsp:cNvPr id="0" name=""/>
        <dsp:cNvSpPr/>
      </dsp:nvSpPr>
      <dsp:spPr>
        <a:xfrm>
          <a:off x="7123969" y="1273651"/>
          <a:ext cx="1824192" cy="15045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57150" lvl="1" indent="-57150" algn="l" defTabSz="444500">
            <a:lnSpc>
              <a:spcPct val="90000"/>
            </a:lnSpc>
            <a:spcBef>
              <a:spcPct val="0"/>
            </a:spcBef>
            <a:spcAft>
              <a:spcPct val="15000"/>
            </a:spcAft>
            <a:buChar char="•"/>
          </a:pPr>
          <a:r>
            <a:rPr lang="en-CA" sz="1000" kern="1200"/>
            <a:t>These are the companies that support the end user, throughout this plan a focus is on those looking to particiapte in energy transiton. </a:t>
          </a:r>
        </a:p>
      </dsp:txBody>
      <dsp:txXfrm>
        <a:off x="7158593" y="1630685"/>
        <a:ext cx="1754944" cy="1112919"/>
      </dsp:txXfrm>
    </dsp:sp>
    <dsp:sp modelId="{3D32FCBE-B47B-4058-9DC8-FAB04F29F404}">
      <dsp:nvSpPr>
        <dsp:cNvPr id="0" name=""/>
        <dsp:cNvSpPr/>
      </dsp:nvSpPr>
      <dsp:spPr>
        <a:xfrm>
          <a:off x="7529345" y="951242"/>
          <a:ext cx="1621504" cy="644818"/>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CA" sz="1900" kern="1200"/>
            <a:t>End User</a:t>
          </a:r>
        </a:p>
      </dsp:txBody>
      <dsp:txXfrm>
        <a:off x="7548231" y="970128"/>
        <a:ext cx="1583732" cy="60704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E12C8-BE58-46ED-9253-1B28551CA6B5}" type="datetimeFigureOut">
              <a:rPr lang="en-CA" smtClean="0"/>
              <a:t>2024-02-05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03AB2-DA76-4328-B507-F5A9CDAD0DA0}" type="slidenum">
              <a:rPr lang="en-CA" smtClean="0"/>
              <a:t>‹#›</a:t>
            </a:fld>
            <a:endParaRPr lang="en-CA"/>
          </a:p>
        </p:txBody>
      </p:sp>
    </p:spTree>
    <p:extLst>
      <p:ext uri="{BB962C8B-B14F-4D97-AF65-F5344CB8AC3E}">
        <p14:creationId xmlns:p14="http://schemas.microsoft.com/office/powerpoint/2010/main" val="3678636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sideottawavalley.com/news/shorewood-packaging-closes-its-doors-in-smiths-falls/article_e46cdfae-2dcd-5a20-a977-27981e78f30a.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2B7CA-3500-D541-8FA5-3E199688B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450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2B7CA-3500-D541-8FA5-3E199688B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Introduce myself and Dr. </a:t>
            </a:r>
            <a:r>
              <a:rPr lang="en-CA" dirty="0" err="1"/>
              <a:t>Arku</a:t>
            </a:r>
            <a:r>
              <a:rPr lang="en-CA" dirty="0"/>
              <a:t> with a few brief words.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54F4D3-9C1B-4FC2-BF85-DD676ED18AA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2157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report very briefly.</a:t>
            </a:r>
          </a:p>
          <a:p>
            <a:endParaRPr lang="en-US" dirty="0"/>
          </a:p>
          <a:p>
            <a:r>
              <a:rPr lang="en-US" dirty="0"/>
              <a:t>Although this report focused on Covid-19, there are many broader lessons that can be learned. What was unique about Covid was that it affected everyone at the exact same time (as well as the public health and lockdowns/restrictions on work and mobility). But stepping back, many of the processes occurring can be seen in other – individual – cases. This could be changing government priorities, where provincial or federal level interventions or policy have local impacts (i.e., immigration, investment and de-investment in green energy manufacturing, housing and urban expansion plans), or changes in the work (i.e., plant closures, layoffs), or shifts in priorities in the economy. </a:t>
            </a:r>
          </a:p>
          <a:p>
            <a:endParaRPr lang="en-US" dirty="0"/>
          </a:p>
          <a:p>
            <a:r>
              <a:rPr lang="en-US" dirty="0"/>
              <a:t>I want to highlight the key takeaways from the interviews and the report – focusing on what can be applied the next time a community has to pivot. And then extend that with other work that Dr. </a:t>
            </a:r>
            <a:r>
              <a:rPr lang="en-US" dirty="0" err="1"/>
              <a:t>Arku</a:t>
            </a:r>
            <a:r>
              <a:rPr lang="en-US" dirty="0"/>
              <a:t> and I have done looking at manufacturing, LED planning, and </a:t>
            </a:r>
            <a:r>
              <a:rPr lang="en-US"/>
              <a:t>local capacity.</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54F4D3-9C1B-4FC2-BF85-DD676ED18AA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2610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were the main ‘forward looking’ themes from the report. Lessons or areas of focus that were consistently were identified by those we interviewed. They highlight a shift in the way we think about economies – and especially local economies; the ways communities respond in times of crisis, as well as how the nature of work is changing. </a:t>
            </a:r>
          </a:p>
          <a:p>
            <a:endParaRPr lang="en-CA" dirty="0"/>
          </a:p>
          <a:p>
            <a:r>
              <a:rPr lang="en-CA" dirty="0"/>
              <a:t>(I will go into a few of these in a bit more detail – like a sentence or two, to best align and build on what the other three say)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54F4D3-9C1B-4FC2-BF85-DD676ED18AA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8884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Most communities did have to engage in some form of reactive planning. Rather than make ad hoc decisions, there was at least some structure in the responses/policies/approaches</a:t>
            </a:r>
          </a:p>
          <a:p>
            <a:endParaRPr lang="en-CA" dirty="0"/>
          </a:p>
          <a:p>
            <a:r>
              <a:rPr lang="en-CA" dirty="0"/>
              <a:t>Many we interviewed – especially from larger communities – indicated that they were now going to include emergency planning in the future. Sometimes in isolation, sometimes in conjunction with a broader strategy. The purpose is to not be caught completely off-guard again. And this can apply beyond covid. Understanding the SWOTs of the community can identify where pivots may occur in the future (i.e., where there is the greatest exposure) and then where there are opportunities to pivot towards.</a:t>
            </a:r>
          </a:p>
          <a:p>
            <a:endParaRPr lang="en-CA" dirty="0"/>
          </a:p>
          <a:p>
            <a:r>
              <a:rPr lang="en-CA" dirty="0"/>
              <a:t>Every day is a day to prepare.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54F4D3-9C1B-4FC2-BF85-DD676ED18AA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631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It is easy to say that your community should have plan in place, or networks of stakeholders/organizations lined up and ready to help, or strong relationships with local council or businesses. But of course, we don’t have endless time or money to throw at problems – especially ones that may seem far in the future or nebulous. And what was clear from all the interviews – for this covid research and beyond – is that there is a wide range in the capacity in LED offices. So, you have to prioritize what steps will work for you based on the time and resources you have. You need to think about what can maximize returns – for some it may be that developing emergency preparedness plans is too much to take on, so instead you need to focus on building community relationships, or even formally evaluating what you have in your community and what your businesses and residents need. </a:t>
            </a:r>
          </a:p>
          <a:p>
            <a:endParaRPr lang="en-CA" dirty="0"/>
          </a:p>
          <a:p>
            <a:r>
              <a:rPr lang="en-CA" dirty="0"/>
              <a:t>But wherever you currently stand think about what the next small step you can take is. Doing that will put you in the best position in the next pivot. And here with the panel today we can hear challenges and responses other communities have faced. So with that I will pass it back to Catherine.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54F4D3-9C1B-4FC2-BF85-DD676ED18AA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674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take a drive to Smiths Falls Today, you would see a picturesque Eastern Ontario Community situated along the Rideau Canal, with ample greenspace, and a beautiful and bustling downtown.  You would see newly built homes and apartment buildings and other residential and commercial properties underdevelopment. Resident and visitors enjoy an abundance of recreational, culture and entertainment offerings all year 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the site of Le Boat’s, North American Headquarters, despite the rumors, Canopy still operates their 400K </a:t>
            </a:r>
            <a:r>
              <a:rPr lang="en-US" dirty="0" err="1"/>
              <a:t>sqft</a:t>
            </a:r>
            <a:r>
              <a:rPr lang="en-US" dirty="0"/>
              <a:t> distribution </a:t>
            </a:r>
            <a:r>
              <a:rPr lang="en-US" dirty="0" err="1"/>
              <a:t>centre</a:t>
            </a:r>
            <a:r>
              <a:rPr lang="en-US" dirty="0"/>
              <a:t> here, employing 350 staff.  We are home to Guideline Instruments, world renowned for </a:t>
            </a:r>
            <a:r>
              <a:rPr lang="en-US" b="0" i="0" dirty="0">
                <a:solidFill>
                  <a:srgbClr val="333333"/>
                </a:solidFill>
                <a:effectLst/>
                <a:latin typeface="myriad pro"/>
              </a:rPr>
              <a:t>ultra-precise measuring tools. There’s Kilmarnock Enterprises which provides industrial parts and solutions internationally, and has grown 1500% since opening in 2016.  We are home to Wonton Crunch, featured on Dragons Den for their innovated food products and </a:t>
            </a:r>
            <a:r>
              <a:rPr lang="en-US" b="0" i="0" dirty="0" err="1">
                <a:solidFill>
                  <a:srgbClr val="333333"/>
                </a:solidFill>
                <a:effectLst/>
                <a:latin typeface="myriad pro"/>
              </a:rPr>
              <a:t>RnD</a:t>
            </a:r>
            <a:r>
              <a:rPr lang="en-US" b="0" i="0" dirty="0">
                <a:solidFill>
                  <a:srgbClr val="333333"/>
                </a:solidFill>
                <a:effectLst/>
                <a:latin typeface="myriad pro"/>
              </a:rPr>
              <a:t> Bakery who developed a rigorous methodology to create gluten-free bread products using Oats….and both are in the midst of expansion and working towards international export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latin typeface="myriad 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Since 2019 we have seen 80+ new businesses open, including 22 just last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Between 2016-2022 our population grew 5.4%, property values increased, and our tax revenues went up by </a:t>
            </a:r>
            <a:r>
              <a:rPr lang="en-CA" sz="1800" dirty="0">
                <a:effectLst/>
                <a:latin typeface="Aptos" panose="020B0004020202020204" pitchFamily="34" charset="0"/>
                <a:ea typeface="Calibri" panose="020F0502020204030204" pitchFamily="34" charset="0"/>
                <a:cs typeface="Calibri" panose="020F0502020204030204" pitchFamily="34" charset="0"/>
              </a:rPr>
              <a:t>34%. </a:t>
            </a:r>
            <a:r>
              <a:rPr lang="en-US" dirty="0"/>
              <a:t>We have an emerging young professional demographic, seeing former youth return home to work and raise families, a growing arts community, and tourism, construction and manufacturing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Town has seen 10’s of millions in revitalization and infrastructure improvements over the last 5 years, we were in a better position and continuing to pivot invested in a </a:t>
            </a:r>
            <a:r>
              <a:rPr lang="en-US" dirty="0" err="1"/>
              <a:t>fullscale</a:t>
            </a:r>
            <a:r>
              <a:rPr lang="en-US" dirty="0"/>
              <a:t> revitalization of our downtown and this helped bolster and support our retail community through future downturns and uncertainty. We and continues to plan for future investments including a new water town, roads and bridge upgrades, parks and active transportation network improvements, and are in the midst of developing a Revitalization Master Plan for our downtown waterfront area and a new serviced industrial park.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would never image that 15 years ago our community was in the midst of a catastrophic economic collapse and spiraling to the brink of complete and utter annihilation.</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2B7CA-3500-D541-8FA5-3E199688B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232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91919"/>
                </a:solidFill>
                <a:effectLst/>
                <a:latin typeface="Georgia" panose="02040502050405020303" pitchFamily="18" charset="0"/>
              </a:rPr>
              <a:t>Smiths Falls has always showed resiliency, enduring boom and bust economic cycles, which are </a:t>
            </a:r>
            <a:r>
              <a:rPr lang="en-US" b="0" i="0" dirty="0">
                <a:solidFill>
                  <a:srgbClr val="333333"/>
                </a:solidFill>
                <a:effectLst/>
                <a:latin typeface="var(--font-daily-text)"/>
              </a:rPr>
              <a:t>full of stories of pivoting.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91919"/>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91919"/>
                </a:solidFill>
                <a:effectLst/>
                <a:latin typeface="Georgia" panose="02040502050405020303" pitchFamily="18" charset="0"/>
              </a:rPr>
              <a:t>The Town was built on the industrial revolution and the Rideau Canal. It saw the rise and fall of steam engine railway having early investment of CP and CN rail lines. A world class farm implements factory called Frost and Wood flourished here for 120 years, and in 1951 the town was restabilized by the opening of the Rideau Regional Centre, which at its peak housed 2,500 people and employed 1500 staff. </a:t>
            </a:r>
            <a:r>
              <a:rPr lang="en-US" b="0" i="0" dirty="0">
                <a:solidFill>
                  <a:srgbClr val="333333"/>
                </a:solidFill>
                <a:effectLst/>
                <a:latin typeface="STIX Two Text"/>
              </a:rPr>
              <a:t>We were also home to RCA Records which pressed </a:t>
            </a:r>
            <a:r>
              <a:rPr lang="en-US" b="0" i="0" dirty="0">
                <a:solidFill>
                  <a:srgbClr val="000000"/>
                </a:solidFill>
                <a:effectLst/>
                <a:latin typeface="Helvetica Neue"/>
              </a:rPr>
              <a:t>the very first Beatles Record in North America.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Lato" panose="020F0502020204030203" pitchFamily="34" charset="0"/>
              </a:rPr>
              <a:t>The Hershey chocolate factory opened in 1963, being the first Hershey plant outside the US, and </a:t>
            </a:r>
            <a:r>
              <a:rPr lang="en-US" b="0" i="0" dirty="0">
                <a:solidFill>
                  <a:srgbClr val="191919"/>
                </a:solidFill>
                <a:effectLst/>
                <a:latin typeface="Georgia" panose="02040502050405020303" pitchFamily="18" charset="0"/>
              </a:rPr>
              <a:t>by 1966, Smiths Falls’ population peaked at 9,876 residence.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91919"/>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TIX Two Text"/>
              </a:rPr>
              <a:t>Smiths </a:t>
            </a:r>
            <a:r>
              <a:rPr lang="en-US" b="0" i="0" dirty="0" err="1">
                <a:solidFill>
                  <a:srgbClr val="333333"/>
                </a:solidFill>
                <a:effectLst/>
                <a:latin typeface="STIX Two Text"/>
              </a:rPr>
              <a:t>Falls’s</a:t>
            </a:r>
            <a:r>
              <a:rPr lang="en-US" b="0" i="0" dirty="0">
                <a:solidFill>
                  <a:srgbClr val="333333"/>
                </a:solidFill>
                <a:effectLst/>
                <a:latin typeface="STIX Two Text"/>
              </a:rPr>
              <a:t> unique location and rail connections made us an ideal place to do business, and we continued to grow into the 1980s, when rural Canada experienced more manufacturing growth relative to the country as a whole. During this time, the Town saw other new manufactures like </a:t>
            </a:r>
            <a:r>
              <a:rPr lang="en-US" b="0" i="0" dirty="0">
                <a:solidFill>
                  <a:srgbClr val="191919"/>
                </a:solidFill>
                <a:effectLst/>
                <a:latin typeface="Georgia" panose="02040502050405020303" pitchFamily="18" charset="0"/>
              </a:rPr>
              <a:t>Stanley Tools, and Shorewood Packaging open, employing hundreds more workers.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22222"/>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STIX Two Text"/>
              </a:rPr>
              <a:t>Smiths Falls was booming, riding the Manufacturing wave in Ontario, with the sector employing 1/3</a:t>
            </a:r>
            <a:r>
              <a:rPr lang="en-US" b="0" i="0" baseline="30000" dirty="0">
                <a:solidFill>
                  <a:srgbClr val="333333"/>
                </a:solidFill>
                <a:effectLst/>
                <a:latin typeface="STIX Two Text"/>
              </a:rPr>
              <a:t>rd</a:t>
            </a:r>
            <a:r>
              <a:rPr lang="en-US" b="0" i="0" dirty="0">
                <a:solidFill>
                  <a:srgbClr val="333333"/>
                </a:solidFill>
                <a:effectLst/>
                <a:latin typeface="STIX Two Text"/>
              </a:rPr>
              <a:t> of our population.</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2B7CA-3500-D541-8FA5-3E199688B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2347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Open Sans" panose="020B0606030504020204" pitchFamily="34" charset="0"/>
              </a:rPr>
              <a:t>Globalization saw the shift to offshore manufacturing. The sector had shed 388,000 jobs since a peak in 2002, In November 2008 alone, there were 42,000 manufacturing job losses in Ontario and this ultimately triggered a national recession. </a:t>
            </a:r>
            <a:r>
              <a:rPr lang="en-US" b="0" i="0" dirty="0">
                <a:solidFill>
                  <a:srgbClr val="333333"/>
                </a:solidFill>
                <a:effectLst/>
                <a:latin typeface="STIX Two Text"/>
              </a:rPr>
              <a:t>Not long after, Statistics Canada reported that the population of Smiths Falls had dropped 4% between 2001 and 2006 – before Hershey even announced its closure.</a:t>
            </a:r>
            <a:endParaRPr lang="en-US" b="0" i="0" dirty="0">
              <a:solidFill>
                <a:srgbClr val="222222"/>
              </a:solidFill>
              <a:effectLst/>
              <a:latin typeface="Open Sans" panose="020B0606030504020204" pitchFamily="34" charset="0"/>
            </a:endParaRPr>
          </a:p>
          <a:p>
            <a:endParaRPr lang="en-CA" dirty="0"/>
          </a:p>
          <a:p>
            <a:r>
              <a:rPr lang="en-CA" dirty="0"/>
              <a:t>In December 2008, the Toronto Star reported on the state of Smiths Falls as we were reeling from more than 1,700 good paying local job losses over the course of 4 years, due to major employer shutdowns.</a:t>
            </a:r>
          </a:p>
          <a:p>
            <a:endParaRPr lang="en-CA" dirty="0"/>
          </a:p>
          <a:p>
            <a:pPr marL="0" indent="0">
              <a:buFont typeface="Arial" panose="020B0604020202020204" pitchFamily="34" charset="0"/>
              <a:buNone/>
            </a:pPr>
            <a:r>
              <a:rPr lang="en-CA" dirty="0"/>
              <a:t>In 2004, </a:t>
            </a:r>
            <a:r>
              <a:rPr lang="en-CA" b="0" i="0" dirty="0">
                <a:solidFill>
                  <a:srgbClr val="333333"/>
                </a:solidFill>
                <a:effectLst/>
                <a:latin typeface="STIX Two Text"/>
              </a:rPr>
              <a:t>Rideau Regional Centre, announced its slow closure </a:t>
            </a:r>
            <a:r>
              <a:rPr lang="en-US" b="0" i="0" dirty="0">
                <a:solidFill>
                  <a:srgbClr val="333333"/>
                </a:solidFill>
                <a:effectLst/>
                <a:latin typeface="STIX Two Text"/>
              </a:rPr>
              <a:t>as part of a province-wide deinstitutionalization effort.  In Feb 2007, Hershey’s, announced it would be closing and moving to Mexico.</a:t>
            </a:r>
            <a:r>
              <a:rPr lang="en-US" b="0" i="0" dirty="0">
                <a:solidFill>
                  <a:srgbClr val="222222"/>
                </a:solidFill>
                <a:effectLst/>
                <a:latin typeface="Open Sans" panose="020B0606030504020204" pitchFamily="34" charset="0"/>
              </a:rPr>
              <a:t> </a:t>
            </a:r>
            <a:endParaRPr lang="en-US" b="0" i="0" dirty="0">
              <a:solidFill>
                <a:srgbClr val="333333"/>
              </a:solidFill>
              <a:effectLst/>
              <a:latin typeface="STIX Two Tex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u="sng" dirty="0">
              <a:solidFill>
                <a:srgbClr val="1A0DAB"/>
              </a:solidFill>
              <a:effectLst/>
              <a:latin typeface="arial" panose="020B0604020202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u="sng" dirty="0">
                <a:solidFill>
                  <a:srgbClr val="1A0DAB"/>
                </a:solidFill>
                <a:effectLst/>
                <a:latin typeface="arial" panose="020B0604020202020204" pitchFamily="34" charset="0"/>
                <a:hlinkClick r:id="rId3"/>
              </a:rPr>
              <a:t>Shorewood Packaging </a:t>
            </a:r>
            <a:r>
              <a:rPr lang="en-US" b="0" i="0" u="sng" dirty="0">
                <a:solidFill>
                  <a:srgbClr val="1A0DAB"/>
                </a:solidFill>
                <a:effectLst/>
                <a:latin typeface="arial" panose="020B0604020202020204" pitchFamily="34" charset="0"/>
              </a:rPr>
              <a:t>in </a:t>
            </a:r>
            <a:r>
              <a:rPr lang="en-US" b="0" i="0" dirty="0">
                <a:solidFill>
                  <a:srgbClr val="222222"/>
                </a:solidFill>
                <a:effectLst/>
                <a:latin typeface="Open Sans" panose="020B0606030504020204" pitchFamily="34" charset="0"/>
              </a:rPr>
              <a:t>March 2007 announced they were considering closing the Smiths Falls plant. </a:t>
            </a:r>
            <a:r>
              <a:rPr lang="en-US" b="0" i="0" dirty="0">
                <a:solidFill>
                  <a:srgbClr val="333333"/>
                </a:solidFill>
                <a:effectLst/>
                <a:latin typeface="STIX Two Text"/>
              </a:rPr>
              <a:t>Shortly after in 2008, more jobs vanished when Stanley Tools closed that fall.</a:t>
            </a:r>
            <a:r>
              <a:rPr lang="en-CA"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dirty="0">
              <a:solidFill>
                <a:srgbClr val="222222"/>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dirty="0">
                <a:solidFill>
                  <a:srgbClr val="222222"/>
                </a:solidFill>
                <a:effectLst/>
                <a:latin typeface="Open Sans" panose="020B0606030504020204" pitchFamily="34" charset="0"/>
              </a:rPr>
              <a:t>Consumer spending slowed, and retail businesses suffered. A By the end of 2009,</a:t>
            </a:r>
            <a:r>
              <a:rPr lang="en-US" b="0" i="0" dirty="0">
                <a:solidFill>
                  <a:srgbClr val="333333"/>
                </a:solidFill>
                <a:effectLst/>
                <a:latin typeface="var(--font-daily-text)"/>
              </a:rPr>
              <a:t> we had lost 2000+ jobs and the town had almost 2 million square feet of empty commercial and industrial space, there was a mass exodus of businesses and people.  A </a:t>
            </a:r>
            <a:r>
              <a:rPr lang="en-US" b="0" i="0" dirty="0">
                <a:solidFill>
                  <a:srgbClr val="222222"/>
                </a:solidFill>
                <a:effectLst/>
                <a:latin typeface="Open Sans" panose="020B0606030504020204" pitchFamily="34" charset="0"/>
              </a:rPr>
              <a:t>substantial chunk of the towns tax base eroded, </a:t>
            </a:r>
            <a:r>
              <a:rPr lang="en-US" b="0" i="0" dirty="0">
                <a:solidFill>
                  <a:srgbClr val="333333"/>
                </a:solidFill>
                <a:effectLst/>
                <a:latin typeface="var(--font-daily-text)"/>
              </a:rPr>
              <a:t>and public infrastructure was being neglected - </a:t>
            </a:r>
            <a:r>
              <a:rPr lang="en-US" dirty="0"/>
              <a:t>with no savior in site.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2B7CA-3500-D541-8FA5-3E199688B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1229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45 years Hershey’s and other local manufacturers provided stable, high paying jobs. Many employees started as young adults and worked their entire career, it was the bread and butter for hundreds of families. </a:t>
            </a:r>
            <a:r>
              <a:rPr lang="en-US" b="0" i="0" dirty="0">
                <a:solidFill>
                  <a:srgbClr val="191919"/>
                </a:solidFill>
                <a:effectLst/>
                <a:latin typeface="Georgia" panose="02040502050405020303" pitchFamily="18" charset="0"/>
              </a:rPr>
              <a:t>The Town’s economy had crashed and we were in the midst of an identity crisis,  We were always know as the “Chocolate Capital of Ontario” Hershey’s was our success story, employed hundreds and brought </a:t>
            </a:r>
            <a:r>
              <a:rPr lang="en-US" dirty="0"/>
              <a:t>10’s of thousands of visitors to our community each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91919"/>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91919"/>
                </a:solidFill>
                <a:effectLst/>
                <a:latin typeface="Georgia" panose="02040502050405020303" pitchFamily="18" charset="0"/>
              </a:rPr>
              <a:t>What are we going to do? Who were we going to be now?  For so long the Town road the sweet success of chocolate, never once considered the potential for decay. There was never any consideration of sector or local GDP diversification. We weren’t diversifying</a:t>
            </a:r>
            <a:r>
              <a:rPr lang="en-US" b="0" i="0" dirty="0">
                <a:solidFill>
                  <a:schemeClr val="tx1"/>
                </a:solidFill>
                <a:effectLst/>
                <a:latin typeface="+mn-lt"/>
              </a:rPr>
              <a:t>. </a:t>
            </a:r>
            <a:r>
              <a:rPr lang="en-US" b="0" i="0" dirty="0">
                <a:solidFill>
                  <a:srgbClr val="333333"/>
                </a:solidFill>
                <a:effectLst/>
                <a:latin typeface="Noto Sans" panose="020B0502040504020204" pitchFamily="34" charset="0"/>
              </a:rPr>
              <a:t>In the span of a decade, our population had suffered an 8.2% population decrease…and the once bustling </a:t>
            </a:r>
            <a:r>
              <a:rPr lang="en-CA" dirty="0"/>
              <a:t>1 Hershey Drive plant, sat empty.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191919"/>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91919"/>
                </a:solidFill>
                <a:effectLst/>
                <a:latin typeface="Georgia" panose="02040502050405020303" pitchFamily="18" charset="0"/>
              </a:rPr>
              <a:t>…</a:t>
            </a:r>
            <a:r>
              <a:rPr lang="en-US" b="0" i="0" dirty="0">
                <a:solidFill>
                  <a:srgbClr val="333333"/>
                </a:solidFill>
                <a:effectLst/>
                <a:latin typeface="Noto Sans" panose="020B0502040504020204" pitchFamily="34" charset="0"/>
              </a:rPr>
              <a:t>.so where do we go from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2B7CA-3500-D541-8FA5-3E199688B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509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The answer…we pivoted. We picked up our chins and looked to the future, like having done so in the past.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With a new innovative Council, open and willing to take a chance on new out of the box opportunities, the Town set out to find themselves again. They hired a new CAO, the Town updated their strategic plan to focus on BR&amp;E and Investment Attraction to diversify into new markets such as tourism. Hired a new economic development manager, they rebranded, developed a new website and other attractions materials…and repainted the </a:t>
            </a:r>
            <a:r>
              <a:rPr lang="en-CA" dirty="0" err="1"/>
              <a:t>watertown</a:t>
            </a:r>
            <a:r>
              <a:rPr lang="en-CA" dirty="0"/>
              <a:t>.  We were actively working towards being prepared for when a new opportunity would present itself.  We were ready to “Rise at the Falls”.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2B7CA-3500-D541-8FA5-3E199688B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1493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Enter the Cannabis 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For more than 6 years the Town worked in the background to chart a new path forward.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b="0" i="0" dirty="0">
              <a:solidFill>
                <a:srgbClr val="191919"/>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191919"/>
                </a:solidFill>
                <a:effectLst/>
                <a:latin typeface="Georgia" panose="02040502050405020303" pitchFamily="18" charset="0"/>
              </a:rPr>
              <a:t>Tweed, would become </a:t>
            </a:r>
            <a:r>
              <a:rPr lang="en-US" b="0" i="0" dirty="0">
                <a:solidFill>
                  <a:srgbClr val="191919"/>
                </a:solidFill>
                <a:effectLst/>
                <a:latin typeface="Georgia" panose="02040502050405020303" pitchFamily="18" charset="0"/>
              </a:rPr>
              <a:t>Canada’s largest licensed cannabis grower. </a:t>
            </a:r>
            <a:r>
              <a:rPr lang="en-CA" dirty="0"/>
              <a:t>The road was not easy.  In 2013, staring with just a few employee, and the support of the community, they grew to 30 employes, then grew to 500 by 2017 and became</a:t>
            </a:r>
            <a:r>
              <a:rPr lang="en-US" b="0" i="0" dirty="0">
                <a:solidFill>
                  <a:srgbClr val="191919"/>
                </a:solidFill>
                <a:effectLst/>
                <a:latin typeface="Georgia" panose="02040502050405020303" pitchFamily="18" charset="0"/>
              </a:rPr>
              <a:t> our new </a:t>
            </a:r>
            <a:r>
              <a:rPr lang="en-US" b="0" i="0" dirty="0" err="1">
                <a:solidFill>
                  <a:srgbClr val="191919"/>
                </a:solidFill>
                <a:effectLst/>
                <a:latin typeface="Georgia" panose="02040502050405020303" pitchFamily="18" charset="0"/>
              </a:rPr>
              <a:t>savyor</a:t>
            </a:r>
            <a:r>
              <a:rPr lang="en-US" b="0" i="0" dirty="0">
                <a:solidFill>
                  <a:srgbClr val="191919"/>
                </a:solidFill>
                <a:effectLst/>
                <a:latin typeface="Georgia" panose="02040502050405020303" pitchFamily="18" charset="0"/>
              </a:rPr>
              <a:t>.  </a:t>
            </a: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91919"/>
                </a:solidFill>
                <a:effectLst/>
                <a:latin typeface="Georgia" panose="02040502050405020303" pitchFamily="18" charset="0"/>
              </a:rPr>
              <a:t>The legalization of recreational cannabis in 2018 brought more expansion and a further economic high for the Smiths Falls. Its opening brought tourists from all over to see the so-called Cannabis Capital of Canada, then Tweed hyped up its presences, hosting an event with 5000+ attendees in Aug 2018, featuring the one and only Snoop Dogg!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91919"/>
              </a:solidFill>
              <a:effectLst/>
              <a:latin typeface="Georgia" panose="02040502050405020303" pitchFamily="18" charset="0"/>
            </a:endParaRPr>
          </a:p>
          <a:p>
            <a:pPr algn="l"/>
            <a:r>
              <a:rPr lang="en-US" b="0" i="0" dirty="0">
                <a:solidFill>
                  <a:srgbClr val="191919"/>
                </a:solidFill>
                <a:effectLst/>
                <a:latin typeface="Georgia" panose="02040502050405020303" pitchFamily="18" charset="0"/>
              </a:rPr>
              <a:t>By Sept 2018, 750 employees worked at Canopy and that number was expected to growth under New Management to 1000 – 1200K by 2019.</a:t>
            </a:r>
          </a:p>
          <a:p>
            <a:pPr algn="l"/>
            <a:endParaRPr lang="en-US" b="0" i="0" dirty="0">
              <a:solidFill>
                <a:srgbClr val="191919"/>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91919"/>
                </a:solidFill>
                <a:effectLst/>
                <a:latin typeface="Georgia" panose="02040502050405020303" pitchFamily="18" charset="0"/>
              </a:rPr>
              <a:t>During this time the Town’s Council and Economic Development staff continued to work with Canopy, building on the momentum they had created.  A new 5 year Council Strategic plan in addition to an Economic Development and Tourism Strat Plan was developed, which focused on quality of life and placemaking, as well as further growth in our local retail and tourism sectors.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191919"/>
              </a:solidFill>
              <a:effectLst/>
              <a:latin typeface="Georgia" panose="02040502050405020303" pitchFamily="18" charset="0"/>
            </a:endParaRPr>
          </a:p>
          <a:p>
            <a:pPr algn="l"/>
            <a:r>
              <a:rPr lang="en-US" b="0" i="0" dirty="0">
                <a:solidFill>
                  <a:srgbClr val="191919"/>
                </a:solidFill>
                <a:effectLst/>
                <a:latin typeface="Georgia" panose="02040502050405020303" pitchFamily="18" charset="0"/>
              </a:rPr>
              <a:t>The work and investment was starting to pay off… The Census reported that between 2016 and 2021 the town’s population grew by more than 5%, and its median household income went up by 8%. Unemployment lowered, there was a boom in housing growth (with 500 new home constructed), and Real Estate Prices increased almost 12%, </a:t>
            </a:r>
            <a:r>
              <a:rPr lang="en-CA" dirty="0"/>
              <a:t>people (and new investments) were starting to take notice of what our small town had to offer.</a:t>
            </a:r>
            <a:endParaRPr lang="en-US" b="0" i="0" dirty="0">
              <a:solidFill>
                <a:srgbClr val="191919"/>
              </a:solidFill>
              <a:effectLst/>
              <a:latin typeface="Georgia" panose="02040502050405020303" pitchFamily="18" charset="0"/>
            </a:endParaRPr>
          </a:p>
          <a:p>
            <a:pPr algn="l"/>
            <a:endParaRPr lang="en-US" b="0" i="0" dirty="0">
              <a:solidFill>
                <a:srgbClr val="191919"/>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545454"/>
                </a:solidFill>
                <a:effectLst/>
                <a:latin typeface="Open Sans" panose="020B0606030504020204" pitchFamily="34" charset="0"/>
              </a:rPr>
              <a:t>In May 2018, after years of negotiations at all three levels of government – Le boat officially opened in Smiths Falls – the International Luxury River Boat Rental Company would further legitimize the Town and usher in </a:t>
            </a:r>
            <a:r>
              <a:rPr lang="en-US" b="0" i="0" dirty="0">
                <a:solidFill>
                  <a:srgbClr val="545454"/>
                </a:solidFill>
                <a:effectLst/>
                <a:latin typeface="Open Sans" panose="020B0606030504020204" pitchFamily="34" charset="0"/>
              </a:rPr>
              <a:t>a new tourism era, which brought further national and international attention to our Small Town.</a:t>
            </a:r>
            <a:endParaRPr lang="en-US" dirty="0"/>
          </a:p>
          <a:p>
            <a:pPr algn="l"/>
            <a:endParaRPr lang="en-US" b="0" i="0" dirty="0">
              <a:solidFill>
                <a:srgbClr val="191919"/>
              </a:solidFill>
              <a:effectLst/>
              <a:latin typeface="Georgia" panose="02040502050405020303"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2B7CA-3500-D541-8FA5-3E199688B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328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91919"/>
                </a:solidFill>
                <a:effectLst/>
                <a:latin typeface="Georgia" panose="02040502050405020303" pitchFamily="18" charset="0"/>
              </a:rPr>
              <a:t>Then.. in February 2022, after 5 years of small operational shifts and lay offs (while I was here at </a:t>
            </a:r>
            <a:r>
              <a:rPr lang="en-US" b="0" i="0" dirty="0" err="1">
                <a:solidFill>
                  <a:srgbClr val="191919"/>
                </a:solidFill>
                <a:effectLst/>
                <a:latin typeface="Georgia" panose="02040502050405020303" pitchFamily="18" charset="0"/>
              </a:rPr>
              <a:t>EDCO..some</a:t>
            </a:r>
            <a:r>
              <a:rPr lang="en-US" b="0" i="0" dirty="0">
                <a:solidFill>
                  <a:srgbClr val="191919"/>
                </a:solidFill>
                <a:effectLst/>
                <a:latin typeface="Georgia" panose="02040502050405020303" pitchFamily="18" charset="0"/>
              </a:rPr>
              <a:t> of you may remember)…the news broke, Canopy had implemented a major restructuring. They were closing up the 1 Hershey Drive plant and hundreds more jobs would be lost, across Canada, including 400 local jobs in Smiths Falls….Here we go again!</a:t>
            </a:r>
          </a:p>
          <a:p>
            <a:endParaRPr lang="en-US" b="0" i="0" dirty="0">
              <a:solidFill>
                <a:srgbClr val="191919"/>
              </a:solidFill>
              <a:effectLst/>
              <a:latin typeface="Georgia" panose="02040502050405020303" pitchFamily="18" charset="0"/>
            </a:endParaRPr>
          </a:p>
          <a:p>
            <a:r>
              <a:rPr lang="en-US" b="0" i="0" dirty="0">
                <a:solidFill>
                  <a:srgbClr val="191919"/>
                </a:solidFill>
                <a:effectLst/>
                <a:latin typeface="Georgia" panose="02040502050405020303" pitchFamily="18" charset="0"/>
              </a:rPr>
              <a:t>Or that’s what the initial thought was.. this time would be different..  We already knew it was coming.  Over the years we had built strong relationships with Canopy, but more importantly we learned from the past not to put all our Chocolate Eggs in one basket.  We had a strong community brand with international recognition, we had diversified our economy, and invested in quality of life amenities and services for our residents… we now had a large state of the art industrial building space to offer, at a time when there were almost no comparable sites in Canada to support new investment. We had invested in proverbial PPE, to get us through the haze of smoke Canopy exhaled.</a:t>
            </a:r>
          </a:p>
          <a:p>
            <a:endParaRPr lang="en-US" b="0" i="0" dirty="0">
              <a:solidFill>
                <a:srgbClr val="191919"/>
              </a:solidFill>
              <a:effectLst/>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91919"/>
                </a:solidFill>
                <a:effectLst/>
                <a:latin typeface="Georgia" panose="02040502050405020303" pitchFamily="18" charset="0"/>
              </a:rPr>
              <a:t>Over the weeks and months to follow, we continued to work with Canopy to limit the impact of their decision on the community.  We rallied workforce development partners, hosted a regional job fair, created information package for employees out of work so they had resources, supports, and an idea of what new job opportunities were available.  We fielded and coordinated investment inquires of those interested in potentially purchasing/leasing the building. We worked with Canopy through the processes of finding a new investor.. The Town and Canopy both wanted to see the property be acquired as fast as possible.. But with the ultimate goal of filling it with the Highest and Best use for the community.  One of the most challenging parts was reassuring the community we were going to be OK and changing the perception of loss.. to a new opportunity for something potentially bigger and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2B7CA-3500-D541-8FA5-3E199688B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393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91919"/>
                </a:solidFill>
                <a:effectLst/>
                <a:latin typeface="Georgia" panose="02040502050405020303" pitchFamily="18" charset="0"/>
              </a:rPr>
              <a:t>And we were right.  Hershey is coming home, ushering in a new and exciting era which will further contribute to our Towns success and economic sustainability in the years to come.</a:t>
            </a:r>
          </a:p>
          <a:p>
            <a:pPr algn="l"/>
            <a:endParaRPr lang="en-US" b="0" i="0" dirty="0">
              <a:solidFill>
                <a:srgbClr val="191919"/>
              </a:solidFill>
              <a:effectLst/>
              <a:latin typeface="Georgia" panose="02040502050405020303" pitchFamily="18" charset="0"/>
            </a:endParaRPr>
          </a:p>
          <a:p>
            <a:pPr algn="l"/>
            <a:r>
              <a:rPr lang="en-US" b="0" i="0" dirty="0">
                <a:solidFill>
                  <a:srgbClr val="191919"/>
                </a:solidFill>
                <a:effectLst/>
                <a:latin typeface="Georgia" panose="02040502050405020303" pitchFamily="18" charset="0"/>
              </a:rPr>
              <a:t>…. Stay tuned!</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52B7CA-3500-D541-8FA5-3E199688B1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42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EBBC6-6CF2-FB5C-9C09-4D99BF7F49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0498751-29E7-3FE2-BF94-7D39BB6DA4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65EA08B-C4B1-343C-6C77-48063D9610E9}"/>
              </a:ext>
            </a:extLst>
          </p:cNvPr>
          <p:cNvSpPr>
            <a:spLocks noGrp="1"/>
          </p:cNvSpPr>
          <p:nvPr>
            <p:ph type="dt" sz="half" idx="10"/>
          </p:nvPr>
        </p:nvSpPr>
        <p:spPr/>
        <p:txBody>
          <a:bodyPr/>
          <a:lstStyle/>
          <a:p>
            <a:fld id="{EF068E4B-DEF5-4AC6-A345-0E86F4A85B49}" type="datetimeFigureOut">
              <a:rPr lang="en-CA" smtClean="0"/>
              <a:t>2024-02-05</a:t>
            </a:fld>
            <a:endParaRPr lang="en-CA"/>
          </a:p>
        </p:txBody>
      </p:sp>
      <p:sp>
        <p:nvSpPr>
          <p:cNvPr id="5" name="Footer Placeholder 4">
            <a:extLst>
              <a:ext uri="{FF2B5EF4-FFF2-40B4-BE49-F238E27FC236}">
                <a16:creationId xmlns:a16="http://schemas.microsoft.com/office/drawing/2014/main" id="{0B646583-2D9E-795F-9D9B-B35BE2AA317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ED57112-A05F-7BAA-48FC-337F7E08DA84}"/>
              </a:ext>
            </a:extLst>
          </p:cNvPr>
          <p:cNvSpPr>
            <a:spLocks noGrp="1"/>
          </p:cNvSpPr>
          <p:nvPr>
            <p:ph type="sldNum" sz="quarter" idx="12"/>
          </p:nvPr>
        </p:nvSpPr>
        <p:spPr/>
        <p:txBody>
          <a:bodyPr/>
          <a:lstStyle/>
          <a:p>
            <a:fld id="{14C8C6D1-2B1F-41CC-AA8C-3FD57414D4FF}" type="slidenum">
              <a:rPr lang="en-CA" smtClean="0"/>
              <a:t>‹#›</a:t>
            </a:fld>
            <a:endParaRPr lang="en-CA"/>
          </a:p>
        </p:txBody>
      </p:sp>
    </p:spTree>
    <p:extLst>
      <p:ext uri="{BB962C8B-B14F-4D97-AF65-F5344CB8AC3E}">
        <p14:creationId xmlns:p14="http://schemas.microsoft.com/office/powerpoint/2010/main" val="3502872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57392-94D1-7B10-78CE-FFBC7E7CAF8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2626243-C928-B3FF-EE61-AE76A64618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085A44C-B5BC-7663-2B90-993A613DBCA2}"/>
              </a:ext>
            </a:extLst>
          </p:cNvPr>
          <p:cNvSpPr>
            <a:spLocks noGrp="1"/>
          </p:cNvSpPr>
          <p:nvPr>
            <p:ph type="dt" sz="half" idx="10"/>
          </p:nvPr>
        </p:nvSpPr>
        <p:spPr/>
        <p:txBody>
          <a:bodyPr/>
          <a:lstStyle/>
          <a:p>
            <a:fld id="{EF068E4B-DEF5-4AC6-A345-0E86F4A85B49}" type="datetimeFigureOut">
              <a:rPr lang="en-CA" smtClean="0"/>
              <a:t>2024-02-05</a:t>
            </a:fld>
            <a:endParaRPr lang="en-CA"/>
          </a:p>
        </p:txBody>
      </p:sp>
      <p:sp>
        <p:nvSpPr>
          <p:cNvPr id="5" name="Footer Placeholder 4">
            <a:extLst>
              <a:ext uri="{FF2B5EF4-FFF2-40B4-BE49-F238E27FC236}">
                <a16:creationId xmlns:a16="http://schemas.microsoft.com/office/drawing/2014/main" id="{8E06D427-5AA7-CDC5-2CFB-82503BED28C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AB6653D-4B49-9D1C-72AB-CB90AD9DA8FE}"/>
              </a:ext>
            </a:extLst>
          </p:cNvPr>
          <p:cNvSpPr>
            <a:spLocks noGrp="1"/>
          </p:cNvSpPr>
          <p:nvPr>
            <p:ph type="sldNum" sz="quarter" idx="12"/>
          </p:nvPr>
        </p:nvSpPr>
        <p:spPr/>
        <p:txBody>
          <a:bodyPr/>
          <a:lstStyle/>
          <a:p>
            <a:fld id="{14C8C6D1-2B1F-41CC-AA8C-3FD57414D4FF}" type="slidenum">
              <a:rPr lang="en-CA" smtClean="0"/>
              <a:t>‹#›</a:t>
            </a:fld>
            <a:endParaRPr lang="en-CA"/>
          </a:p>
        </p:txBody>
      </p:sp>
    </p:spTree>
    <p:extLst>
      <p:ext uri="{BB962C8B-B14F-4D97-AF65-F5344CB8AC3E}">
        <p14:creationId xmlns:p14="http://schemas.microsoft.com/office/powerpoint/2010/main" val="2143218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70507E-45FA-89EE-1673-2B02119BA6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941B1C7-4EDB-083E-4C86-62B230B827C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4DFE945-9058-BE97-F967-53D3BF8E75D6}"/>
              </a:ext>
            </a:extLst>
          </p:cNvPr>
          <p:cNvSpPr>
            <a:spLocks noGrp="1"/>
          </p:cNvSpPr>
          <p:nvPr>
            <p:ph type="dt" sz="half" idx="10"/>
          </p:nvPr>
        </p:nvSpPr>
        <p:spPr/>
        <p:txBody>
          <a:bodyPr/>
          <a:lstStyle/>
          <a:p>
            <a:fld id="{EF068E4B-DEF5-4AC6-A345-0E86F4A85B49}" type="datetimeFigureOut">
              <a:rPr lang="en-CA" smtClean="0"/>
              <a:t>2024-02-05</a:t>
            </a:fld>
            <a:endParaRPr lang="en-CA"/>
          </a:p>
        </p:txBody>
      </p:sp>
      <p:sp>
        <p:nvSpPr>
          <p:cNvPr id="5" name="Footer Placeholder 4">
            <a:extLst>
              <a:ext uri="{FF2B5EF4-FFF2-40B4-BE49-F238E27FC236}">
                <a16:creationId xmlns:a16="http://schemas.microsoft.com/office/drawing/2014/main" id="{155D145D-18B9-4993-6D8E-10B581933D7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4490F59-3487-8960-BEE2-8DCC50CBEE4B}"/>
              </a:ext>
            </a:extLst>
          </p:cNvPr>
          <p:cNvSpPr>
            <a:spLocks noGrp="1"/>
          </p:cNvSpPr>
          <p:nvPr>
            <p:ph type="sldNum" sz="quarter" idx="12"/>
          </p:nvPr>
        </p:nvSpPr>
        <p:spPr/>
        <p:txBody>
          <a:bodyPr/>
          <a:lstStyle/>
          <a:p>
            <a:fld id="{14C8C6D1-2B1F-41CC-AA8C-3FD57414D4FF}" type="slidenum">
              <a:rPr lang="en-CA" smtClean="0"/>
              <a:t>‹#›</a:t>
            </a:fld>
            <a:endParaRPr lang="en-CA"/>
          </a:p>
        </p:txBody>
      </p:sp>
    </p:spTree>
    <p:extLst>
      <p:ext uri="{BB962C8B-B14F-4D97-AF65-F5344CB8AC3E}">
        <p14:creationId xmlns:p14="http://schemas.microsoft.com/office/powerpoint/2010/main" val="508969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335E1-3D47-4FE3-9D10-C3B513D8D3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342F1BA0-B504-4646-A1FE-B05FD17E69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D1F7399-C2F3-4E7D-8E4A-A47734FA38C6}"/>
              </a:ext>
            </a:extLst>
          </p:cNvPr>
          <p:cNvSpPr>
            <a:spLocks noGrp="1"/>
          </p:cNvSpPr>
          <p:nvPr>
            <p:ph type="dt" sz="half" idx="10"/>
          </p:nvPr>
        </p:nvSpPr>
        <p:spPr/>
        <p:txBody>
          <a:bodyPr/>
          <a:lstStyle/>
          <a:p>
            <a:fld id="{72547ABE-F8D8-4296-A196-9521B8932B33}" type="datetimeFigureOut">
              <a:rPr lang="en-CA" smtClean="0"/>
              <a:t>2024-02-05</a:t>
            </a:fld>
            <a:endParaRPr lang="en-CA"/>
          </a:p>
        </p:txBody>
      </p:sp>
      <p:sp>
        <p:nvSpPr>
          <p:cNvPr id="5" name="Footer Placeholder 4">
            <a:extLst>
              <a:ext uri="{FF2B5EF4-FFF2-40B4-BE49-F238E27FC236}">
                <a16:creationId xmlns:a16="http://schemas.microsoft.com/office/drawing/2014/main" id="{91D4C868-C2DE-4F86-96DC-DB835EF03BA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65B0264-52F3-4246-8EA7-46667BD17FDC}"/>
              </a:ext>
            </a:extLst>
          </p:cNvPr>
          <p:cNvSpPr>
            <a:spLocks noGrp="1"/>
          </p:cNvSpPr>
          <p:nvPr>
            <p:ph type="sldNum" sz="quarter" idx="12"/>
          </p:nvPr>
        </p:nvSpPr>
        <p:spPr/>
        <p:txBody>
          <a:bodyPr/>
          <a:lstStyle/>
          <a:p>
            <a:fld id="{826D5183-E072-414F-8FEE-79276EB2A04C}" type="slidenum">
              <a:rPr lang="en-CA" smtClean="0"/>
              <a:t>‹#›</a:t>
            </a:fld>
            <a:endParaRPr lang="en-CA"/>
          </a:p>
        </p:txBody>
      </p:sp>
    </p:spTree>
    <p:extLst>
      <p:ext uri="{BB962C8B-B14F-4D97-AF65-F5344CB8AC3E}">
        <p14:creationId xmlns:p14="http://schemas.microsoft.com/office/powerpoint/2010/main" val="2247564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DC8AD-645C-4377-BE42-B289B914F31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AEFDAB6-33E8-4CC3-9DDF-FA9182080D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129465B-BCDD-4AB3-8491-1D20946946ED}"/>
              </a:ext>
            </a:extLst>
          </p:cNvPr>
          <p:cNvSpPr>
            <a:spLocks noGrp="1"/>
          </p:cNvSpPr>
          <p:nvPr>
            <p:ph type="dt" sz="half" idx="10"/>
          </p:nvPr>
        </p:nvSpPr>
        <p:spPr/>
        <p:txBody>
          <a:bodyPr/>
          <a:lstStyle/>
          <a:p>
            <a:fld id="{72547ABE-F8D8-4296-A196-9521B8932B33}" type="datetimeFigureOut">
              <a:rPr lang="en-CA" smtClean="0"/>
              <a:t>2024-02-05</a:t>
            </a:fld>
            <a:endParaRPr lang="en-CA"/>
          </a:p>
        </p:txBody>
      </p:sp>
      <p:sp>
        <p:nvSpPr>
          <p:cNvPr id="5" name="Footer Placeholder 4">
            <a:extLst>
              <a:ext uri="{FF2B5EF4-FFF2-40B4-BE49-F238E27FC236}">
                <a16:creationId xmlns:a16="http://schemas.microsoft.com/office/drawing/2014/main" id="{3D53F926-3A68-4D7E-BF74-AE9FE28C189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4FC9850-348D-4BA1-B973-9DF7BE168EA3}"/>
              </a:ext>
            </a:extLst>
          </p:cNvPr>
          <p:cNvSpPr>
            <a:spLocks noGrp="1"/>
          </p:cNvSpPr>
          <p:nvPr>
            <p:ph type="sldNum" sz="quarter" idx="12"/>
          </p:nvPr>
        </p:nvSpPr>
        <p:spPr/>
        <p:txBody>
          <a:bodyPr/>
          <a:lstStyle/>
          <a:p>
            <a:fld id="{826D5183-E072-414F-8FEE-79276EB2A04C}" type="slidenum">
              <a:rPr lang="en-CA" smtClean="0"/>
              <a:t>‹#›</a:t>
            </a:fld>
            <a:endParaRPr lang="en-CA"/>
          </a:p>
        </p:txBody>
      </p:sp>
    </p:spTree>
    <p:extLst>
      <p:ext uri="{BB962C8B-B14F-4D97-AF65-F5344CB8AC3E}">
        <p14:creationId xmlns:p14="http://schemas.microsoft.com/office/powerpoint/2010/main" val="3270879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78317-EF24-4E19-B9D1-D97EE1B08C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9B88C4E-1B19-4E8F-979B-2C638CB53E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B19C6C8-F793-4771-8760-0356CC5148AF}"/>
              </a:ext>
            </a:extLst>
          </p:cNvPr>
          <p:cNvSpPr>
            <a:spLocks noGrp="1"/>
          </p:cNvSpPr>
          <p:nvPr>
            <p:ph type="dt" sz="half" idx="10"/>
          </p:nvPr>
        </p:nvSpPr>
        <p:spPr/>
        <p:txBody>
          <a:bodyPr/>
          <a:lstStyle/>
          <a:p>
            <a:fld id="{72547ABE-F8D8-4296-A196-9521B8932B33}" type="datetimeFigureOut">
              <a:rPr lang="en-CA" smtClean="0"/>
              <a:t>2024-02-05</a:t>
            </a:fld>
            <a:endParaRPr lang="en-CA"/>
          </a:p>
        </p:txBody>
      </p:sp>
      <p:sp>
        <p:nvSpPr>
          <p:cNvPr id="5" name="Footer Placeholder 4">
            <a:extLst>
              <a:ext uri="{FF2B5EF4-FFF2-40B4-BE49-F238E27FC236}">
                <a16:creationId xmlns:a16="http://schemas.microsoft.com/office/drawing/2014/main" id="{D61FC530-4D42-44E5-8683-E05742792D3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1523056-AE89-48AB-8538-6B361B335762}"/>
              </a:ext>
            </a:extLst>
          </p:cNvPr>
          <p:cNvSpPr>
            <a:spLocks noGrp="1"/>
          </p:cNvSpPr>
          <p:nvPr>
            <p:ph type="sldNum" sz="quarter" idx="12"/>
          </p:nvPr>
        </p:nvSpPr>
        <p:spPr/>
        <p:txBody>
          <a:bodyPr/>
          <a:lstStyle/>
          <a:p>
            <a:fld id="{826D5183-E072-414F-8FEE-79276EB2A04C}" type="slidenum">
              <a:rPr lang="en-CA" smtClean="0"/>
              <a:t>‹#›</a:t>
            </a:fld>
            <a:endParaRPr lang="en-CA"/>
          </a:p>
        </p:txBody>
      </p:sp>
    </p:spTree>
    <p:extLst>
      <p:ext uri="{BB962C8B-B14F-4D97-AF65-F5344CB8AC3E}">
        <p14:creationId xmlns:p14="http://schemas.microsoft.com/office/powerpoint/2010/main" val="2864767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31D40-5661-4591-8CEB-D35B4DA73C0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CD6E802-A6DB-4BA5-8876-888713CF62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04F1D7F-10BD-4B16-A261-6899C60797F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CC955818-2AAD-40A5-B63D-ABB0C9C6640B}"/>
              </a:ext>
            </a:extLst>
          </p:cNvPr>
          <p:cNvSpPr>
            <a:spLocks noGrp="1"/>
          </p:cNvSpPr>
          <p:nvPr>
            <p:ph type="dt" sz="half" idx="10"/>
          </p:nvPr>
        </p:nvSpPr>
        <p:spPr/>
        <p:txBody>
          <a:bodyPr/>
          <a:lstStyle/>
          <a:p>
            <a:fld id="{72547ABE-F8D8-4296-A196-9521B8932B33}" type="datetimeFigureOut">
              <a:rPr lang="en-CA" smtClean="0"/>
              <a:t>2024-02-05</a:t>
            </a:fld>
            <a:endParaRPr lang="en-CA"/>
          </a:p>
        </p:txBody>
      </p:sp>
      <p:sp>
        <p:nvSpPr>
          <p:cNvPr id="6" name="Footer Placeholder 5">
            <a:extLst>
              <a:ext uri="{FF2B5EF4-FFF2-40B4-BE49-F238E27FC236}">
                <a16:creationId xmlns:a16="http://schemas.microsoft.com/office/drawing/2014/main" id="{64A65075-7FDC-42A6-ADE7-0E0D34E88FE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29740F3-738A-4861-8458-2ADEC14CB441}"/>
              </a:ext>
            </a:extLst>
          </p:cNvPr>
          <p:cNvSpPr>
            <a:spLocks noGrp="1"/>
          </p:cNvSpPr>
          <p:nvPr>
            <p:ph type="sldNum" sz="quarter" idx="12"/>
          </p:nvPr>
        </p:nvSpPr>
        <p:spPr/>
        <p:txBody>
          <a:bodyPr/>
          <a:lstStyle/>
          <a:p>
            <a:fld id="{826D5183-E072-414F-8FEE-79276EB2A04C}" type="slidenum">
              <a:rPr lang="en-CA" smtClean="0"/>
              <a:t>‹#›</a:t>
            </a:fld>
            <a:endParaRPr lang="en-CA"/>
          </a:p>
        </p:txBody>
      </p:sp>
    </p:spTree>
    <p:extLst>
      <p:ext uri="{BB962C8B-B14F-4D97-AF65-F5344CB8AC3E}">
        <p14:creationId xmlns:p14="http://schemas.microsoft.com/office/powerpoint/2010/main" val="13410110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F2195-14F4-43DC-B274-9DE226258CB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91F132D-D66F-4A33-8680-985FAFC378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5A02C9-5D28-411A-A760-1191DEA31A6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630CFC1-7A6B-43BC-9191-CE6ABA6C05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5A4A86-B209-45F5-97FB-BD0209F15E9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74128E3-6CAD-4781-A5F4-91BC8DBD405B}"/>
              </a:ext>
            </a:extLst>
          </p:cNvPr>
          <p:cNvSpPr>
            <a:spLocks noGrp="1"/>
          </p:cNvSpPr>
          <p:nvPr>
            <p:ph type="dt" sz="half" idx="10"/>
          </p:nvPr>
        </p:nvSpPr>
        <p:spPr/>
        <p:txBody>
          <a:bodyPr/>
          <a:lstStyle/>
          <a:p>
            <a:fld id="{72547ABE-F8D8-4296-A196-9521B8932B33}" type="datetimeFigureOut">
              <a:rPr lang="en-CA" smtClean="0"/>
              <a:t>2024-02-05</a:t>
            </a:fld>
            <a:endParaRPr lang="en-CA"/>
          </a:p>
        </p:txBody>
      </p:sp>
      <p:sp>
        <p:nvSpPr>
          <p:cNvPr id="8" name="Footer Placeholder 7">
            <a:extLst>
              <a:ext uri="{FF2B5EF4-FFF2-40B4-BE49-F238E27FC236}">
                <a16:creationId xmlns:a16="http://schemas.microsoft.com/office/drawing/2014/main" id="{13D9992B-78D7-4747-BE85-E9A3C9AD866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E07B5F6-ABE8-4670-B79A-439E3F20E4BE}"/>
              </a:ext>
            </a:extLst>
          </p:cNvPr>
          <p:cNvSpPr>
            <a:spLocks noGrp="1"/>
          </p:cNvSpPr>
          <p:nvPr>
            <p:ph type="sldNum" sz="quarter" idx="12"/>
          </p:nvPr>
        </p:nvSpPr>
        <p:spPr/>
        <p:txBody>
          <a:bodyPr/>
          <a:lstStyle/>
          <a:p>
            <a:fld id="{826D5183-E072-414F-8FEE-79276EB2A04C}" type="slidenum">
              <a:rPr lang="en-CA" smtClean="0"/>
              <a:t>‹#›</a:t>
            </a:fld>
            <a:endParaRPr lang="en-CA"/>
          </a:p>
        </p:txBody>
      </p:sp>
    </p:spTree>
    <p:extLst>
      <p:ext uri="{BB962C8B-B14F-4D97-AF65-F5344CB8AC3E}">
        <p14:creationId xmlns:p14="http://schemas.microsoft.com/office/powerpoint/2010/main" val="11661570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FAE43-0AC5-4B43-9EB0-4300985CC02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6D2CD13-36DD-4490-A47D-F369CEE6B8AB}"/>
              </a:ext>
            </a:extLst>
          </p:cNvPr>
          <p:cNvSpPr>
            <a:spLocks noGrp="1"/>
          </p:cNvSpPr>
          <p:nvPr>
            <p:ph type="dt" sz="half" idx="10"/>
          </p:nvPr>
        </p:nvSpPr>
        <p:spPr/>
        <p:txBody>
          <a:bodyPr/>
          <a:lstStyle/>
          <a:p>
            <a:fld id="{72547ABE-F8D8-4296-A196-9521B8932B33}" type="datetimeFigureOut">
              <a:rPr lang="en-CA" smtClean="0"/>
              <a:t>2024-02-05</a:t>
            </a:fld>
            <a:endParaRPr lang="en-CA"/>
          </a:p>
        </p:txBody>
      </p:sp>
      <p:sp>
        <p:nvSpPr>
          <p:cNvPr id="4" name="Footer Placeholder 3">
            <a:extLst>
              <a:ext uri="{FF2B5EF4-FFF2-40B4-BE49-F238E27FC236}">
                <a16:creationId xmlns:a16="http://schemas.microsoft.com/office/drawing/2014/main" id="{89FF6B9B-F578-4EA6-86AD-1F0B793BF2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92364CC-E45D-41FC-9700-FEE67B3DE1CF}"/>
              </a:ext>
            </a:extLst>
          </p:cNvPr>
          <p:cNvSpPr>
            <a:spLocks noGrp="1"/>
          </p:cNvSpPr>
          <p:nvPr>
            <p:ph type="sldNum" sz="quarter" idx="12"/>
          </p:nvPr>
        </p:nvSpPr>
        <p:spPr/>
        <p:txBody>
          <a:bodyPr/>
          <a:lstStyle/>
          <a:p>
            <a:fld id="{826D5183-E072-414F-8FEE-79276EB2A04C}" type="slidenum">
              <a:rPr lang="en-CA" smtClean="0"/>
              <a:t>‹#›</a:t>
            </a:fld>
            <a:endParaRPr lang="en-CA"/>
          </a:p>
        </p:txBody>
      </p:sp>
    </p:spTree>
    <p:extLst>
      <p:ext uri="{BB962C8B-B14F-4D97-AF65-F5344CB8AC3E}">
        <p14:creationId xmlns:p14="http://schemas.microsoft.com/office/powerpoint/2010/main" val="28202637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E4634A-608C-4188-ABBB-F79C3765AA04}"/>
              </a:ext>
            </a:extLst>
          </p:cNvPr>
          <p:cNvSpPr>
            <a:spLocks noGrp="1"/>
          </p:cNvSpPr>
          <p:nvPr>
            <p:ph type="dt" sz="half" idx="10"/>
          </p:nvPr>
        </p:nvSpPr>
        <p:spPr/>
        <p:txBody>
          <a:bodyPr/>
          <a:lstStyle/>
          <a:p>
            <a:fld id="{72547ABE-F8D8-4296-A196-9521B8932B33}" type="datetimeFigureOut">
              <a:rPr lang="en-CA" smtClean="0"/>
              <a:t>2024-02-05</a:t>
            </a:fld>
            <a:endParaRPr lang="en-CA"/>
          </a:p>
        </p:txBody>
      </p:sp>
      <p:sp>
        <p:nvSpPr>
          <p:cNvPr id="3" name="Footer Placeholder 2">
            <a:extLst>
              <a:ext uri="{FF2B5EF4-FFF2-40B4-BE49-F238E27FC236}">
                <a16:creationId xmlns:a16="http://schemas.microsoft.com/office/drawing/2014/main" id="{A68CD5E2-DD1B-40D7-A660-243A51AEB2C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146194CA-FBFA-41A9-A167-F6B253522D28}"/>
              </a:ext>
            </a:extLst>
          </p:cNvPr>
          <p:cNvSpPr>
            <a:spLocks noGrp="1"/>
          </p:cNvSpPr>
          <p:nvPr>
            <p:ph type="sldNum" sz="quarter" idx="12"/>
          </p:nvPr>
        </p:nvSpPr>
        <p:spPr/>
        <p:txBody>
          <a:bodyPr/>
          <a:lstStyle/>
          <a:p>
            <a:fld id="{826D5183-E072-414F-8FEE-79276EB2A04C}" type="slidenum">
              <a:rPr lang="en-CA" smtClean="0"/>
              <a:t>‹#›</a:t>
            </a:fld>
            <a:endParaRPr lang="en-CA"/>
          </a:p>
        </p:txBody>
      </p:sp>
    </p:spTree>
    <p:extLst>
      <p:ext uri="{BB962C8B-B14F-4D97-AF65-F5344CB8AC3E}">
        <p14:creationId xmlns:p14="http://schemas.microsoft.com/office/powerpoint/2010/main" val="423550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D296F-401E-4245-A254-FD603D4CE0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5B6120AC-D33D-41B6-8E47-C654C17C4A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48376C53-0D62-4A75-B513-F37D5A67C1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997D39A-911E-4EA0-9135-839D4D41A80A}"/>
              </a:ext>
            </a:extLst>
          </p:cNvPr>
          <p:cNvSpPr>
            <a:spLocks noGrp="1"/>
          </p:cNvSpPr>
          <p:nvPr>
            <p:ph type="dt" sz="half" idx="10"/>
          </p:nvPr>
        </p:nvSpPr>
        <p:spPr/>
        <p:txBody>
          <a:bodyPr/>
          <a:lstStyle/>
          <a:p>
            <a:fld id="{72547ABE-F8D8-4296-A196-9521B8932B33}" type="datetimeFigureOut">
              <a:rPr lang="en-CA" smtClean="0"/>
              <a:t>2024-02-05</a:t>
            </a:fld>
            <a:endParaRPr lang="en-CA"/>
          </a:p>
        </p:txBody>
      </p:sp>
      <p:sp>
        <p:nvSpPr>
          <p:cNvPr id="6" name="Footer Placeholder 5">
            <a:extLst>
              <a:ext uri="{FF2B5EF4-FFF2-40B4-BE49-F238E27FC236}">
                <a16:creationId xmlns:a16="http://schemas.microsoft.com/office/drawing/2014/main" id="{1F40C965-77F9-4B50-AAE3-9E2584B8190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CA269AA-493C-48B1-A769-0622E2F76EC4}"/>
              </a:ext>
            </a:extLst>
          </p:cNvPr>
          <p:cNvSpPr>
            <a:spLocks noGrp="1"/>
          </p:cNvSpPr>
          <p:nvPr>
            <p:ph type="sldNum" sz="quarter" idx="12"/>
          </p:nvPr>
        </p:nvSpPr>
        <p:spPr/>
        <p:txBody>
          <a:bodyPr/>
          <a:lstStyle/>
          <a:p>
            <a:fld id="{826D5183-E072-414F-8FEE-79276EB2A04C}" type="slidenum">
              <a:rPr lang="en-CA" smtClean="0"/>
              <a:t>‹#›</a:t>
            </a:fld>
            <a:endParaRPr lang="en-CA"/>
          </a:p>
        </p:txBody>
      </p:sp>
    </p:spTree>
    <p:extLst>
      <p:ext uri="{BB962C8B-B14F-4D97-AF65-F5344CB8AC3E}">
        <p14:creationId xmlns:p14="http://schemas.microsoft.com/office/powerpoint/2010/main" val="19911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90ED-F54F-AFA8-5E20-3F3E4699439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5376642F-2537-1ED2-9DC3-1E8BB1D1BE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B41F9FA-84F7-FC00-80EC-047BB504493B}"/>
              </a:ext>
            </a:extLst>
          </p:cNvPr>
          <p:cNvSpPr>
            <a:spLocks noGrp="1"/>
          </p:cNvSpPr>
          <p:nvPr>
            <p:ph type="dt" sz="half" idx="10"/>
          </p:nvPr>
        </p:nvSpPr>
        <p:spPr/>
        <p:txBody>
          <a:bodyPr/>
          <a:lstStyle/>
          <a:p>
            <a:fld id="{EF068E4B-DEF5-4AC6-A345-0E86F4A85B49}" type="datetimeFigureOut">
              <a:rPr lang="en-CA" smtClean="0"/>
              <a:t>2024-02-05</a:t>
            </a:fld>
            <a:endParaRPr lang="en-CA"/>
          </a:p>
        </p:txBody>
      </p:sp>
      <p:sp>
        <p:nvSpPr>
          <p:cNvPr id="5" name="Footer Placeholder 4">
            <a:extLst>
              <a:ext uri="{FF2B5EF4-FFF2-40B4-BE49-F238E27FC236}">
                <a16:creationId xmlns:a16="http://schemas.microsoft.com/office/drawing/2014/main" id="{505DCEFF-C6A1-E9D1-9036-CE3C368FEBF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9E694EB-E12D-5023-0DD5-930C0C26D6C0}"/>
              </a:ext>
            </a:extLst>
          </p:cNvPr>
          <p:cNvSpPr>
            <a:spLocks noGrp="1"/>
          </p:cNvSpPr>
          <p:nvPr>
            <p:ph type="sldNum" sz="quarter" idx="12"/>
          </p:nvPr>
        </p:nvSpPr>
        <p:spPr/>
        <p:txBody>
          <a:bodyPr/>
          <a:lstStyle/>
          <a:p>
            <a:fld id="{14C8C6D1-2B1F-41CC-AA8C-3FD57414D4FF}" type="slidenum">
              <a:rPr lang="en-CA" smtClean="0"/>
              <a:t>‹#›</a:t>
            </a:fld>
            <a:endParaRPr lang="en-CA"/>
          </a:p>
        </p:txBody>
      </p:sp>
    </p:spTree>
    <p:extLst>
      <p:ext uri="{BB962C8B-B14F-4D97-AF65-F5344CB8AC3E}">
        <p14:creationId xmlns:p14="http://schemas.microsoft.com/office/powerpoint/2010/main" val="2683100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DA192-985C-4CC7-A3A2-C057648F15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AD28FE46-73F7-42F3-9C4D-B78AD96779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663F1EB-ADD4-4988-B732-BAE7D161DE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0C07E76-D84E-4B0F-A063-98CB302E87DF}"/>
              </a:ext>
            </a:extLst>
          </p:cNvPr>
          <p:cNvSpPr>
            <a:spLocks noGrp="1"/>
          </p:cNvSpPr>
          <p:nvPr>
            <p:ph type="dt" sz="half" idx="10"/>
          </p:nvPr>
        </p:nvSpPr>
        <p:spPr/>
        <p:txBody>
          <a:bodyPr/>
          <a:lstStyle/>
          <a:p>
            <a:fld id="{72547ABE-F8D8-4296-A196-9521B8932B33}" type="datetimeFigureOut">
              <a:rPr lang="en-CA" smtClean="0"/>
              <a:t>2024-02-05</a:t>
            </a:fld>
            <a:endParaRPr lang="en-CA"/>
          </a:p>
        </p:txBody>
      </p:sp>
      <p:sp>
        <p:nvSpPr>
          <p:cNvPr id="6" name="Footer Placeholder 5">
            <a:extLst>
              <a:ext uri="{FF2B5EF4-FFF2-40B4-BE49-F238E27FC236}">
                <a16:creationId xmlns:a16="http://schemas.microsoft.com/office/drawing/2014/main" id="{9620FF08-6608-4E20-95BD-D27ED9B6920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75D2B50-CE82-4CBB-97F6-88537736B787}"/>
              </a:ext>
            </a:extLst>
          </p:cNvPr>
          <p:cNvSpPr>
            <a:spLocks noGrp="1"/>
          </p:cNvSpPr>
          <p:nvPr>
            <p:ph type="sldNum" sz="quarter" idx="12"/>
          </p:nvPr>
        </p:nvSpPr>
        <p:spPr/>
        <p:txBody>
          <a:bodyPr/>
          <a:lstStyle/>
          <a:p>
            <a:fld id="{826D5183-E072-414F-8FEE-79276EB2A04C}" type="slidenum">
              <a:rPr lang="en-CA" smtClean="0"/>
              <a:t>‹#›</a:t>
            </a:fld>
            <a:endParaRPr lang="en-CA"/>
          </a:p>
        </p:txBody>
      </p:sp>
    </p:spTree>
    <p:extLst>
      <p:ext uri="{BB962C8B-B14F-4D97-AF65-F5344CB8AC3E}">
        <p14:creationId xmlns:p14="http://schemas.microsoft.com/office/powerpoint/2010/main" val="2222834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8362E-3169-45A9-9E56-D2F5225AD1DB}"/>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CD183F3-7344-4FDC-9FB0-FD02C39C203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0F19747-B610-401A-A95F-E3726C34FB13}"/>
              </a:ext>
            </a:extLst>
          </p:cNvPr>
          <p:cNvSpPr>
            <a:spLocks noGrp="1"/>
          </p:cNvSpPr>
          <p:nvPr>
            <p:ph type="dt" sz="half" idx="10"/>
          </p:nvPr>
        </p:nvSpPr>
        <p:spPr/>
        <p:txBody>
          <a:bodyPr/>
          <a:lstStyle/>
          <a:p>
            <a:fld id="{72547ABE-F8D8-4296-A196-9521B8932B33}" type="datetimeFigureOut">
              <a:rPr lang="en-CA" smtClean="0"/>
              <a:t>2024-02-05</a:t>
            </a:fld>
            <a:endParaRPr lang="en-CA"/>
          </a:p>
        </p:txBody>
      </p:sp>
      <p:sp>
        <p:nvSpPr>
          <p:cNvPr id="5" name="Footer Placeholder 4">
            <a:extLst>
              <a:ext uri="{FF2B5EF4-FFF2-40B4-BE49-F238E27FC236}">
                <a16:creationId xmlns:a16="http://schemas.microsoft.com/office/drawing/2014/main" id="{72BF5C7D-0466-45B3-BB7F-F698CB3A659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CBE0344-8AF9-406F-B001-5DCC11DDE057}"/>
              </a:ext>
            </a:extLst>
          </p:cNvPr>
          <p:cNvSpPr>
            <a:spLocks noGrp="1"/>
          </p:cNvSpPr>
          <p:nvPr>
            <p:ph type="sldNum" sz="quarter" idx="12"/>
          </p:nvPr>
        </p:nvSpPr>
        <p:spPr/>
        <p:txBody>
          <a:bodyPr/>
          <a:lstStyle/>
          <a:p>
            <a:fld id="{826D5183-E072-414F-8FEE-79276EB2A04C}" type="slidenum">
              <a:rPr lang="en-CA" smtClean="0"/>
              <a:t>‹#›</a:t>
            </a:fld>
            <a:endParaRPr lang="en-CA"/>
          </a:p>
        </p:txBody>
      </p:sp>
    </p:spTree>
    <p:extLst>
      <p:ext uri="{BB962C8B-B14F-4D97-AF65-F5344CB8AC3E}">
        <p14:creationId xmlns:p14="http://schemas.microsoft.com/office/powerpoint/2010/main" val="2213654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E8B268-0ACA-4147-8BB8-FD8502862E4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0BF0B2F-4B1B-4326-ACB5-3DE525B36D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26F2035-8D65-45F3-AE0F-4CF419CC6412}"/>
              </a:ext>
            </a:extLst>
          </p:cNvPr>
          <p:cNvSpPr>
            <a:spLocks noGrp="1"/>
          </p:cNvSpPr>
          <p:nvPr>
            <p:ph type="dt" sz="half" idx="10"/>
          </p:nvPr>
        </p:nvSpPr>
        <p:spPr/>
        <p:txBody>
          <a:bodyPr/>
          <a:lstStyle/>
          <a:p>
            <a:fld id="{72547ABE-F8D8-4296-A196-9521B8932B33}" type="datetimeFigureOut">
              <a:rPr lang="en-CA" smtClean="0"/>
              <a:t>2024-02-05</a:t>
            </a:fld>
            <a:endParaRPr lang="en-CA"/>
          </a:p>
        </p:txBody>
      </p:sp>
      <p:sp>
        <p:nvSpPr>
          <p:cNvPr id="5" name="Footer Placeholder 4">
            <a:extLst>
              <a:ext uri="{FF2B5EF4-FFF2-40B4-BE49-F238E27FC236}">
                <a16:creationId xmlns:a16="http://schemas.microsoft.com/office/drawing/2014/main" id="{DFE7A705-A856-4342-A6CA-4C7167B0AAF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6163048-0D8C-4DBC-B80C-C871D3755A2E}"/>
              </a:ext>
            </a:extLst>
          </p:cNvPr>
          <p:cNvSpPr>
            <a:spLocks noGrp="1"/>
          </p:cNvSpPr>
          <p:nvPr>
            <p:ph type="sldNum" sz="quarter" idx="12"/>
          </p:nvPr>
        </p:nvSpPr>
        <p:spPr/>
        <p:txBody>
          <a:bodyPr/>
          <a:lstStyle/>
          <a:p>
            <a:fld id="{826D5183-E072-414F-8FEE-79276EB2A04C}" type="slidenum">
              <a:rPr lang="en-CA" smtClean="0"/>
              <a:t>‹#›</a:t>
            </a:fld>
            <a:endParaRPr lang="en-CA"/>
          </a:p>
        </p:txBody>
      </p:sp>
    </p:spTree>
    <p:extLst>
      <p:ext uri="{BB962C8B-B14F-4D97-AF65-F5344CB8AC3E}">
        <p14:creationId xmlns:p14="http://schemas.microsoft.com/office/powerpoint/2010/main" val="202666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08796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9697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8999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8058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43363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6312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4976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DE94-CF8A-25B5-0E5D-6D49035B69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1425ADF9-41BF-1108-5041-EB1AE39B87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4FF88C-7E33-E6BC-8AB2-D2ABAB91C7E4}"/>
              </a:ext>
            </a:extLst>
          </p:cNvPr>
          <p:cNvSpPr>
            <a:spLocks noGrp="1"/>
          </p:cNvSpPr>
          <p:nvPr>
            <p:ph type="dt" sz="half" idx="10"/>
          </p:nvPr>
        </p:nvSpPr>
        <p:spPr/>
        <p:txBody>
          <a:bodyPr/>
          <a:lstStyle/>
          <a:p>
            <a:fld id="{EF068E4B-DEF5-4AC6-A345-0E86F4A85B49}" type="datetimeFigureOut">
              <a:rPr lang="en-CA" smtClean="0"/>
              <a:t>2024-02-05</a:t>
            </a:fld>
            <a:endParaRPr lang="en-CA"/>
          </a:p>
        </p:txBody>
      </p:sp>
      <p:sp>
        <p:nvSpPr>
          <p:cNvPr id="5" name="Footer Placeholder 4">
            <a:extLst>
              <a:ext uri="{FF2B5EF4-FFF2-40B4-BE49-F238E27FC236}">
                <a16:creationId xmlns:a16="http://schemas.microsoft.com/office/drawing/2014/main" id="{ACA54D8C-06C0-D79D-CAC6-797A0A894AF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C4F9D1C-2CF0-C9D1-0F00-5EFD7B472666}"/>
              </a:ext>
            </a:extLst>
          </p:cNvPr>
          <p:cNvSpPr>
            <a:spLocks noGrp="1"/>
          </p:cNvSpPr>
          <p:nvPr>
            <p:ph type="sldNum" sz="quarter" idx="12"/>
          </p:nvPr>
        </p:nvSpPr>
        <p:spPr/>
        <p:txBody>
          <a:bodyPr/>
          <a:lstStyle/>
          <a:p>
            <a:fld id="{14C8C6D1-2B1F-41CC-AA8C-3FD57414D4FF}" type="slidenum">
              <a:rPr lang="en-CA" smtClean="0"/>
              <a:t>‹#›</a:t>
            </a:fld>
            <a:endParaRPr lang="en-CA"/>
          </a:p>
        </p:txBody>
      </p:sp>
    </p:spTree>
    <p:extLst>
      <p:ext uri="{BB962C8B-B14F-4D97-AF65-F5344CB8AC3E}">
        <p14:creationId xmlns:p14="http://schemas.microsoft.com/office/powerpoint/2010/main" val="1303726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940289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771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16235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3317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ruce County Silhouette 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978026"/>
            <a:ext cx="8129847" cy="2541845"/>
          </a:xfrm>
        </p:spPr>
        <p:txBody>
          <a:bodyPr anchor="t">
            <a:normAutofit/>
          </a:bodyPr>
          <a:lstStyle>
            <a:lvl1pPr algn="l">
              <a:defRPr sz="6000" b="1">
                <a:solidFill>
                  <a:schemeClr val="bg1"/>
                </a:solidFill>
                <a:latin typeface="Trebuchet MS"/>
                <a:cs typeface="Trebuchet MS"/>
              </a:defRPr>
            </a:lvl1pPr>
          </a:lstStyle>
          <a:p>
            <a:r>
              <a:rPr lang="en-CA" dirty="0"/>
              <a:t>Click to add title</a:t>
            </a:r>
            <a:endParaRPr lang="en-US" dirty="0"/>
          </a:p>
        </p:txBody>
      </p:sp>
      <p:sp>
        <p:nvSpPr>
          <p:cNvPr id="3" name="Subtitle 2"/>
          <p:cNvSpPr>
            <a:spLocks noGrp="1"/>
          </p:cNvSpPr>
          <p:nvPr>
            <p:ph type="subTitle" idx="1" hasCustomPrompt="1"/>
          </p:nvPr>
        </p:nvSpPr>
        <p:spPr>
          <a:xfrm>
            <a:off x="914400" y="3125585"/>
            <a:ext cx="8129847" cy="1394286"/>
          </a:xfrm>
        </p:spPr>
        <p:txBody>
          <a:bodyPr>
            <a:normAutofit/>
          </a:bodyPr>
          <a:lstStyle>
            <a:lvl1pPr marL="0" indent="0" algn="l">
              <a:buNone/>
              <a:defRPr sz="4000">
                <a:solidFill>
                  <a:schemeClr val="bg1"/>
                </a:solidFill>
                <a:latin typeface="+mn-lt"/>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Click to add subtitle</a:t>
            </a:r>
            <a:endParaRPr lang="en-US" dirty="0"/>
          </a:p>
        </p:txBody>
      </p:sp>
      <p:sp>
        <p:nvSpPr>
          <p:cNvPr id="13" name="Content Placeholder 12"/>
          <p:cNvSpPr>
            <a:spLocks noGrp="1"/>
          </p:cNvSpPr>
          <p:nvPr>
            <p:ph sz="quarter" idx="10" hasCustomPrompt="1"/>
          </p:nvPr>
        </p:nvSpPr>
        <p:spPr>
          <a:xfrm>
            <a:off x="914400" y="5791200"/>
            <a:ext cx="3149600" cy="584200"/>
          </a:xfrm>
        </p:spPr>
        <p:txBody>
          <a:bodyPr>
            <a:noAutofit/>
          </a:bodyPr>
          <a:lstStyle>
            <a:lvl1pPr>
              <a:buFontTx/>
              <a:buNone/>
              <a:defRPr sz="3000">
                <a:solidFill>
                  <a:schemeClr val="bg1"/>
                </a:solidFill>
                <a:latin typeface="+mn-lt"/>
                <a:cs typeface="Trebuchet MS"/>
              </a:defRPr>
            </a:lvl1pPr>
            <a:lvl2pPr>
              <a:buFontTx/>
              <a:buNone/>
              <a:defRPr sz="1600">
                <a:solidFill>
                  <a:schemeClr val="bg1"/>
                </a:solidFill>
                <a:latin typeface="Trebuchet MS"/>
                <a:cs typeface="Trebuchet MS"/>
              </a:defRPr>
            </a:lvl2pPr>
            <a:lvl3pPr>
              <a:buFontTx/>
              <a:buNone/>
              <a:defRPr sz="1600">
                <a:solidFill>
                  <a:schemeClr val="bg1"/>
                </a:solidFill>
                <a:latin typeface="Trebuchet MS"/>
                <a:cs typeface="Trebuchet MS"/>
              </a:defRPr>
            </a:lvl3pPr>
            <a:lvl4pPr>
              <a:buFontTx/>
              <a:buNone/>
              <a:defRPr sz="1600">
                <a:solidFill>
                  <a:schemeClr val="bg1"/>
                </a:solidFill>
                <a:latin typeface="Trebuchet MS"/>
                <a:cs typeface="Trebuchet MS"/>
              </a:defRPr>
            </a:lvl4pPr>
            <a:lvl5pPr>
              <a:buFontTx/>
              <a:buNone/>
              <a:defRPr sz="1600">
                <a:solidFill>
                  <a:schemeClr val="bg1"/>
                </a:solidFill>
                <a:latin typeface="Trebuchet MS"/>
                <a:cs typeface="Trebuchet MS"/>
              </a:defRPr>
            </a:lvl5pPr>
          </a:lstStyle>
          <a:p>
            <a:pPr lvl="0"/>
            <a:r>
              <a:rPr lang="en-CA" dirty="0"/>
              <a:t>Date:</a:t>
            </a:r>
            <a:endParaRPr lang="en-US" dirty="0"/>
          </a:p>
        </p:txBody>
      </p:sp>
      <p:pic>
        <p:nvPicPr>
          <p:cNvPr id="14" name="Picture 13" descr="Bruce County Logo">
            <a:extLst>
              <a:ext uri="{FF2B5EF4-FFF2-40B4-BE49-F238E27FC236}">
                <a16:creationId xmlns:a16="http://schemas.microsoft.com/office/drawing/2014/main" id="{EBCC1A39-2356-772E-68EC-D7BDD5CA8E3F}"/>
              </a:ext>
            </a:extLst>
          </p:cNvPr>
          <p:cNvPicPr>
            <a:picLocks noChangeAspect="1"/>
          </p:cNvPicPr>
          <p:nvPr/>
        </p:nvPicPr>
        <p:blipFill>
          <a:blip r:embed="rId3"/>
          <a:stretch>
            <a:fillRect/>
          </a:stretch>
        </p:blipFill>
        <p:spPr>
          <a:xfrm>
            <a:off x="10796952" y="174743"/>
            <a:ext cx="1371600" cy="1371600"/>
          </a:xfrm>
          <a:prstGeom prst="rect">
            <a:avLst/>
          </a:prstGeom>
        </p:spPr>
      </p:pic>
      <p:pic>
        <p:nvPicPr>
          <p:cNvPr id="4" name="Picture 3" descr="Bruce County Logo">
            <a:extLst>
              <a:ext uri="{FF2B5EF4-FFF2-40B4-BE49-F238E27FC236}">
                <a16:creationId xmlns:a16="http://schemas.microsoft.com/office/drawing/2014/main" id="{61D14A34-BD6D-C728-D638-C3CA909AB0BB}"/>
              </a:ext>
            </a:extLst>
          </p:cNvPr>
          <p:cNvPicPr>
            <a:picLocks noChangeAspect="1"/>
          </p:cNvPicPr>
          <p:nvPr userDrawn="1"/>
        </p:nvPicPr>
        <p:blipFill>
          <a:blip r:embed="rId3"/>
          <a:stretch>
            <a:fillRect/>
          </a:stretch>
        </p:blipFill>
        <p:spPr>
          <a:xfrm>
            <a:off x="10796952" y="174743"/>
            <a:ext cx="1371600" cy="1371600"/>
          </a:xfrm>
          <a:prstGeom prst="rect">
            <a:avLst/>
          </a:prstGeom>
        </p:spPr>
      </p:pic>
    </p:spTree>
    <p:extLst>
      <p:ext uri="{BB962C8B-B14F-4D97-AF65-F5344CB8AC3E}">
        <p14:creationId xmlns:p14="http://schemas.microsoft.com/office/powerpoint/2010/main" val="15416163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Bruce County Stars - Title Slide">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978026"/>
            <a:ext cx="8129847" cy="2541845"/>
          </a:xfrm>
        </p:spPr>
        <p:txBody>
          <a:bodyPr anchor="t">
            <a:normAutofit/>
          </a:bodyPr>
          <a:lstStyle>
            <a:lvl1pPr algn="l">
              <a:defRPr sz="6000" b="1">
                <a:solidFill>
                  <a:schemeClr val="bg1"/>
                </a:solidFill>
                <a:latin typeface="Trebuchet MS"/>
                <a:cs typeface="Trebuchet MS"/>
              </a:defRPr>
            </a:lvl1pPr>
          </a:lstStyle>
          <a:p>
            <a:r>
              <a:rPr lang="en-CA" dirty="0"/>
              <a:t>Insert Title</a:t>
            </a:r>
            <a:endParaRPr lang="en-US" dirty="0"/>
          </a:p>
        </p:txBody>
      </p:sp>
      <p:sp>
        <p:nvSpPr>
          <p:cNvPr id="3" name="Subtitle 2"/>
          <p:cNvSpPr>
            <a:spLocks noGrp="1"/>
          </p:cNvSpPr>
          <p:nvPr>
            <p:ph type="subTitle" idx="1" hasCustomPrompt="1"/>
          </p:nvPr>
        </p:nvSpPr>
        <p:spPr>
          <a:xfrm>
            <a:off x="914400" y="3125585"/>
            <a:ext cx="8129847" cy="1394286"/>
          </a:xfrm>
        </p:spPr>
        <p:txBody>
          <a:bodyPr>
            <a:normAutofit/>
          </a:bodyPr>
          <a:lstStyle>
            <a:lvl1pPr marL="0" indent="0" algn="l">
              <a:buNone/>
              <a:defRPr sz="4000">
                <a:solidFill>
                  <a:schemeClr val="bg1"/>
                </a:solidFill>
                <a:latin typeface="+mn-lt"/>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dirty="0"/>
              <a:t>Insert Subtitle</a:t>
            </a:r>
            <a:endParaRPr lang="en-US" dirty="0"/>
          </a:p>
        </p:txBody>
      </p:sp>
      <p:sp>
        <p:nvSpPr>
          <p:cNvPr id="13" name="Content Placeholder 12"/>
          <p:cNvSpPr>
            <a:spLocks noGrp="1"/>
          </p:cNvSpPr>
          <p:nvPr>
            <p:ph sz="quarter" idx="10" hasCustomPrompt="1"/>
          </p:nvPr>
        </p:nvSpPr>
        <p:spPr>
          <a:xfrm>
            <a:off x="914400" y="5791200"/>
            <a:ext cx="3149600" cy="584200"/>
          </a:xfrm>
        </p:spPr>
        <p:txBody>
          <a:bodyPr>
            <a:noAutofit/>
          </a:bodyPr>
          <a:lstStyle>
            <a:lvl1pPr>
              <a:buFontTx/>
              <a:buNone/>
              <a:defRPr sz="3000">
                <a:solidFill>
                  <a:schemeClr val="bg1"/>
                </a:solidFill>
                <a:latin typeface="+mn-lt"/>
                <a:cs typeface="Trebuchet MS"/>
              </a:defRPr>
            </a:lvl1pPr>
            <a:lvl2pPr>
              <a:buFontTx/>
              <a:buNone/>
              <a:defRPr sz="1600">
                <a:solidFill>
                  <a:schemeClr val="bg1"/>
                </a:solidFill>
                <a:latin typeface="Trebuchet MS"/>
                <a:cs typeface="Trebuchet MS"/>
              </a:defRPr>
            </a:lvl2pPr>
            <a:lvl3pPr>
              <a:buFontTx/>
              <a:buNone/>
              <a:defRPr sz="1600">
                <a:solidFill>
                  <a:schemeClr val="bg1"/>
                </a:solidFill>
                <a:latin typeface="Trebuchet MS"/>
                <a:cs typeface="Trebuchet MS"/>
              </a:defRPr>
            </a:lvl3pPr>
            <a:lvl4pPr>
              <a:buFontTx/>
              <a:buNone/>
              <a:defRPr sz="1600">
                <a:solidFill>
                  <a:schemeClr val="bg1"/>
                </a:solidFill>
                <a:latin typeface="Trebuchet MS"/>
                <a:cs typeface="Trebuchet MS"/>
              </a:defRPr>
            </a:lvl4pPr>
            <a:lvl5pPr>
              <a:buFontTx/>
              <a:buNone/>
              <a:defRPr sz="1600">
                <a:solidFill>
                  <a:schemeClr val="bg1"/>
                </a:solidFill>
                <a:latin typeface="Trebuchet MS"/>
                <a:cs typeface="Trebuchet MS"/>
              </a:defRPr>
            </a:lvl5pPr>
          </a:lstStyle>
          <a:p>
            <a:pPr lvl="0"/>
            <a:r>
              <a:rPr lang="en-CA" dirty="0"/>
              <a:t>Date:</a:t>
            </a:r>
            <a:endParaRPr lang="en-US" dirty="0"/>
          </a:p>
        </p:txBody>
      </p:sp>
      <p:pic>
        <p:nvPicPr>
          <p:cNvPr id="14" name="Picture 13" descr="Bruce County Logo">
            <a:extLst>
              <a:ext uri="{FF2B5EF4-FFF2-40B4-BE49-F238E27FC236}">
                <a16:creationId xmlns:a16="http://schemas.microsoft.com/office/drawing/2014/main" id="{EBCC1A39-2356-772E-68EC-D7BDD5CA8E3F}"/>
              </a:ext>
            </a:extLst>
          </p:cNvPr>
          <p:cNvPicPr>
            <a:picLocks noChangeAspect="1"/>
          </p:cNvPicPr>
          <p:nvPr/>
        </p:nvPicPr>
        <p:blipFill>
          <a:blip r:embed="rId3"/>
          <a:stretch>
            <a:fillRect/>
          </a:stretch>
        </p:blipFill>
        <p:spPr>
          <a:xfrm>
            <a:off x="10796952" y="174743"/>
            <a:ext cx="1371600" cy="1371600"/>
          </a:xfrm>
          <a:prstGeom prst="rect">
            <a:avLst/>
          </a:prstGeom>
        </p:spPr>
      </p:pic>
      <p:pic>
        <p:nvPicPr>
          <p:cNvPr id="4" name="Picture 3" descr="Bruce County Logo">
            <a:extLst>
              <a:ext uri="{FF2B5EF4-FFF2-40B4-BE49-F238E27FC236}">
                <a16:creationId xmlns:a16="http://schemas.microsoft.com/office/drawing/2014/main" id="{4FBAA5CB-9708-29BE-66B6-D0BF9A533CC5}"/>
              </a:ext>
            </a:extLst>
          </p:cNvPr>
          <p:cNvPicPr>
            <a:picLocks noChangeAspect="1"/>
          </p:cNvPicPr>
          <p:nvPr userDrawn="1"/>
        </p:nvPicPr>
        <p:blipFill>
          <a:blip r:embed="rId3"/>
          <a:stretch>
            <a:fillRect/>
          </a:stretch>
        </p:blipFill>
        <p:spPr>
          <a:xfrm>
            <a:off x="10796952" y="174743"/>
            <a:ext cx="1371600" cy="1371600"/>
          </a:xfrm>
          <a:prstGeom prst="rect">
            <a:avLst/>
          </a:prstGeom>
        </p:spPr>
      </p:pic>
    </p:spTree>
    <p:extLst>
      <p:ext uri="{BB962C8B-B14F-4D97-AF65-F5344CB8AC3E}">
        <p14:creationId xmlns:p14="http://schemas.microsoft.com/office/powerpoint/2010/main" val="21030865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ruce County Text and Bullets">
    <p:spTree>
      <p:nvGrpSpPr>
        <p:cNvPr id="1" name=""/>
        <p:cNvGrpSpPr/>
        <p:nvPr/>
      </p:nvGrpSpPr>
      <p:grpSpPr>
        <a:xfrm>
          <a:off x="0" y="0"/>
          <a:ext cx="0" cy="0"/>
          <a:chOff x="0" y="0"/>
          <a:chExt cx="0" cy="0"/>
        </a:xfrm>
      </p:grpSpPr>
      <p:pic>
        <p:nvPicPr>
          <p:cNvPr id="7" name="Picture 6" descr="Bruce County logo">
            <a:extLst>
              <a:ext uri="{FF2B5EF4-FFF2-40B4-BE49-F238E27FC236}">
                <a16:creationId xmlns:a16="http://schemas.microsoft.com/office/drawing/2014/main" id="{14739360-4226-2A11-3F86-D57D8EB46231}"/>
              </a:ext>
            </a:extLst>
          </p:cNvPr>
          <p:cNvPicPr>
            <a:picLocks noChangeAspect="1"/>
          </p:cNvPicPr>
          <p:nvPr userDrawn="1"/>
        </p:nvPicPr>
        <p:blipFill>
          <a:blip r:embed="rId2"/>
          <a:stretch>
            <a:fillRect/>
          </a:stretch>
        </p:blipFill>
        <p:spPr>
          <a:xfrm>
            <a:off x="10793501" y="9331"/>
            <a:ext cx="1371599" cy="1692110"/>
          </a:xfrm>
          <a:prstGeom prst="rect">
            <a:avLst/>
          </a:prstGeom>
        </p:spPr>
      </p:pic>
      <p:sp>
        <p:nvSpPr>
          <p:cNvPr id="3" name="Slide Number Placeholder 2">
            <a:extLst>
              <a:ext uri="{FF2B5EF4-FFF2-40B4-BE49-F238E27FC236}">
                <a16:creationId xmlns:a16="http://schemas.microsoft.com/office/drawing/2014/main" id="{5D905026-3D87-D558-8C3F-B088A0A6BAED}"/>
              </a:ext>
            </a:extLst>
          </p:cNvPr>
          <p:cNvSpPr>
            <a:spLocks noGrp="1"/>
          </p:cNvSpPr>
          <p:nvPr>
            <p:ph type="sldNum" sz="quarter" idx="10"/>
          </p:nvPr>
        </p:nvSpPr>
        <p:spPr/>
        <p:txBody>
          <a:bodyPr/>
          <a:lstStyle/>
          <a:p>
            <a:fld id="{2FC8738B-DFBC-3D4A-BC05-DF3202138CA6}" type="slidenum">
              <a:rPr lang="en-GB" smtClean="0"/>
              <a:pPr/>
              <a:t>‹#›</a:t>
            </a:fld>
            <a:endParaRPr lang="en-GB" dirty="0"/>
          </a:p>
        </p:txBody>
      </p:sp>
      <p:sp>
        <p:nvSpPr>
          <p:cNvPr id="4" name="Title 18">
            <a:extLst>
              <a:ext uri="{FF2B5EF4-FFF2-40B4-BE49-F238E27FC236}">
                <a16:creationId xmlns:a16="http://schemas.microsoft.com/office/drawing/2014/main" id="{85125A59-0A11-934F-3F93-00903823F7F6}"/>
              </a:ext>
            </a:extLst>
          </p:cNvPr>
          <p:cNvSpPr>
            <a:spLocks noGrp="1"/>
          </p:cNvSpPr>
          <p:nvPr>
            <p:ph type="title" hasCustomPrompt="1"/>
          </p:nvPr>
        </p:nvSpPr>
        <p:spPr>
          <a:xfrm>
            <a:off x="925485" y="1054111"/>
            <a:ext cx="9883564" cy="1143000"/>
          </a:xfrm>
        </p:spPr>
        <p:txBody>
          <a:bodyPr>
            <a:normAutofit/>
          </a:bodyPr>
          <a:lstStyle>
            <a:lvl1pPr algn="l">
              <a:defRPr sz="3800" b="1"/>
            </a:lvl1pPr>
          </a:lstStyle>
          <a:p>
            <a:r>
              <a:rPr lang="en-US" dirty="0"/>
              <a:t>Click to add title</a:t>
            </a:r>
            <a:endParaRPr lang="en-GB" dirty="0"/>
          </a:p>
        </p:txBody>
      </p:sp>
      <p:sp>
        <p:nvSpPr>
          <p:cNvPr id="5" name="Text Placeholder 4">
            <a:extLst>
              <a:ext uri="{FF2B5EF4-FFF2-40B4-BE49-F238E27FC236}">
                <a16:creationId xmlns:a16="http://schemas.microsoft.com/office/drawing/2014/main" id="{45C86F8D-8CA9-9B93-48DB-5DA549A54D3D}"/>
              </a:ext>
            </a:extLst>
          </p:cNvPr>
          <p:cNvSpPr>
            <a:spLocks noGrp="1"/>
          </p:cNvSpPr>
          <p:nvPr>
            <p:ph type="body" sz="quarter" idx="11" hasCustomPrompt="1"/>
          </p:nvPr>
        </p:nvSpPr>
        <p:spPr>
          <a:xfrm>
            <a:off x="925512" y="2354263"/>
            <a:ext cx="10656887" cy="4002088"/>
          </a:xfrm>
        </p:spPr>
        <p:txBody>
          <a:bodyPr/>
          <a:lstStyle>
            <a:lvl1pPr marL="457200" indent="-457200">
              <a:buFont typeface="Arial" panose="020B0604020202020204" pitchFamily="34" charset="0"/>
              <a:buChar char="•"/>
              <a:defRPr/>
            </a:lvl1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897679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ruce County Text and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905026-3D87-D558-8C3F-B088A0A6BAED}"/>
              </a:ext>
            </a:extLst>
          </p:cNvPr>
          <p:cNvSpPr>
            <a:spLocks noGrp="1"/>
          </p:cNvSpPr>
          <p:nvPr>
            <p:ph type="sldNum" sz="quarter" idx="10"/>
          </p:nvPr>
        </p:nvSpPr>
        <p:spPr/>
        <p:txBody>
          <a:bodyPr/>
          <a:lstStyle/>
          <a:p>
            <a:fld id="{2FC8738B-DFBC-3D4A-BC05-DF3202138CA6}" type="slidenum">
              <a:rPr lang="en-GB" smtClean="0"/>
              <a:pPr/>
              <a:t>‹#›</a:t>
            </a:fld>
            <a:endParaRPr lang="en-GB" dirty="0"/>
          </a:p>
        </p:txBody>
      </p:sp>
      <p:sp>
        <p:nvSpPr>
          <p:cNvPr id="4" name="Title 18">
            <a:extLst>
              <a:ext uri="{FF2B5EF4-FFF2-40B4-BE49-F238E27FC236}">
                <a16:creationId xmlns:a16="http://schemas.microsoft.com/office/drawing/2014/main" id="{85125A59-0A11-934F-3F93-00903823F7F6}"/>
              </a:ext>
            </a:extLst>
          </p:cNvPr>
          <p:cNvSpPr>
            <a:spLocks noGrp="1"/>
          </p:cNvSpPr>
          <p:nvPr>
            <p:ph type="title" hasCustomPrompt="1"/>
          </p:nvPr>
        </p:nvSpPr>
        <p:spPr>
          <a:xfrm>
            <a:off x="925485" y="1054111"/>
            <a:ext cx="9883564" cy="1143000"/>
          </a:xfrm>
        </p:spPr>
        <p:txBody>
          <a:bodyPr>
            <a:normAutofit/>
          </a:bodyPr>
          <a:lstStyle>
            <a:lvl1pPr algn="l">
              <a:defRPr sz="3800" b="1"/>
            </a:lvl1pPr>
          </a:lstStyle>
          <a:p>
            <a:r>
              <a:rPr lang="en-US" dirty="0"/>
              <a:t>Click to add title</a:t>
            </a:r>
            <a:endParaRPr lang="en-GB" dirty="0"/>
          </a:p>
        </p:txBody>
      </p:sp>
      <p:pic>
        <p:nvPicPr>
          <p:cNvPr id="2" name="Picture 1" descr="Bruce County logo">
            <a:extLst>
              <a:ext uri="{FF2B5EF4-FFF2-40B4-BE49-F238E27FC236}">
                <a16:creationId xmlns:a16="http://schemas.microsoft.com/office/drawing/2014/main" id="{89414DC2-A7DF-125C-88AC-CF2F24C79675}"/>
              </a:ext>
            </a:extLst>
          </p:cNvPr>
          <p:cNvPicPr>
            <a:picLocks noChangeAspect="1"/>
          </p:cNvPicPr>
          <p:nvPr userDrawn="1"/>
        </p:nvPicPr>
        <p:blipFill>
          <a:blip r:embed="rId2"/>
          <a:stretch>
            <a:fillRect/>
          </a:stretch>
        </p:blipFill>
        <p:spPr>
          <a:xfrm>
            <a:off x="10793501" y="9331"/>
            <a:ext cx="1371599" cy="1692110"/>
          </a:xfrm>
          <a:prstGeom prst="rect">
            <a:avLst/>
          </a:prstGeom>
        </p:spPr>
      </p:pic>
      <p:sp>
        <p:nvSpPr>
          <p:cNvPr id="6" name="Text Placeholder 5">
            <a:extLst>
              <a:ext uri="{FF2B5EF4-FFF2-40B4-BE49-F238E27FC236}">
                <a16:creationId xmlns:a16="http://schemas.microsoft.com/office/drawing/2014/main" id="{DAC94C68-3B29-9030-A06F-1924461148AA}"/>
              </a:ext>
            </a:extLst>
          </p:cNvPr>
          <p:cNvSpPr>
            <a:spLocks noGrp="1"/>
          </p:cNvSpPr>
          <p:nvPr>
            <p:ph type="body" sz="quarter" idx="11" hasCustomPrompt="1"/>
          </p:nvPr>
        </p:nvSpPr>
        <p:spPr>
          <a:xfrm>
            <a:off x="925512" y="2344737"/>
            <a:ext cx="10662429" cy="4011613"/>
          </a:xfrm>
        </p:spPr>
        <p:txBody>
          <a:bodyPr>
            <a:normAutofit/>
          </a:bodyPr>
          <a:lstStyle>
            <a:lvl1pPr marL="0" indent="0">
              <a:buNone/>
              <a:defRPr sz="2800"/>
            </a:lvl1pPr>
            <a:lvl2pPr marL="0" indent="0">
              <a:buClr>
                <a:srgbClr val="EDA232"/>
              </a:buClr>
              <a:buFont typeface="+mj-lt"/>
              <a:buNone/>
              <a:defRPr sz="3000" b="0"/>
            </a:lvl2pPr>
            <a:lvl3pPr marL="457200" indent="-457200">
              <a:buClr>
                <a:srgbClr val="EDA232"/>
              </a:buClr>
              <a:buFont typeface="+mj-lt"/>
              <a:buAutoNum type="arabicPeriod"/>
              <a:defRPr sz="2800"/>
            </a:lvl3pPr>
            <a:lvl4pPr marL="914400" indent="-457200">
              <a:buClr>
                <a:srgbClr val="2F7DE1"/>
              </a:buClr>
              <a:buFont typeface="Arial" panose="020B0604020202020204" pitchFamily="34" charset="0"/>
              <a:buChar char="•"/>
              <a:tabLst/>
              <a:defRPr sz="2600"/>
            </a:lvl4pPr>
          </a:lstStyle>
          <a:p>
            <a:pPr lvl="1"/>
            <a:r>
              <a:rPr lang="en-US" dirty="0"/>
              <a:t>Click to add text</a:t>
            </a:r>
          </a:p>
          <a:p>
            <a:pPr lvl="2"/>
            <a:r>
              <a:rPr lang="en-US" dirty="0"/>
              <a:t>Level one</a:t>
            </a:r>
          </a:p>
          <a:p>
            <a:pPr lvl="1"/>
            <a:r>
              <a:rPr lang="en-US" dirty="0"/>
              <a:t>Click to add text</a:t>
            </a:r>
          </a:p>
          <a:p>
            <a:pPr lvl="2"/>
            <a:r>
              <a:rPr lang="en-US" dirty="0"/>
              <a:t>Level one</a:t>
            </a:r>
          </a:p>
          <a:p>
            <a:pPr lvl="3"/>
            <a:r>
              <a:rPr lang="en-US" dirty="0"/>
              <a:t>Level two</a:t>
            </a:r>
          </a:p>
          <a:p>
            <a:pPr lvl="1"/>
            <a:endParaRPr lang="en-US" dirty="0"/>
          </a:p>
        </p:txBody>
      </p:sp>
    </p:spTree>
    <p:extLst>
      <p:ext uri="{BB962C8B-B14F-4D97-AF65-F5344CB8AC3E}">
        <p14:creationId xmlns:p14="http://schemas.microsoft.com/office/powerpoint/2010/main" val="3670173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ruce County Numb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905026-3D87-D558-8C3F-B088A0A6BAED}"/>
              </a:ext>
            </a:extLst>
          </p:cNvPr>
          <p:cNvSpPr>
            <a:spLocks noGrp="1"/>
          </p:cNvSpPr>
          <p:nvPr>
            <p:ph type="sldNum" sz="quarter" idx="10"/>
          </p:nvPr>
        </p:nvSpPr>
        <p:spPr/>
        <p:txBody>
          <a:bodyPr/>
          <a:lstStyle/>
          <a:p>
            <a:fld id="{2FC8738B-DFBC-3D4A-BC05-DF3202138CA6}" type="slidenum">
              <a:rPr lang="en-GB" smtClean="0"/>
              <a:pPr/>
              <a:t>‹#›</a:t>
            </a:fld>
            <a:endParaRPr lang="en-GB" dirty="0"/>
          </a:p>
        </p:txBody>
      </p:sp>
      <p:sp>
        <p:nvSpPr>
          <p:cNvPr id="4" name="Title 18">
            <a:extLst>
              <a:ext uri="{FF2B5EF4-FFF2-40B4-BE49-F238E27FC236}">
                <a16:creationId xmlns:a16="http://schemas.microsoft.com/office/drawing/2014/main" id="{85125A59-0A11-934F-3F93-00903823F7F6}"/>
              </a:ext>
            </a:extLst>
          </p:cNvPr>
          <p:cNvSpPr>
            <a:spLocks noGrp="1"/>
          </p:cNvSpPr>
          <p:nvPr>
            <p:ph type="title" hasCustomPrompt="1"/>
          </p:nvPr>
        </p:nvSpPr>
        <p:spPr>
          <a:xfrm>
            <a:off x="925485" y="1054111"/>
            <a:ext cx="9883564" cy="1143000"/>
          </a:xfrm>
        </p:spPr>
        <p:txBody>
          <a:bodyPr>
            <a:normAutofit/>
          </a:bodyPr>
          <a:lstStyle>
            <a:lvl1pPr algn="l">
              <a:defRPr sz="3800" b="1"/>
            </a:lvl1pPr>
          </a:lstStyle>
          <a:p>
            <a:r>
              <a:rPr lang="en-US" dirty="0"/>
              <a:t>Click to add title</a:t>
            </a:r>
            <a:endParaRPr lang="en-GB" dirty="0"/>
          </a:p>
        </p:txBody>
      </p:sp>
      <p:pic>
        <p:nvPicPr>
          <p:cNvPr id="2" name="Picture 1" descr="Bruce County logo">
            <a:extLst>
              <a:ext uri="{FF2B5EF4-FFF2-40B4-BE49-F238E27FC236}">
                <a16:creationId xmlns:a16="http://schemas.microsoft.com/office/drawing/2014/main" id="{6B445631-31EE-EDF3-DF8B-8429864C0841}"/>
              </a:ext>
            </a:extLst>
          </p:cNvPr>
          <p:cNvPicPr>
            <a:picLocks noChangeAspect="1"/>
          </p:cNvPicPr>
          <p:nvPr userDrawn="1"/>
        </p:nvPicPr>
        <p:blipFill>
          <a:blip r:embed="rId2"/>
          <a:stretch>
            <a:fillRect/>
          </a:stretch>
        </p:blipFill>
        <p:spPr>
          <a:xfrm>
            <a:off x="10793501" y="9331"/>
            <a:ext cx="1371599" cy="1692110"/>
          </a:xfrm>
          <a:prstGeom prst="rect">
            <a:avLst/>
          </a:prstGeom>
        </p:spPr>
      </p:pic>
      <p:sp>
        <p:nvSpPr>
          <p:cNvPr id="6" name="Text Placeholder 5">
            <a:extLst>
              <a:ext uri="{FF2B5EF4-FFF2-40B4-BE49-F238E27FC236}">
                <a16:creationId xmlns:a16="http://schemas.microsoft.com/office/drawing/2014/main" id="{57A46B0C-7821-006D-BAF7-A8B19341244F}"/>
              </a:ext>
            </a:extLst>
          </p:cNvPr>
          <p:cNvSpPr>
            <a:spLocks noGrp="1"/>
          </p:cNvSpPr>
          <p:nvPr>
            <p:ph type="body" sz="quarter" idx="11" hasCustomPrompt="1"/>
          </p:nvPr>
        </p:nvSpPr>
        <p:spPr>
          <a:xfrm>
            <a:off x="925512" y="2344737"/>
            <a:ext cx="10662429" cy="4011613"/>
          </a:xfrm>
        </p:spPr>
        <p:txBody>
          <a:bodyPr>
            <a:normAutofit/>
          </a:bodyPr>
          <a:lstStyle>
            <a:lvl1pPr marL="0" indent="0">
              <a:buNone/>
              <a:defRPr sz="2800"/>
            </a:lvl1pPr>
            <a:lvl2pPr marL="514350" indent="-514350">
              <a:buClr>
                <a:srgbClr val="EDA232"/>
              </a:buClr>
              <a:buFont typeface="+mj-lt"/>
              <a:buAutoNum type="arabicPeriod"/>
              <a:defRPr sz="3200" b="0"/>
            </a:lvl2pPr>
            <a:lvl3pPr marL="1371600" indent="-457200">
              <a:buClr>
                <a:srgbClr val="2F7DE1"/>
              </a:buClr>
              <a:buFont typeface="Arial" panose="020B0604020202020204" pitchFamily="34" charset="0"/>
              <a:buChar char="•"/>
              <a:defRPr sz="2800"/>
            </a:lvl3pPr>
            <a:lvl4pPr marL="1600200" indent="-228600">
              <a:buClr>
                <a:srgbClr val="003056"/>
              </a:buClr>
              <a:buFont typeface="Arial" panose="020B0604020202020204" pitchFamily="34" charset="0"/>
              <a:buChar char="•"/>
              <a:defRPr sz="2200"/>
            </a:lvl4pPr>
          </a:lstStyle>
          <a:p>
            <a:pPr lvl="1"/>
            <a:r>
              <a:rPr lang="en-US" dirty="0"/>
              <a:t>Level one</a:t>
            </a:r>
          </a:p>
          <a:p>
            <a:pPr lvl="2"/>
            <a:r>
              <a:rPr lang="en-US" dirty="0"/>
              <a:t>Level two</a:t>
            </a:r>
          </a:p>
        </p:txBody>
      </p:sp>
    </p:spTree>
    <p:extLst>
      <p:ext uri="{BB962C8B-B14F-4D97-AF65-F5344CB8AC3E}">
        <p14:creationId xmlns:p14="http://schemas.microsoft.com/office/powerpoint/2010/main" val="3127814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ruce County Text and Imag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905026-3D87-D558-8C3F-B088A0A6BAED}"/>
              </a:ext>
            </a:extLst>
          </p:cNvPr>
          <p:cNvSpPr>
            <a:spLocks noGrp="1"/>
          </p:cNvSpPr>
          <p:nvPr>
            <p:ph type="sldNum" sz="quarter" idx="10"/>
          </p:nvPr>
        </p:nvSpPr>
        <p:spPr/>
        <p:txBody>
          <a:bodyPr/>
          <a:lstStyle/>
          <a:p>
            <a:fld id="{2FC8738B-DFBC-3D4A-BC05-DF3202138CA6}" type="slidenum">
              <a:rPr lang="en-GB" smtClean="0"/>
              <a:pPr/>
              <a:t>‹#›</a:t>
            </a:fld>
            <a:endParaRPr lang="en-GB" dirty="0"/>
          </a:p>
        </p:txBody>
      </p:sp>
      <p:sp>
        <p:nvSpPr>
          <p:cNvPr id="4" name="Title 18">
            <a:extLst>
              <a:ext uri="{FF2B5EF4-FFF2-40B4-BE49-F238E27FC236}">
                <a16:creationId xmlns:a16="http://schemas.microsoft.com/office/drawing/2014/main" id="{85125A59-0A11-934F-3F93-00903823F7F6}"/>
              </a:ext>
            </a:extLst>
          </p:cNvPr>
          <p:cNvSpPr>
            <a:spLocks noGrp="1"/>
          </p:cNvSpPr>
          <p:nvPr>
            <p:ph type="title" hasCustomPrompt="1"/>
          </p:nvPr>
        </p:nvSpPr>
        <p:spPr>
          <a:xfrm>
            <a:off x="925485" y="1054111"/>
            <a:ext cx="9883564" cy="1143000"/>
          </a:xfrm>
        </p:spPr>
        <p:txBody>
          <a:bodyPr>
            <a:normAutofit/>
          </a:bodyPr>
          <a:lstStyle>
            <a:lvl1pPr algn="l">
              <a:defRPr sz="3800" b="1"/>
            </a:lvl1pPr>
          </a:lstStyle>
          <a:p>
            <a:r>
              <a:rPr lang="en-US" dirty="0"/>
              <a:t>Click to add title</a:t>
            </a:r>
            <a:endParaRPr lang="en-GB" dirty="0"/>
          </a:p>
        </p:txBody>
      </p:sp>
      <p:pic>
        <p:nvPicPr>
          <p:cNvPr id="6" name="Picture 5" descr="Bruce County logo">
            <a:extLst>
              <a:ext uri="{FF2B5EF4-FFF2-40B4-BE49-F238E27FC236}">
                <a16:creationId xmlns:a16="http://schemas.microsoft.com/office/drawing/2014/main" id="{EDB2CEC5-B5C7-AC63-1C2B-693FF6DEBABA}"/>
              </a:ext>
            </a:extLst>
          </p:cNvPr>
          <p:cNvPicPr>
            <a:picLocks noChangeAspect="1"/>
          </p:cNvPicPr>
          <p:nvPr userDrawn="1"/>
        </p:nvPicPr>
        <p:blipFill>
          <a:blip r:embed="rId2"/>
          <a:stretch>
            <a:fillRect/>
          </a:stretch>
        </p:blipFill>
        <p:spPr>
          <a:xfrm>
            <a:off x="10793501" y="9331"/>
            <a:ext cx="1371599" cy="1692110"/>
          </a:xfrm>
          <a:prstGeom prst="rect">
            <a:avLst/>
          </a:prstGeom>
        </p:spPr>
      </p:pic>
      <p:sp>
        <p:nvSpPr>
          <p:cNvPr id="7" name="Text Placeholder 5">
            <a:extLst>
              <a:ext uri="{FF2B5EF4-FFF2-40B4-BE49-F238E27FC236}">
                <a16:creationId xmlns:a16="http://schemas.microsoft.com/office/drawing/2014/main" id="{6A784C67-BFD9-4A86-04A3-8587949C818A}"/>
              </a:ext>
            </a:extLst>
          </p:cNvPr>
          <p:cNvSpPr>
            <a:spLocks noGrp="1"/>
          </p:cNvSpPr>
          <p:nvPr>
            <p:ph type="body" sz="quarter" idx="11" hasCustomPrompt="1"/>
          </p:nvPr>
        </p:nvSpPr>
        <p:spPr>
          <a:xfrm>
            <a:off x="925512" y="2344738"/>
            <a:ext cx="10662429" cy="803904"/>
          </a:xfrm>
        </p:spPr>
        <p:txBody>
          <a:bodyPr>
            <a:normAutofit/>
          </a:bodyPr>
          <a:lstStyle>
            <a:lvl1pPr marL="0" indent="0">
              <a:buNone/>
              <a:defRPr sz="2800"/>
            </a:lvl1pPr>
            <a:lvl2pPr marL="0" indent="0">
              <a:buClr>
                <a:srgbClr val="EDA232"/>
              </a:buClr>
              <a:buFont typeface="+mj-lt"/>
              <a:buNone/>
              <a:defRPr sz="3000" b="0"/>
            </a:lvl2pPr>
            <a:lvl3pPr marL="1143000" indent="-228600">
              <a:buClr>
                <a:srgbClr val="EDA232"/>
              </a:buClr>
              <a:buFont typeface="Wingdings" panose="05000000000000000000" pitchFamily="2" charset="2"/>
              <a:buChar char="§"/>
              <a:defRPr sz="2800"/>
            </a:lvl3pPr>
            <a:lvl4pPr marL="1600200" indent="-228600">
              <a:buClr>
                <a:srgbClr val="003056"/>
              </a:buClr>
              <a:buFont typeface="Arial" panose="020B0604020202020204" pitchFamily="34" charset="0"/>
              <a:buChar char="•"/>
              <a:defRPr sz="2200"/>
            </a:lvl4pPr>
          </a:lstStyle>
          <a:p>
            <a:pPr lvl="1"/>
            <a:r>
              <a:rPr lang="en-US" dirty="0"/>
              <a:t>Click to add text</a:t>
            </a:r>
          </a:p>
        </p:txBody>
      </p:sp>
      <p:sp>
        <p:nvSpPr>
          <p:cNvPr id="9" name="Picture Placeholder 8">
            <a:extLst>
              <a:ext uri="{FF2B5EF4-FFF2-40B4-BE49-F238E27FC236}">
                <a16:creationId xmlns:a16="http://schemas.microsoft.com/office/drawing/2014/main" id="{07A9A781-E683-4894-D6C0-C9DD7DFDD37A}"/>
              </a:ext>
            </a:extLst>
          </p:cNvPr>
          <p:cNvSpPr>
            <a:spLocks noGrp="1"/>
          </p:cNvSpPr>
          <p:nvPr>
            <p:ph type="pic" sz="quarter" idx="12" hasCustomPrompt="1"/>
          </p:nvPr>
        </p:nvSpPr>
        <p:spPr>
          <a:xfrm>
            <a:off x="925512" y="3296269"/>
            <a:ext cx="10656887" cy="3060082"/>
          </a:xfrm>
        </p:spPr>
        <p:txBody>
          <a:bodyPr>
            <a:normAutofit/>
          </a:bodyPr>
          <a:lstStyle>
            <a:lvl1pPr>
              <a:defRPr sz="2800"/>
            </a:lvl1pPr>
          </a:lstStyle>
          <a:p>
            <a:r>
              <a:rPr lang="en-US" dirty="0"/>
              <a:t>Click to add image</a:t>
            </a:r>
            <a:endParaRPr lang="en-GB" dirty="0"/>
          </a:p>
        </p:txBody>
      </p:sp>
    </p:spTree>
    <p:extLst>
      <p:ext uri="{BB962C8B-B14F-4D97-AF65-F5344CB8AC3E}">
        <p14:creationId xmlns:p14="http://schemas.microsoft.com/office/powerpoint/2010/main" val="2977575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D117-1888-3FB7-D704-E79A192F008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A1668A7-B599-77BA-8175-C832A2EF46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62BBB0F-F4F2-773A-C740-6D1DFDBC25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165112FE-6AE9-2077-F8D2-F8087A7508E1}"/>
              </a:ext>
            </a:extLst>
          </p:cNvPr>
          <p:cNvSpPr>
            <a:spLocks noGrp="1"/>
          </p:cNvSpPr>
          <p:nvPr>
            <p:ph type="dt" sz="half" idx="10"/>
          </p:nvPr>
        </p:nvSpPr>
        <p:spPr/>
        <p:txBody>
          <a:bodyPr/>
          <a:lstStyle/>
          <a:p>
            <a:fld id="{EF068E4B-DEF5-4AC6-A345-0E86F4A85B49}" type="datetimeFigureOut">
              <a:rPr lang="en-CA" smtClean="0"/>
              <a:t>2024-02-05</a:t>
            </a:fld>
            <a:endParaRPr lang="en-CA"/>
          </a:p>
        </p:txBody>
      </p:sp>
      <p:sp>
        <p:nvSpPr>
          <p:cNvPr id="6" name="Footer Placeholder 5">
            <a:extLst>
              <a:ext uri="{FF2B5EF4-FFF2-40B4-BE49-F238E27FC236}">
                <a16:creationId xmlns:a16="http://schemas.microsoft.com/office/drawing/2014/main" id="{EB1A5CC8-4872-119B-5A1D-B825E1813F5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9663727-A1A5-06D4-0551-076E41290473}"/>
              </a:ext>
            </a:extLst>
          </p:cNvPr>
          <p:cNvSpPr>
            <a:spLocks noGrp="1"/>
          </p:cNvSpPr>
          <p:nvPr>
            <p:ph type="sldNum" sz="quarter" idx="12"/>
          </p:nvPr>
        </p:nvSpPr>
        <p:spPr/>
        <p:txBody>
          <a:bodyPr/>
          <a:lstStyle/>
          <a:p>
            <a:fld id="{14C8C6D1-2B1F-41CC-AA8C-3FD57414D4FF}" type="slidenum">
              <a:rPr lang="en-CA" smtClean="0"/>
              <a:t>‹#›</a:t>
            </a:fld>
            <a:endParaRPr lang="en-CA"/>
          </a:p>
        </p:txBody>
      </p:sp>
    </p:spTree>
    <p:extLst>
      <p:ext uri="{BB962C8B-B14F-4D97-AF65-F5344CB8AC3E}">
        <p14:creationId xmlns:p14="http://schemas.microsoft.com/office/powerpoint/2010/main" val="3947578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ruce County Text and Char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905026-3D87-D558-8C3F-B088A0A6BAED}"/>
              </a:ext>
            </a:extLst>
          </p:cNvPr>
          <p:cNvSpPr>
            <a:spLocks noGrp="1"/>
          </p:cNvSpPr>
          <p:nvPr>
            <p:ph type="sldNum" sz="quarter" idx="10"/>
          </p:nvPr>
        </p:nvSpPr>
        <p:spPr/>
        <p:txBody>
          <a:bodyPr/>
          <a:lstStyle/>
          <a:p>
            <a:fld id="{2FC8738B-DFBC-3D4A-BC05-DF3202138CA6}" type="slidenum">
              <a:rPr lang="en-GB" smtClean="0"/>
              <a:pPr/>
              <a:t>‹#›</a:t>
            </a:fld>
            <a:endParaRPr lang="en-GB" dirty="0"/>
          </a:p>
        </p:txBody>
      </p:sp>
      <p:sp>
        <p:nvSpPr>
          <p:cNvPr id="4" name="Title 18">
            <a:extLst>
              <a:ext uri="{FF2B5EF4-FFF2-40B4-BE49-F238E27FC236}">
                <a16:creationId xmlns:a16="http://schemas.microsoft.com/office/drawing/2014/main" id="{85125A59-0A11-934F-3F93-00903823F7F6}"/>
              </a:ext>
            </a:extLst>
          </p:cNvPr>
          <p:cNvSpPr>
            <a:spLocks noGrp="1"/>
          </p:cNvSpPr>
          <p:nvPr>
            <p:ph type="title" hasCustomPrompt="1"/>
          </p:nvPr>
        </p:nvSpPr>
        <p:spPr>
          <a:xfrm>
            <a:off x="925485" y="1054111"/>
            <a:ext cx="9883564" cy="1143000"/>
          </a:xfrm>
        </p:spPr>
        <p:txBody>
          <a:bodyPr>
            <a:normAutofit/>
          </a:bodyPr>
          <a:lstStyle>
            <a:lvl1pPr algn="l">
              <a:defRPr sz="3800" b="1"/>
            </a:lvl1pPr>
          </a:lstStyle>
          <a:p>
            <a:r>
              <a:rPr lang="en-US" dirty="0"/>
              <a:t>Click to add title</a:t>
            </a:r>
            <a:endParaRPr lang="en-GB" dirty="0"/>
          </a:p>
        </p:txBody>
      </p:sp>
      <p:sp>
        <p:nvSpPr>
          <p:cNvPr id="6" name="Chart Placeholder 5">
            <a:extLst>
              <a:ext uri="{FF2B5EF4-FFF2-40B4-BE49-F238E27FC236}">
                <a16:creationId xmlns:a16="http://schemas.microsoft.com/office/drawing/2014/main" id="{34A649AC-34C8-C8BA-FFBA-2809DF5275DB}"/>
              </a:ext>
            </a:extLst>
          </p:cNvPr>
          <p:cNvSpPr>
            <a:spLocks noGrp="1"/>
          </p:cNvSpPr>
          <p:nvPr>
            <p:ph type="chart" sz="quarter" idx="12" hasCustomPrompt="1"/>
          </p:nvPr>
        </p:nvSpPr>
        <p:spPr>
          <a:xfrm>
            <a:off x="925512" y="3296269"/>
            <a:ext cx="10656887" cy="3060081"/>
          </a:xfrm>
        </p:spPr>
        <p:txBody>
          <a:bodyPr>
            <a:normAutofit/>
          </a:bodyPr>
          <a:lstStyle>
            <a:lvl1pPr>
              <a:defRPr sz="2800"/>
            </a:lvl1pPr>
          </a:lstStyle>
          <a:p>
            <a:r>
              <a:rPr lang="en-US" dirty="0"/>
              <a:t>Click to add chart</a:t>
            </a:r>
            <a:endParaRPr lang="en-GB" dirty="0"/>
          </a:p>
        </p:txBody>
      </p:sp>
      <p:sp>
        <p:nvSpPr>
          <p:cNvPr id="7" name="Text Placeholder 5">
            <a:extLst>
              <a:ext uri="{FF2B5EF4-FFF2-40B4-BE49-F238E27FC236}">
                <a16:creationId xmlns:a16="http://schemas.microsoft.com/office/drawing/2014/main" id="{FFED94D8-5AAE-7173-15BA-BF81D0BE8041}"/>
              </a:ext>
            </a:extLst>
          </p:cNvPr>
          <p:cNvSpPr>
            <a:spLocks noGrp="1"/>
          </p:cNvSpPr>
          <p:nvPr>
            <p:ph type="body" sz="quarter" idx="11" hasCustomPrompt="1"/>
          </p:nvPr>
        </p:nvSpPr>
        <p:spPr>
          <a:xfrm>
            <a:off x="925512" y="2344738"/>
            <a:ext cx="10662429" cy="803904"/>
          </a:xfrm>
        </p:spPr>
        <p:txBody>
          <a:bodyPr>
            <a:normAutofit/>
          </a:bodyPr>
          <a:lstStyle>
            <a:lvl1pPr marL="0" indent="0">
              <a:buNone/>
              <a:defRPr sz="2800"/>
            </a:lvl1pPr>
            <a:lvl2pPr marL="0" indent="0">
              <a:buClr>
                <a:srgbClr val="EDA232"/>
              </a:buClr>
              <a:buFont typeface="+mj-lt"/>
              <a:buNone/>
              <a:defRPr sz="3000" b="0"/>
            </a:lvl2pPr>
            <a:lvl3pPr marL="1143000" indent="-228600">
              <a:buClr>
                <a:srgbClr val="EDA232"/>
              </a:buClr>
              <a:buFont typeface="Wingdings" panose="05000000000000000000" pitchFamily="2" charset="2"/>
              <a:buChar char="§"/>
              <a:defRPr sz="2800"/>
            </a:lvl3pPr>
            <a:lvl4pPr marL="1600200" indent="-228600">
              <a:buClr>
                <a:srgbClr val="003056"/>
              </a:buClr>
              <a:buFont typeface="Arial" panose="020B0604020202020204" pitchFamily="34" charset="0"/>
              <a:buChar char="•"/>
              <a:defRPr sz="2200"/>
            </a:lvl4pPr>
          </a:lstStyle>
          <a:p>
            <a:pPr lvl="1"/>
            <a:r>
              <a:rPr lang="en-US" dirty="0"/>
              <a:t>Click to add text</a:t>
            </a:r>
          </a:p>
        </p:txBody>
      </p:sp>
      <p:pic>
        <p:nvPicPr>
          <p:cNvPr id="8" name="Picture 7" descr="Bruce County logo">
            <a:extLst>
              <a:ext uri="{FF2B5EF4-FFF2-40B4-BE49-F238E27FC236}">
                <a16:creationId xmlns:a16="http://schemas.microsoft.com/office/drawing/2014/main" id="{821F07AF-7FF8-F5B7-B3F2-AC7A0101D935}"/>
              </a:ext>
            </a:extLst>
          </p:cNvPr>
          <p:cNvPicPr>
            <a:picLocks noChangeAspect="1"/>
          </p:cNvPicPr>
          <p:nvPr userDrawn="1"/>
        </p:nvPicPr>
        <p:blipFill>
          <a:blip r:embed="rId2"/>
          <a:stretch>
            <a:fillRect/>
          </a:stretch>
        </p:blipFill>
        <p:spPr>
          <a:xfrm>
            <a:off x="10793501" y="9331"/>
            <a:ext cx="1371599" cy="1692110"/>
          </a:xfrm>
          <a:prstGeom prst="rect">
            <a:avLst/>
          </a:prstGeom>
        </p:spPr>
      </p:pic>
    </p:spTree>
    <p:extLst>
      <p:ext uri="{BB962C8B-B14F-4D97-AF65-F5344CB8AC3E}">
        <p14:creationId xmlns:p14="http://schemas.microsoft.com/office/powerpoint/2010/main" val="27699188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ruce County Text and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905026-3D87-D558-8C3F-B088A0A6BAED}"/>
              </a:ext>
            </a:extLst>
          </p:cNvPr>
          <p:cNvSpPr>
            <a:spLocks noGrp="1"/>
          </p:cNvSpPr>
          <p:nvPr>
            <p:ph type="sldNum" sz="quarter" idx="10"/>
          </p:nvPr>
        </p:nvSpPr>
        <p:spPr/>
        <p:txBody>
          <a:bodyPr/>
          <a:lstStyle/>
          <a:p>
            <a:fld id="{2FC8738B-DFBC-3D4A-BC05-DF3202138CA6}" type="slidenum">
              <a:rPr lang="en-GB" smtClean="0"/>
              <a:pPr/>
              <a:t>‹#›</a:t>
            </a:fld>
            <a:endParaRPr lang="en-GB" dirty="0"/>
          </a:p>
        </p:txBody>
      </p:sp>
      <p:sp>
        <p:nvSpPr>
          <p:cNvPr id="4" name="Title 18">
            <a:extLst>
              <a:ext uri="{FF2B5EF4-FFF2-40B4-BE49-F238E27FC236}">
                <a16:creationId xmlns:a16="http://schemas.microsoft.com/office/drawing/2014/main" id="{85125A59-0A11-934F-3F93-00903823F7F6}"/>
              </a:ext>
            </a:extLst>
          </p:cNvPr>
          <p:cNvSpPr>
            <a:spLocks noGrp="1"/>
          </p:cNvSpPr>
          <p:nvPr>
            <p:ph type="title" hasCustomPrompt="1"/>
          </p:nvPr>
        </p:nvSpPr>
        <p:spPr>
          <a:xfrm>
            <a:off x="925485" y="1054111"/>
            <a:ext cx="9883564" cy="1143000"/>
          </a:xfrm>
        </p:spPr>
        <p:txBody>
          <a:bodyPr>
            <a:normAutofit/>
          </a:bodyPr>
          <a:lstStyle>
            <a:lvl1pPr algn="l">
              <a:defRPr sz="3800" b="1"/>
            </a:lvl1pPr>
          </a:lstStyle>
          <a:p>
            <a:r>
              <a:rPr lang="en-US" dirty="0"/>
              <a:t>Click to add title</a:t>
            </a:r>
            <a:endParaRPr lang="en-GB" dirty="0"/>
          </a:p>
        </p:txBody>
      </p:sp>
      <p:sp>
        <p:nvSpPr>
          <p:cNvPr id="5" name="Text Placeholder 5">
            <a:extLst>
              <a:ext uri="{FF2B5EF4-FFF2-40B4-BE49-F238E27FC236}">
                <a16:creationId xmlns:a16="http://schemas.microsoft.com/office/drawing/2014/main" id="{0813C9F9-5918-6CCA-824D-164904151AA4}"/>
              </a:ext>
            </a:extLst>
          </p:cNvPr>
          <p:cNvSpPr>
            <a:spLocks noGrp="1"/>
          </p:cNvSpPr>
          <p:nvPr>
            <p:ph type="body" sz="quarter" idx="11" hasCustomPrompt="1"/>
          </p:nvPr>
        </p:nvSpPr>
        <p:spPr>
          <a:xfrm>
            <a:off x="925512" y="2344738"/>
            <a:ext cx="10662429" cy="803904"/>
          </a:xfrm>
        </p:spPr>
        <p:txBody>
          <a:bodyPr>
            <a:normAutofit/>
          </a:bodyPr>
          <a:lstStyle>
            <a:lvl1pPr marL="0" indent="0">
              <a:buNone/>
              <a:defRPr sz="2800"/>
            </a:lvl1pPr>
            <a:lvl2pPr marL="0" indent="0">
              <a:buClr>
                <a:srgbClr val="EDA232"/>
              </a:buClr>
              <a:buFont typeface="+mj-lt"/>
              <a:buNone/>
              <a:defRPr sz="3000" b="0"/>
            </a:lvl2pPr>
            <a:lvl3pPr marL="1143000" indent="-228600">
              <a:buClr>
                <a:srgbClr val="EDA232"/>
              </a:buClr>
              <a:buFont typeface="Wingdings" panose="05000000000000000000" pitchFamily="2" charset="2"/>
              <a:buChar char="§"/>
              <a:defRPr sz="2800"/>
            </a:lvl3pPr>
            <a:lvl4pPr marL="1600200" indent="-228600">
              <a:buClr>
                <a:srgbClr val="003056"/>
              </a:buClr>
              <a:buFont typeface="Arial" panose="020B0604020202020204" pitchFamily="34" charset="0"/>
              <a:buChar char="•"/>
              <a:defRPr sz="2200"/>
            </a:lvl4pPr>
          </a:lstStyle>
          <a:p>
            <a:pPr lvl="1"/>
            <a:r>
              <a:rPr lang="en-US" dirty="0"/>
              <a:t>Click to add text</a:t>
            </a:r>
          </a:p>
        </p:txBody>
      </p:sp>
      <p:sp>
        <p:nvSpPr>
          <p:cNvPr id="6" name="Table Placeholder 5">
            <a:extLst>
              <a:ext uri="{FF2B5EF4-FFF2-40B4-BE49-F238E27FC236}">
                <a16:creationId xmlns:a16="http://schemas.microsoft.com/office/drawing/2014/main" id="{2F05CD26-488D-7DA5-0E3F-50315ED71CCF}"/>
              </a:ext>
            </a:extLst>
          </p:cNvPr>
          <p:cNvSpPr>
            <a:spLocks noGrp="1"/>
          </p:cNvSpPr>
          <p:nvPr>
            <p:ph type="tbl" sz="quarter" idx="12" hasCustomPrompt="1"/>
          </p:nvPr>
        </p:nvSpPr>
        <p:spPr>
          <a:xfrm>
            <a:off x="925512" y="3296269"/>
            <a:ext cx="10656887" cy="3060081"/>
          </a:xfrm>
        </p:spPr>
        <p:txBody>
          <a:bodyPr>
            <a:normAutofit/>
          </a:bodyPr>
          <a:lstStyle>
            <a:lvl1pPr>
              <a:defRPr sz="2800"/>
            </a:lvl1pPr>
          </a:lstStyle>
          <a:p>
            <a:r>
              <a:rPr lang="en-US" dirty="0"/>
              <a:t>Click to add table</a:t>
            </a:r>
            <a:endParaRPr lang="en-GB" dirty="0"/>
          </a:p>
        </p:txBody>
      </p:sp>
      <p:pic>
        <p:nvPicPr>
          <p:cNvPr id="8" name="Picture 7" descr="Bruce County logo">
            <a:extLst>
              <a:ext uri="{FF2B5EF4-FFF2-40B4-BE49-F238E27FC236}">
                <a16:creationId xmlns:a16="http://schemas.microsoft.com/office/drawing/2014/main" id="{88EDED66-92C7-472D-5ECD-71C132BF019D}"/>
              </a:ext>
            </a:extLst>
          </p:cNvPr>
          <p:cNvPicPr>
            <a:picLocks noChangeAspect="1"/>
          </p:cNvPicPr>
          <p:nvPr userDrawn="1"/>
        </p:nvPicPr>
        <p:blipFill>
          <a:blip r:embed="rId2"/>
          <a:stretch>
            <a:fillRect/>
          </a:stretch>
        </p:blipFill>
        <p:spPr>
          <a:xfrm>
            <a:off x="10793501" y="9331"/>
            <a:ext cx="1371599" cy="1692110"/>
          </a:xfrm>
          <a:prstGeom prst="rect">
            <a:avLst/>
          </a:prstGeom>
        </p:spPr>
      </p:pic>
    </p:spTree>
    <p:extLst>
      <p:ext uri="{BB962C8B-B14F-4D97-AF65-F5344CB8AC3E}">
        <p14:creationId xmlns:p14="http://schemas.microsoft.com/office/powerpoint/2010/main" val="2495615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ruce County Silhouette Section Title">
    <p:bg>
      <p:bgPr>
        <a:blipFill>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978026"/>
            <a:ext cx="9961582" cy="2541845"/>
          </a:xfrm>
        </p:spPr>
        <p:txBody>
          <a:bodyPr anchor="t">
            <a:normAutofit/>
          </a:bodyPr>
          <a:lstStyle>
            <a:lvl1pPr algn="l">
              <a:defRPr sz="6000" b="1">
                <a:solidFill>
                  <a:schemeClr val="bg1"/>
                </a:solidFill>
                <a:latin typeface="Trebuchet MS"/>
                <a:cs typeface="Trebuchet MS"/>
              </a:defRPr>
            </a:lvl1pPr>
          </a:lstStyle>
          <a:p>
            <a:r>
              <a:rPr lang="en-CA" dirty="0"/>
              <a:t>Click to add section title</a:t>
            </a:r>
            <a:endParaRPr lang="en-US" dirty="0"/>
          </a:p>
        </p:txBody>
      </p:sp>
      <p:pic>
        <p:nvPicPr>
          <p:cNvPr id="14" name="Picture 13" descr="Bruce County Logo">
            <a:extLst>
              <a:ext uri="{FF2B5EF4-FFF2-40B4-BE49-F238E27FC236}">
                <a16:creationId xmlns:a16="http://schemas.microsoft.com/office/drawing/2014/main" id="{EBCC1A39-2356-772E-68EC-D7BDD5CA8E3F}"/>
              </a:ext>
            </a:extLst>
          </p:cNvPr>
          <p:cNvPicPr>
            <a:picLocks noChangeAspect="1"/>
          </p:cNvPicPr>
          <p:nvPr/>
        </p:nvPicPr>
        <p:blipFill>
          <a:blip r:embed="rId3"/>
          <a:stretch>
            <a:fillRect/>
          </a:stretch>
        </p:blipFill>
        <p:spPr>
          <a:xfrm>
            <a:off x="10796952" y="174743"/>
            <a:ext cx="1371600" cy="1371600"/>
          </a:xfrm>
          <a:prstGeom prst="rect">
            <a:avLst/>
          </a:prstGeom>
        </p:spPr>
      </p:pic>
      <p:pic>
        <p:nvPicPr>
          <p:cNvPr id="4" name="Picture 3" descr="Bruce County Logo">
            <a:extLst>
              <a:ext uri="{FF2B5EF4-FFF2-40B4-BE49-F238E27FC236}">
                <a16:creationId xmlns:a16="http://schemas.microsoft.com/office/drawing/2014/main" id="{2803CA43-58FD-12DD-5FCD-B6AECD629144}"/>
              </a:ext>
            </a:extLst>
          </p:cNvPr>
          <p:cNvPicPr>
            <a:picLocks noChangeAspect="1"/>
          </p:cNvPicPr>
          <p:nvPr userDrawn="1"/>
        </p:nvPicPr>
        <p:blipFill>
          <a:blip r:embed="rId3"/>
          <a:stretch>
            <a:fillRect/>
          </a:stretch>
        </p:blipFill>
        <p:spPr>
          <a:xfrm>
            <a:off x="10796952" y="174743"/>
            <a:ext cx="1371600" cy="1371600"/>
          </a:xfrm>
          <a:prstGeom prst="rect">
            <a:avLst/>
          </a:prstGeom>
        </p:spPr>
      </p:pic>
    </p:spTree>
    <p:extLst>
      <p:ext uri="{BB962C8B-B14F-4D97-AF65-F5344CB8AC3E}">
        <p14:creationId xmlns:p14="http://schemas.microsoft.com/office/powerpoint/2010/main" val="16725781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ruce County Stars Section Title">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978026"/>
            <a:ext cx="10241281" cy="2541845"/>
          </a:xfrm>
        </p:spPr>
        <p:txBody>
          <a:bodyPr anchor="t">
            <a:normAutofit/>
          </a:bodyPr>
          <a:lstStyle>
            <a:lvl1pPr algn="l">
              <a:defRPr sz="6000" b="1">
                <a:solidFill>
                  <a:schemeClr val="bg1"/>
                </a:solidFill>
                <a:latin typeface="Trebuchet MS"/>
                <a:cs typeface="Trebuchet MS"/>
              </a:defRPr>
            </a:lvl1pPr>
          </a:lstStyle>
          <a:p>
            <a:r>
              <a:rPr lang="en-CA" dirty="0"/>
              <a:t>Click to add section title</a:t>
            </a:r>
            <a:endParaRPr lang="en-US" dirty="0"/>
          </a:p>
        </p:txBody>
      </p:sp>
      <p:pic>
        <p:nvPicPr>
          <p:cNvPr id="14" name="Picture 13" descr="Bruce County Logo">
            <a:extLst>
              <a:ext uri="{FF2B5EF4-FFF2-40B4-BE49-F238E27FC236}">
                <a16:creationId xmlns:a16="http://schemas.microsoft.com/office/drawing/2014/main" id="{EBCC1A39-2356-772E-68EC-D7BDD5CA8E3F}"/>
              </a:ext>
            </a:extLst>
          </p:cNvPr>
          <p:cNvPicPr>
            <a:picLocks noChangeAspect="1"/>
          </p:cNvPicPr>
          <p:nvPr/>
        </p:nvPicPr>
        <p:blipFill>
          <a:blip r:embed="rId3"/>
          <a:stretch>
            <a:fillRect/>
          </a:stretch>
        </p:blipFill>
        <p:spPr>
          <a:xfrm>
            <a:off x="10796952" y="174743"/>
            <a:ext cx="1371600" cy="1371600"/>
          </a:xfrm>
          <a:prstGeom prst="rect">
            <a:avLst/>
          </a:prstGeom>
        </p:spPr>
      </p:pic>
      <p:pic>
        <p:nvPicPr>
          <p:cNvPr id="4" name="Picture 3" descr="Bruce County Logo">
            <a:extLst>
              <a:ext uri="{FF2B5EF4-FFF2-40B4-BE49-F238E27FC236}">
                <a16:creationId xmlns:a16="http://schemas.microsoft.com/office/drawing/2014/main" id="{BB79AD27-194B-4344-3EE7-A8B4E9FD6E8D}"/>
              </a:ext>
            </a:extLst>
          </p:cNvPr>
          <p:cNvPicPr>
            <a:picLocks noChangeAspect="1"/>
          </p:cNvPicPr>
          <p:nvPr userDrawn="1"/>
        </p:nvPicPr>
        <p:blipFill>
          <a:blip r:embed="rId3"/>
          <a:stretch>
            <a:fillRect/>
          </a:stretch>
        </p:blipFill>
        <p:spPr>
          <a:xfrm>
            <a:off x="10796952" y="174743"/>
            <a:ext cx="1371600" cy="1371600"/>
          </a:xfrm>
          <a:prstGeom prst="rect">
            <a:avLst/>
          </a:prstGeom>
        </p:spPr>
      </p:pic>
    </p:spTree>
    <p:extLst>
      <p:ext uri="{BB962C8B-B14F-4D97-AF65-F5344CB8AC3E}">
        <p14:creationId xmlns:p14="http://schemas.microsoft.com/office/powerpoint/2010/main" val="37411574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uce County Silhouette Contact Slide">
    <p:bg>
      <p:bgPr>
        <a:blipFill>
          <a:blip r:embed="rId2"/>
          <a:stretch>
            <a:fillRect/>
          </a:stretch>
        </a:blipFill>
        <a:effectLst/>
      </p:bgPr>
    </p:bg>
    <p:spTree>
      <p:nvGrpSpPr>
        <p:cNvPr id="1" name=""/>
        <p:cNvGrpSpPr/>
        <p:nvPr/>
      </p:nvGrpSpPr>
      <p:grpSpPr>
        <a:xfrm>
          <a:off x="0" y="0"/>
          <a:ext cx="0" cy="0"/>
          <a:chOff x="0" y="0"/>
          <a:chExt cx="0" cy="0"/>
        </a:xfrm>
      </p:grpSpPr>
      <p:pic>
        <p:nvPicPr>
          <p:cNvPr id="14" name="Picture 13" descr="Bruce County Logo">
            <a:extLst>
              <a:ext uri="{FF2B5EF4-FFF2-40B4-BE49-F238E27FC236}">
                <a16:creationId xmlns:a16="http://schemas.microsoft.com/office/drawing/2014/main" id="{EBCC1A39-2356-772E-68EC-D7BDD5CA8E3F}"/>
              </a:ext>
            </a:extLst>
          </p:cNvPr>
          <p:cNvPicPr>
            <a:picLocks noChangeAspect="1"/>
          </p:cNvPicPr>
          <p:nvPr/>
        </p:nvPicPr>
        <p:blipFill>
          <a:blip r:embed="rId3"/>
          <a:stretch>
            <a:fillRect/>
          </a:stretch>
        </p:blipFill>
        <p:spPr>
          <a:xfrm>
            <a:off x="10796952" y="174743"/>
            <a:ext cx="1371600" cy="1371600"/>
          </a:xfrm>
          <a:prstGeom prst="rect">
            <a:avLst/>
          </a:prstGeom>
        </p:spPr>
      </p:pic>
      <p:pic>
        <p:nvPicPr>
          <p:cNvPr id="4" name="Picture 3" descr="Bruce County Logo">
            <a:extLst>
              <a:ext uri="{FF2B5EF4-FFF2-40B4-BE49-F238E27FC236}">
                <a16:creationId xmlns:a16="http://schemas.microsoft.com/office/drawing/2014/main" id="{2803CA43-58FD-12DD-5FCD-B6AECD629144}"/>
              </a:ext>
            </a:extLst>
          </p:cNvPr>
          <p:cNvPicPr>
            <a:picLocks noChangeAspect="1"/>
          </p:cNvPicPr>
          <p:nvPr userDrawn="1"/>
        </p:nvPicPr>
        <p:blipFill>
          <a:blip r:embed="rId3"/>
          <a:stretch>
            <a:fillRect/>
          </a:stretch>
        </p:blipFill>
        <p:spPr>
          <a:xfrm>
            <a:off x="10796952" y="174743"/>
            <a:ext cx="1371600" cy="1371600"/>
          </a:xfrm>
          <a:prstGeom prst="rect">
            <a:avLst/>
          </a:prstGeom>
        </p:spPr>
      </p:pic>
      <p:cxnSp>
        <p:nvCxnSpPr>
          <p:cNvPr id="8" name="Connector: Elbow 7">
            <a:extLst>
              <a:ext uri="{FF2B5EF4-FFF2-40B4-BE49-F238E27FC236}">
                <a16:creationId xmlns:a16="http://schemas.microsoft.com/office/drawing/2014/main" id="{B28784AC-95BD-EAFA-FDBF-02EA42F9E545}"/>
              </a:ext>
              <a:ext uri="{C183D7F6-B498-43B3-948B-1728B52AA6E4}">
                <adec:decorative xmlns:adec="http://schemas.microsoft.com/office/drawing/2017/decorative" val="1"/>
              </a:ext>
            </a:extLst>
          </p:cNvPr>
          <p:cNvCxnSpPr>
            <a:cxnSpLocks/>
          </p:cNvCxnSpPr>
          <p:nvPr userDrawn="1"/>
        </p:nvCxnSpPr>
        <p:spPr>
          <a:xfrm rot="10800000" flipV="1">
            <a:off x="4837845" y="3817910"/>
            <a:ext cx="2937860" cy="1587716"/>
          </a:xfrm>
          <a:prstGeom prst="bentConnector3">
            <a:avLst>
              <a:gd name="adj1" fmla="val 240521"/>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137CB30-152E-C51D-7099-5AA69EA35619}"/>
              </a:ext>
            </a:extLst>
          </p:cNvPr>
          <p:cNvSpPr>
            <a:spLocks noGrp="1"/>
          </p:cNvSpPr>
          <p:nvPr>
            <p:ph type="ctrTitle" hasCustomPrompt="1"/>
          </p:nvPr>
        </p:nvSpPr>
        <p:spPr>
          <a:xfrm>
            <a:off x="800062" y="523563"/>
            <a:ext cx="10241281" cy="1106830"/>
          </a:xfrm>
        </p:spPr>
        <p:txBody>
          <a:bodyPr anchor="t">
            <a:normAutofit/>
          </a:bodyPr>
          <a:lstStyle>
            <a:lvl1pPr algn="l">
              <a:defRPr sz="6000" b="1">
                <a:solidFill>
                  <a:schemeClr val="bg1"/>
                </a:solidFill>
                <a:latin typeface="Trebuchet MS"/>
                <a:cs typeface="Trebuchet MS"/>
              </a:defRPr>
            </a:lvl1pPr>
          </a:lstStyle>
          <a:p>
            <a:r>
              <a:rPr lang="en-CA" dirty="0"/>
              <a:t>Click to add thank you!</a:t>
            </a:r>
            <a:endParaRPr lang="en-US" dirty="0"/>
          </a:p>
        </p:txBody>
      </p:sp>
      <p:sp>
        <p:nvSpPr>
          <p:cNvPr id="9" name="Text Placeholder 8">
            <a:extLst>
              <a:ext uri="{FF2B5EF4-FFF2-40B4-BE49-F238E27FC236}">
                <a16:creationId xmlns:a16="http://schemas.microsoft.com/office/drawing/2014/main" id="{EB93C006-54E0-66A2-4D97-E49AB52A63F7}"/>
              </a:ext>
            </a:extLst>
          </p:cNvPr>
          <p:cNvSpPr>
            <a:spLocks noGrp="1"/>
          </p:cNvSpPr>
          <p:nvPr>
            <p:ph type="body" sz="quarter" idx="10" hasCustomPrompt="1"/>
          </p:nvPr>
        </p:nvSpPr>
        <p:spPr>
          <a:xfrm>
            <a:off x="800100" y="1811008"/>
            <a:ext cx="10241243" cy="1725822"/>
          </a:xfrm>
        </p:spPr>
        <p:txBody>
          <a:bodyPr>
            <a:normAutofit/>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names and titles of presenters</a:t>
            </a:r>
            <a:endParaRPr lang="en-GB" dirty="0"/>
          </a:p>
        </p:txBody>
      </p:sp>
      <p:sp>
        <p:nvSpPr>
          <p:cNvPr id="10" name="Text Placeholder 8">
            <a:extLst>
              <a:ext uri="{FF2B5EF4-FFF2-40B4-BE49-F238E27FC236}">
                <a16:creationId xmlns:a16="http://schemas.microsoft.com/office/drawing/2014/main" id="{D5ADC481-B615-4E01-72DC-40F4FE29D9AC}"/>
              </a:ext>
            </a:extLst>
          </p:cNvPr>
          <p:cNvSpPr>
            <a:spLocks noGrp="1"/>
          </p:cNvSpPr>
          <p:nvPr>
            <p:ph type="body" sz="quarter" idx="11" hasCustomPrompt="1"/>
          </p:nvPr>
        </p:nvSpPr>
        <p:spPr>
          <a:xfrm>
            <a:off x="800100" y="3881887"/>
            <a:ext cx="10241243" cy="889465"/>
          </a:xfrm>
        </p:spPr>
        <p:txBody>
          <a:bodyPr>
            <a:noAutofit/>
          </a:bodyPr>
          <a:lstStyle>
            <a:lvl1pPr>
              <a:spcBef>
                <a:spcPts val="0"/>
              </a:spcBef>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DEPARMENT</a:t>
            </a:r>
          </a:p>
          <a:p>
            <a:pPr lvl="0"/>
            <a:r>
              <a:rPr lang="en-US" dirty="0"/>
              <a:t>CONTACT</a:t>
            </a:r>
          </a:p>
        </p:txBody>
      </p:sp>
      <p:sp>
        <p:nvSpPr>
          <p:cNvPr id="11" name="Text Placeholder 8">
            <a:extLst>
              <a:ext uri="{FF2B5EF4-FFF2-40B4-BE49-F238E27FC236}">
                <a16:creationId xmlns:a16="http://schemas.microsoft.com/office/drawing/2014/main" id="{CB929697-2A95-DD87-3A08-393A76BE7ED3}"/>
              </a:ext>
            </a:extLst>
          </p:cNvPr>
          <p:cNvSpPr>
            <a:spLocks noGrp="1"/>
          </p:cNvSpPr>
          <p:nvPr>
            <p:ph type="body" sz="quarter" idx="12" hasCustomPrompt="1"/>
          </p:nvPr>
        </p:nvSpPr>
        <p:spPr>
          <a:xfrm>
            <a:off x="800100" y="4856344"/>
            <a:ext cx="10241243" cy="483404"/>
          </a:xfrm>
        </p:spPr>
        <p:txBody>
          <a:bodyPr>
            <a:normAutofit/>
          </a:bodyPr>
          <a:lstStyle>
            <a:lvl1pPr>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email</a:t>
            </a:r>
          </a:p>
        </p:txBody>
      </p:sp>
    </p:spTree>
    <p:extLst>
      <p:ext uri="{BB962C8B-B14F-4D97-AF65-F5344CB8AC3E}">
        <p14:creationId xmlns:p14="http://schemas.microsoft.com/office/powerpoint/2010/main" val="18861598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ruce County Star Contact Slide">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4" name="Picture 13" descr="Bruce County Logo">
            <a:extLst>
              <a:ext uri="{FF2B5EF4-FFF2-40B4-BE49-F238E27FC236}">
                <a16:creationId xmlns:a16="http://schemas.microsoft.com/office/drawing/2014/main" id="{EBCC1A39-2356-772E-68EC-D7BDD5CA8E3F}"/>
              </a:ext>
            </a:extLst>
          </p:cNvPr>
          <p:cNvPicPr>
            <a:picLocks noChangeAspect="1"/>
          </p:cNvPicPr>
          <p:nvPr/>
        </p:nvPicPr>
        <p:blipFill>
          <a:blip r:embed="rId3"/>
          <a:stretch>
            <a:fillRect/>
          </a:stretch>
        </p:blipFill>
        <p:spPr>
          <a:xfrm>
            <a:off x="10796952" y="174743"/>
            <a:ext cx="1371600" cy="1371600"/>
          </a:xfrm>
          <a:prstGeom prst="rect">
            <a:avLst/>
          </a:prstGeom>
        </p:spPr>
      </p:pic>
      <p:pic>
        <p:nvPicPr>
          <p:cNvPr id="4" name="Picture 3" descr="Bruce County Logo">
            <a:extLst>
              <a:ext uri="{FF2B5EF4-FFF2-40B4-BE49-F238E27FC236}">
                <a16:creationId xmlns:a16="http://schemas.microsoft.com/office/drawing/2014/main" id="{2803CA43-58FD-12DD-5FCD-B6AECD629144}"/>
              </a:ext>
            </a:extLst>
          </p:cNvPr>
          <p:cNvPicPr>
            <a:picLocks noChangeAspect="1"/>
          </p:cNvPicPr>
          <p:nvPr userDrawn="1"/>
        </p:nvPicPr>
        <p:blipFill>
          <a:blip r:embed="rId3"/>
          <a:stretch>
            <a:fillRect/>
          </a:stretch>
        </p:blipFill>
        <p:spPr>
          <a:xfrm>
            <a:off x="10796952" y="174743"/>
            <a:ext cx="1371600" cy="1371600"/>
          </a:xfrm>
          <a:prstGeom prst="rect">
            <a:avLst/>
          </a:prstGeom>
        </p:spPr>
      </p:pic>
      <p:cxnSp>
        <p:nvCxnSpPr>
          <p:cNvPr id="8" name="Connector: Elbow 7">
            <a:extLst>
              <a:ext uri="{FF2B5EF4-FFF2-40B4-BE49-F238E27FC236}">
                <a16:creationId xmlns:a16="http://schemas.microsoft.com/office/drawing/2014/main" id="{B28784AC-95BD-EAFA-FDBF-02EA42F9E545}"/>
              </a:ext>
              <a:ext uri="{C183D7F6-B498-43B3-948B-1728B52AA6E4}">
                <adec:decorative xmlns:adec="http://schemas.microsoft.com/office/drawing/2017/decorative" val="1"/>
              </a:ext>
            </a:extLst>
          </p:cNvPr>
          <p:cNvCxnSpPr>
            <a:cxnSpLocks/>
          </p:cNvCxnSpPr>
          <p:nvPr userDrawn="1"/>
        </p:nvCxnSpPr>
        <p:spPr>
          <a:xfrm rot="10800000" flipV="1">
            <a:off x="4837845" y="3817910"/>
            <a:ext cx="2937860" cy="1587716"/>
          </a:xfrm>
          <a:prstGeom prst="bentConnector3">
            <a:avLst>
              <a:gd name="adj1" fmla="val 240521"/>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5137CB30-152E-C51D-7099-5AA69EA35619}"/>
              </a:ext>
            </a:extLst>
          </p:cNvPr>
          <p:cNvSpPr>
            <a:spLocks noGrp="1"/>
          </p:cNvSpPr>
          <p:nvPr>
            <p:ph type="ctrTitle" hasCustomPrompt="1"/>
          </p:nvPr>
        </p:nvSpPr>
        <p:spPr>
          <a:xfrm>
            <a:off x="800062" y="523563"/>
            <a:ext cx="10241281" cy="1106830"/>
          </a:xfrm>
        </p:spPr>
        <p:txBody>
          <a:bodyPr anchor="t">
            <a:normAutofit/>
          </a:bodyPr>
          <a:lstStyle>
            <a:lvl1pPr algn="l">
              <a:defRPr sz="6000" b="1">
                <a:solidFill>
                  <a:schemeClr val="bg1"/>
                </a:solidFill>
                <a:latin typeface="Trebuchet MS"/>
                <a:cs typeface="Trebuchet MS"/>
              </a:defRPr>
            </a:lvl1pPr>
          </a:lstStyle>
          <a:p>
            <a:r>
              <a:rPr lang="en-CA" dirty="0"/>
              <a:t>Click to add thank you!</a:t>
            </a:r>
            <a:endParaRPr lang="en-US" dirty="0"/>
          </a:p>
        </p:txBody>
      </p:sp>
      <p:sp>
        <p:nvSpPr>
          <p:cNvPr id="9" name="Text Placeholder 8">
            <a:extLst>
              <a:ext uri="{FF2B5EF4-FFF2-40B4-BE49-F238E27FC236}">
                <a16:creationId xmlns:a16="http://schemas.microsoft.com/office/drawing/2014/main" id="{EB93C006-54E0-66A2-4D97-E49AB52A63F7}"/>
              </a:ext>
            </a:extLst>
          </p:cNvPr>
          <p:cNvSpPr>
            <a:spLocks noGrp="1"/>
          </p:cNvSpPr>
          <p:nvPr>
            <p:ph type="body" sz="quarter" idx="10" hasCustomPrompt="1"/>
          </p:nvPr>
        </p:nvSpPr>
        <p:spPr>
          <a:xfrm>
            <a:off x="800100" y="1811008"/>
            <a:ext cx="10241243" cy="1725822"/>
          </a:xfrm>
        </p:spPr>
        <p:txBody>
          <a:bodyPr>
            <a:normAutofit/>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names and titles of presenters</a:t>
            </a:r>
            <a:endParaRPr lang="en-GB" dirty="0"/>
          </a:p>
        </p:txBody>
      </p:sp>
      <p:sp>
        <p:nvSpPr>
          <p:cNvPr id="10" name="Text Placeholder 8">
            <a:extLst>
              <a:ext uri="{FF2B5EF4-FFF2-40B4-BE49-F238E27FC236}">
                <a16:creationId xmlns:a16="http://schemas.microsoft.com/office/drawing/2014/main" id="{D5ADC481-B615-4E01-72DC-40F4FE29D9AC}"/>
              </a:ext>
            </a:extLst>
          </p:cNvPr>
          <p:cNvSpPr>
            <a:spLocks noGrp="1"/>
          </p:cNvSpPr>
          <p:nvPr>
            <p:ph type="body" sz="quarter" idx="11" hasCustomPrompt="1"/>
          </p:nvPr>
        </p:nvSpPr>
        <p:spPr>
          <a:xfrm>
            <a:off x="800100" y="3881887"/>
            <a:ext cx="10241243" cy="889465"/>
          </a:xfrm>
        </p:spPr>
        <p:txBody>
          <a:bodyPr>
            <a:noAutofit/>
          </a:bodyPr>
          <a:lstStyle>
            <a:lvl1pPr>
              <a:spcBef>
                <a:spcPts val="0"/>
              </a:spcBef>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DEPARMENT</a:t>
            </a:r>
          </a:p>
          <a:p>
            <a:pPr lvl="0"/>
            <a:r>
              <a:rPr lang="en-US" dirty="0"/>
              <a:t>CONTACT</a:t>
            </a:r>
          </a:p>
        </p:txBody>
      </p:sp>
      <p:sp>
        <p:nvSpPr>
          <p:cNvPr id="11" name="Text Placeholder 8">
            <a:extLst>
              <a:ext uri="{FF2B5EF4-FFF2-40B4-BE49-F238E27FC236}">
                <a16:creationId xmlns:a16="http://schemas.microsoft.com/office/drawing/2014/main" id="{CB929697-2A95-DD87-3A08-393A76BE7ED3}"/>
              </a:ext>
            </a:extLst>
          </p:cNvPr>
          <p:cNvSpPr>
            <a:spLocks noGrp="1"/>
          </p:cNvSpPr>
          <p:nvPr>
            <p:ph type="body" sz="quarter" idx="12" hasCustomPrompt="1"/>
          </p:nvPr>
        </p:nvSpPr>
        <p:spPr>
          <a:xfrm>
            <a:off x="800100" y="4856344"/>
            <a:ext cx="10241243" cy="483404"/>
          </a:xfrm>
        </p:spPr>
        <p:txBody>
          <a:bodyPr>
            <a:normAutofit/>
          </a:bodyPr>
          <a:lstStyle>
            <a:lvl1pPr>
              <a:defRPr sz="2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email</a:t>
            </a:r>
          </a:p>
        </p:txBody>
      </p:sp>
    </p:spTree>
    <p:extLst>
      <p:ext uri="{BB962C8B-B14F-4D97-AF65-F5344CB8AC3E}">
        <p14:creationId xmlns:p14="http://schemas.microsoft.com/office/powerpoint/2010/main" val="391501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A041440-8F17-EE45-B7C8-79D353158EB1}" type="datetime1">
              <a:rPr lang="en-CA" smtClean="0"/>
              <a:t>2024-02-05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03E8F-71B7-4244-B13B-ECEDF68F7A19}" type="slidenum">
              <a:rPr lang="en-US" smtClean="0"/>
              <a:t>‹#›</a:t>
            </a:fld>
            <a:endParaRPr lang="en-US" dirty="0"/>
          </a:p>
        </p:txBody>
      </p:sp>
    </p:spTree>
    <p:extLst>
      <p:ext uri="{BB962C8B-B14F-4D97-AF65-F5344CB8AC3E}">
        <p14:creationId xmlns:p14="http://schemas.microsoft.com/office/powerpoint/2010/main" val="31167418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D8017C-FA97-CD4E-A91B-B52D6D5EFDCD}" type="datetime1">
              <a:rPr lang="en-CA" smtClean="0"/>
              <a:t>2024-02-05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512180"/>
            <a:ext cx="2743200" cy="365125"/>
          </a:xfrm>
        </p:spPr>
        <p:txBody>
          <a:bodyPr/>
          <a:lstStyle/>
          <a:p>
            <a:fld id="{38303E8F-71B7-4244-B13B-ECEDF68F7A19}" type="slidenum">
              <a:rPr lang="en-US" smtClean="0"/>
              <a:t>‹#›</a:t>
            </a:fld>
            <a:endParaRPr lang="en-US" dirty="0"/>
          </a:p>
        </p:txBody>
      </p:sp>
    </p:spTree>
    <p:extLst>
      <p:ext uri="{BB962C8B-B14F-4D97-AF65-F5344CB8AC3E}">
        <p14:creationId xmlns:p14="http://schemas.microsoft.com/office/powerpoint/2010/main" val="3982088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C4D50F-7FCC-FD44-A4F1-88251C116689}" type="datetime1">
              <a:rPr lang="en-CA" smtClean="0"/>
              <a:t>2024-02-05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03E8F-71B7-4244-B13B-ECEDF68F7A19}" type="slidenum">
              <a:rPr lang="en-US" smtClean="0"/>
              <a:t>‹#›</a:t>
            </a:fld>
            <a:endParaRPr lang="en-US"/>
          </a:p>
        </p:txBody>
      </p:sp>
    </p:spTree>
    <p:extLst>
      <p:ext uri="{BB962C8B-B14F-4D97-AF65-F5344CB8AC3E}">
        <p14:creationId xmlns:p14="http://schemas.microsoft.com/office/powerpoint/2010/main" val="204152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E4E861-74CA-DA4C-BB0E-E2AE3E9862F1}" type="datetime1">
              <a:rPr lang="en-CA" smtClean="0"/>
              <a:t>2024-02-05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03E8F-71B7-4244-B13B-ECEDF68F7A19}" type="slidenum">
              <a:rPr lang="en-US" smtClean="0"/>
              <a:t>‹#›</a:t>
            </a:fld>
            <a:endParaRPr lang="en-US"/>
          </a:p>
        </p:txBody>
      </p:sp>
    </p:spTree>
    <p:extLst>
      <p:ext uri="{BB962C8B-B14F-4D97-AF65-F5344CB8AC3E}">
        <p14:creationId xmlns:p14="http://schemas.microsoft.com/office/powerpoint/2010/main" val="39227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B9644-6BB0-83C2-2C43-8F4ABFA4FB0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95098DC-1558-3691-4512-825F6ABBB0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5634B5-75F8-504D-35FF-0B7AE3D307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99155FE-5BC5-2DC2-6657-E16C05A171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35A962-114C-623B-FA6B-29289409097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409CD54-D3C8-AFB6-1169-EF0FE895EAF0}"/>
              </a:ext>
            </a:extLst>
          </p:cNvPr>
          <p:cNvSpPr>
            <a:spLocks noGrp="1"/>
          </p:cNvSpPr>
          <p:nvPr>
            <p:ph type="dt" sz="half" idx="10"/>
          </p:nvPr>
        </p:nvSpPr>
        <p:spPr/>
        <p:txBody>
          <a:bodyPr/>
          <a:lstStyle/>
          <a:p>
            <a:fld id="{EF068E4B-DEF5-4AC6-A345-0E86F4A85B49}" type="datetimeFigureOut">
              <a:rPr lang="en-CA" smtClean="0"/>
              <a:t>2024-02-05</a:t>
            </a:fld>
            <a:endParaRPr lang="en-CA"/>
          </a:p>
        </p:txBody>
      </p:sp>
      <p:sp>
        <p:nvSpPr>
          <p:cNvPr id="8" name="Footer Placeholder 7">
            <a:extLst>
              <a:ext uri="{FF2B5EF4-FFF2-40B4-BE49-F238E27FC236}">
                <a16:creationId xmlns:a16="http://schemas.microsoft.com/office/drawing/2014/main" id="{3CF55328-C100-DD27-D54D-34519DD0BECF}"/>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CA31B25E-F578-C957-D69E-73F9463412E5}"/>
              </a:ext>
            </a:extLst>
          </p:cNvPr>
          <p:cNvSpPr>
            <a:spLocks noGrp="1"/>
          </p:cNvSpPr>
          <p:nvPr>
            <p:ph type="sldNum" sz="quarter" idx="12"/>
          </p:nvPr>
        </p:nvSpPr>
        <p:spPr/>
        <p:txBody>
          <a:bodyPr/>
          <a:lstStyle/>
          <a:p>
            <a:fld id="{14C8C6D1-2B1F-41CC-AA8C-3FD57414D4FF}" type="slidenum">
              <a:rPr lang="en-CA" smtClean="0"/>
              <a:t>‹#›</a:t>
            </a:fld>
            <a:endParaRPr lang="en-CA"/>
          </a:p>
        </p:txBody>
      </p:sp>
    </p:spTree>
    <p:extLst>
      <p:ext uri="{BB962C8B-B14F-4D97-AF65-F5344CB8AC3E}">
        <p14:creationId xmlns:p14="http://schemas.microsoft.com/office/powerpoint/2010/main" val="150400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F91790-5309-F84C-B2A7-13C1A527247F}" type="datetime1">
              <a:rPr lang="en-CA" smtClean="0"/>
              <a:t>2024-02-05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303E8F-71B7-4244-B13B-ECEDF68F7A19}" type="slidenum">
              <a:rPr lang="en-US" smtClean="0"/>
              <a:t>‹#›</a:t>
            </a:fld>
            <a:endParaRPr lang="en-US"/>
          </a:p>
        </p:txBody>
      </p:sp>
    </p:spTree>
    <p:extLst>
      <p:ext uri="{BB962C8B-B14F-4D97-AF65-F5344CB8AC3E}">
        <p14:creationId xmlns:p14="http://schemas.microsoft.com/office/powerpoint/2010/main" val="2595462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0A957A-5CED-214E-8EDC-BC292CAD20FE}" type="datetime1">
              <a:rPr lang="en-CA" smtClean="0"/>
              <a:t>2024-02-05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303E8F-71B7-4244-B13B-ECEDF68F7A19}" type="slidenum">
              <a:rPr lang="en-US" smtClean="0"/>
              <a:t>‹#›</a:t>
            </a:fld>
            <a:endParaRPr lang="en-US"/>
          </a:p>
        </p:txBody>
      </p:sp>
    </p:spTree>
    <p:extLst>
      <p:ext uri="{BB962C8B-B14F-4D97-AF65-F5344CB8AC3E}">
        <p14:creationId xmlns:p14="http://schemas.microsoft.com/office/powerpoint/2010/main" val="20462688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EADA7E-2023-D948-9EC0-CE310FB47EE7}" type="datetime1">
              <a:rPr lang="en-CA" smtClean="0"/>
              <a:t>2024-02-05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303E8F-71B7-4244-B13B-ECEDF68F7A19}" type="slidenum">
              <a:rPr lang="en-US" smtClean="0"/>
              <a:t>‹#›</a:t>
            </a:fld>
            <a:endParaRPr lang="en-US"/>
          </a:p>
        </p:txBody>
      </p:sp>
    </p:spTree>
    <p:extLst>
      <p:ext uri="{BB962C8B-B14F-4D97-AF65-F5344CB8AC3E}">
        <p14:creationId xmlns:p14="http://schemas.microsoft.com/office/powerpoint/2010/main" val="17797466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3DAAA98-71D6-924F-AD24-4A463101B898}" type="datetime1">
              <a:rPr lang="en-CA" smtClean="0"/>
              <a:t>2024-02-05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03E8F-71B7-4244-B13B-ECEDF68F7A19}" type="slidenum">
              <a:rPr lang="en-US" smtClean="0"/>
              <a:t>‹#›</a:t>
            </a:fld>
            <a:endParaRPr lang="en-US"/>
          </a:p>
        </p:txBody>
      </p:sp>
    </p:spTree>
    <p:extLst>
      <p:ext uri="{BB962C8B-B14F-4D97-AF65-F5344CB8AC3E}">
        <p14:creationId xmlns:p14="http://schemas.microsoft.com/office/powerpoint/2010/main" val="27343290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9C41F3-119F-4C42-9B2B-665910D187CF}" type="datetime1">
              <a:rPr lang="en-CA" smtClean="0"/>
              <a:t>2024-02-05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303E8F-71B7-4244-B13B-ECEDF68F7A19}" type="slidenum">
              <a:rPr lang="en-US" smtClean="0"/>
              <a:t>‹#›</a:t>
            </a:fld>
            <a:endParaRPr lang="en-US"/>
          </a:p>
        </p:txBody>
      </p:sp>
    </p:spTree>
    <p:extLst>
      <p:ext uri="{BB962C8B-B14F-4D97-AF65-F5344CB8AC3E}">
        <p14:creationId xmlns:p14="http://schemas.microsoft.com/office/powerpoint/2010/main" val="13809828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7E2455-8B2B-4E49-815C-2068C398AC1B}" type="datetime1">
              <a:rPr lang="en-CA" smtClean="0"/>
              <a:t>2024-02-05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03E8F-71B7-4244-B13B-ECEDF68F7A19}" type="slidenum">
              <a:rPr lang="en-US" smtClean="0"/>
              <a:t>‹#›</a:t>
            </a:fld>
            <a:endParaRPr lang="en-US"/>
          </a:p>
        </p:txBody>
      </p:sp>
    </p:spTree>
    <p:extLst>
      <p:ext uri="{BB962C8B-B14F-4D97-AF65-F5344CB8AC3E}">
        <p14:creationId xmlns:p14="http://schemas.microsoft.com/office/powerpoint/2010/main" val="20889927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5FAB12-892B-8641-A7AD-B51828D6CBEC}" type="datetime1">
              <a:rPr lang="en-CA" smtClean="0"/>
              <a:t>2024-02-05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303E8F-71B7-4244-B13B-ECEDF68F7A19}" type="slidenum">
              <a:rPr lang="en-US" smtClean="0"/>
              <a:t>‹#›</a:t>
            </a:fld>
            <a:endParaRPr lang="en-US"/>
          </a:p>
        </p:txBody>
      </p:sp>
    </p:spTree>
    <p:extLst>
      <p:ext uri="{BB962C8B-B14F-4D97-AF65-F5344CB8AC3E}">
        <p14:creationId xmlns:p14="http://schemas.microsoft.com/office/powerpoint/2010/main" val="2276572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0B9CA-E789-CBB6-79DF-D247B060876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3B2869E-9F9E-4067-7367-C754F06758A5}"/>
              </a:ext>
            </a:extLst>
          </p:cNvPr>
          <p:cNvSpPr>
            <a:spLocks noGrp="1"/>
          </p:cNvSpPr>
          <p:nvPr>
            <p:ph type="dt" sz="half" idx="10"/>
          </p:nvPr>
        </p:nvSpPr>
        <p:spPr/>
        <p:txBody>
          <a:bodyPr/>
          <a:lstStyle/>
          <a:p>
            <a:fld id="{EF068E4B-DEF5-4AC6-A345-0E86F4A85B49}" type="datetimeFigureOut">
              <a:rPr lang="en-CA" smtClean="0"/>
              <a:t>2024-02-05</a:t>
            </a:fld>
            <a:endParaRPr lang="en-CA"/>
          </a:p>
        </p:txBody>
      </p:sp>
      <p:sp>
        <p:nvSpPr>
          <p:cNvPr id="4" name="Footer Placeholder 3">
            <a:extLst>
              <a:ext uri="{FF2B5EF4-FFF2-40B4-BE49-F238E27FC236}">
                <a16:creationId xmlns:a16="http://schemas.microsoft.com/office/drawing/2014/main" id="{B03EDF49-C6B9-A360-955A-155E5A286F8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376E7F7-D9C6-3ACB-45DE-8028288801B4}"/>
              </a:ext>
            </a:extLst>
          </p:cNvPr>
          <p:cNvSpPr>
            <a:spLocks noGrp="1"/>
          </p:cNvSpPr>
          <p:nvPr>
            <p:ph type="sldNum" sz="quarter" idx="12"/>
          </p:nvPr>
        </p:nvSpPr>
        <p:spPr/>
        <p:txBody>
          <a:bodyPr/>
          <a:lstStyle/>
          <a:p>
            <a:fld id="{14C8C6D1-2B1F-41CC-AA8C-3FD57414D4FF}" type="slidenum">
              <a:rPr lang="en-CA" smtClean="0"/>
              <a:t>‹#›</a:t>
            </a:fld>
            <a:endParaRPr lang="en-CA"/>
          </a:p>
        </p:txBody>
      </p:sp>
    </p:spTree>
    <p:extLst>
      <p:ext uri="{BB962C8B-B14F-4D97-AF65-F5344CB8AC3E}">
        <p14:creationId xmlns:p14="http://schemas.microsoft.com/office/powerpoint/2010/main" val="3264788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8FD05A-0169-19E7-EB53-D8BB0F3190AA}"/>
              </a:ext>
            </a:extLst>
          </p:cNvPr>
          <p:cNvSpPr>
            <a:spLocks noGrp="1"/>
          </p:cNvSpPr>
          <p:nvPr>
            <p:ph type="dt" sz="half" idx="10"/>
          </p:nvPr>
        </p:nvSpPr>
        <p:spPr/>
        <p:txBody>
          <a:bodyPr/>
          <a:lstStyle/>
          <a:p>
            <a:fld id="{EF068E4B-DEF5-4AC6-A345-0E86F4A85B49}" type="datetimeFigureOut">
              <a:rPr lang="en-CA" smtClean="0"/>
              <a:t>2024-02-05</a:t>
            </a:fld>
            <a:endParaRPr lang="en-CA"/>
          </a:p>
        </p:txBody>
      </p:sp>
      <p:sp>
        <p:nvSpPr>
          <p:cNvPr id="3" name="Footer Placeholder 2">
            <a:extLst>
              <a:ext uri="{FF2B5EF4-FFF2-40B4-BE49-F238E27FC236}">
                <a16:creationId xmlns:a16="http://schemas.microsoft.com/office/drawing/2014/main" id="{74E8FDF2-9DD7-E53E-5AFE-7F7F34D119C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C25C751-94E7-0851-BFE7-E24A0DF9828B}"/>
              </a:ext>
            </a:extLst>
          </p:cNvPr>
          <p:cNvSpPr>
            <a:spLocks noGrp="1"/>
          </p:cNvSpPr>
          <p:nvPr>
            <p:ph type="sldNum" sz="quarter" idx="12"/>
          </p:nvPr>
        </p:nvSpPr>
        <p:spPr/>
        <p:txBody>
          <a:bodyPr/>
          <a:lstStyle/>
          <a:p>
            <a:fld id="{14C8C6D1-2B1F-41CC-AA8C-3FD57414D4FF}" type="slidenum">
              <a:rPr lang="en-CA" smtClean="0"/>
              <a:t>‹#›</a:t>
            </a:fld>
            <a:endParaRPr lang="en-CA"/>
          </a:p>
        </p:txBody>
      </p:sp>
    </p:spTree>
    <p:extLst>
      <p:ext uri="{BB962C8B-B14F-4D97-AF65-F5344CB8AC3E}">
        <p14:creationId xmlns:p14="http://schemas.microsoft.com/office/powerpoint/2010/main" val="8419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7E74-DDBC-C60A-D13D-5CDB7E479C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D416DB0-98EA-576A-1F9E-A4E5421D35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586DFA16-4160-C86D-F123-4FEFFDC7A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A96BE4-D0CD-6C05-633F-601DD34C3737}"/>
              </a:ext>
            </a:extLst>
          </p:cNvPr>
          <p:cNvSpPr>
            <a:spLocks noGrp="1"/>
          </p:cNvSpPr>
          <p:nvPr>
            <p:ph type="dt" sz="half" idx="10"/>
          </p:nvPr>
        </p:nvSpPr>
        <p:spPr/>
        <p:txBody>
          <a:bodyPr/>
          <a:lstStyle/>
          <a:p>
            <a:fld id="{EF068E4B-DEF5-4AC6-A345-0E86F4A85B49}" type="datetimeFigureOut">
              <a:rPr lang="en-CA" smtClean="0"/>
              <a:t>2024-02-05</a:t>
            </a:fld>
            <a:endParaRPr lang="en-CA"/>
          </a:p>
        </p:txBody>
      </p:sp>
      <p:sp>
        <p:nvSpPr>
          <p:cNvPr id="6" name="Footer Placeholder 5">
            <a:extLst>
              <a:ext uri="{FF2B5EF4-FFF2-40B4-BE49-F238E27FC236}">
                <a16:creationId xmlns:a16="http://schemas.microsoft.com/office/drawing/2014/main" id="{439A31A5-A9E5-B4E1-69B6-4BCED80FCC3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ED455E1-007F-3C12-0DAB-935F1E418F0C}"/>
              </a:ext>
            </a:extLst>
          </p:cNvPr>
          <p:cNvSpPr>
            <a:spLocks noGrp="1"/>
          </p:cNvSpPr>
          <p:nvPr>
            <p:ph type="sldNum" sz="quarter" idx="12"/>
          </p:nvPr>
        </p:nvSpPr>
        <p:spPr/>
        <p:txBody>
          <a:bodyPr/>
          <a:lstStyle/>
          <a:p>
            <a:fld id="{14C8C6D1-2B1F-41CC-AA8C-3FD57414D4FF}" type="slidenum">
              <a:rPr lang="en-CA" smtClean="0"/>
              <a:t>‹#›</a:t>
            </a:fld>
            <a:endParaRPr lang="en-CA"/>
          </a:p>
        </p:txBody>
      </p:sp>
    </p:spTree>
    <p:extLst>
      <p:ext uri="{BB962C8B-B14F-4D97-AF65-F5344CB8AC3E}">
        <p14:creationId xmlns:p14="http://schemas.microsoft.com/office/powerpoint/2010/main" val="1131200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4276-DC90-D1BA-DFC8-49E1235BF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ABF787E-0F77-6F8B-1C1A-4ECB5CC701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CB099AA4-4483-3CF0-E7B9-683857DD2B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B7B09F-3B40-A2D9-3490-0F87B706A789}"/>
              </a:ext>
            </a:extLst>
          </p:cNvPr>
          <p:cNvSpPr>
            <a:spLocks noGrp="1"/>
          </p:cNvSpPr>
          <p:nvPr>
            <p:ph type="dt" sz="half" idx="10"/>
          </p:nvPr>
        </p:nvSpPr>
        <p:spPr/>
        <p:txBody>
          <a:bodyPr/>
          <a:lstStyle/>
          <a:p>
            <a:fld id="{EF068E4B-DEF5-4AC6-A345-0E86F4A85B49}" type="datetimeFigureOut">
              <a:rPr lang="en-CA" smtClean="0"/>
              <a:t>2024-02-05</a:t>
            </a:fld>
            <a:endParaRPr lang="en-CA"/>
          </a:p>
        </p:txBody>
      </p:sp>
      <p:sp>
        <p:nvSpPr>
          <p:cNvPr id="6" name="Footer Placeholder 5">
            <a:extLst>
              <a:ext uri="{FF2B5EF4-FFF2-40B4-BE49-F238E27FC236}">
                <a16:creationId xmlns:a16="http://schemas.microsoft.com/office/drawing/2014/main" id="{B36271DA-BEE5-C0BD-81EA-3AB3302183C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23AAF2E-10BB-7773-EC78-213C01FF4B00}"/>
              </a:ext>
            </a:extLst>
          </p:cNvPr>
          <p:cNvSpPr>
            <a:spLocks noGrp="1"/>
          </p:cNvSpPr>
          <p:nvPr>
            <p:ph type="sldNum" sz="quarter" idx="12"/>
          </p:nvPr>
        </p:nvSpPr>
        <p:spPr/>
        <p:txBody>
          <a:bodyPr/>
          <a:lstStyle/>
          <a:p>
            <a:fld id="{14C8C6D1-2B1F-41CC-AA8C-3FD57414D4FF}" type="slidenum">
              <a:rPr lang="en-CA" smtClean="0"/>
              <a:t>‹#›</a:t>
            </a:fld>
            <a:endParaRPr lang="en-CA"/>
          </a:p>
        </p:txBody>
      </p:sp>
    </p:spTree>
    <p:extLst>
      <p:ext uri="{BB962C8B-B14F-4D97-AF65-F5344CB8AC3E}">
        <p14:creationId xmlns:p14="http://schemas.microsoft.com/office/powerpoint/2010/main" val="1198585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7A745E-67C2-9301-2A0F-AD06210AE9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B67F39D-FA51-F1A4-4D5E-D272E1B5E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C607D3F-90E0-F461-D1AB-ACE6B1C13D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068E4B-DEF5-4AC6-A345-0E86F4A85B49}" type="datetimeFigureOut">
              <a:rPr lang="en-CA" smtClean="0"/>
              <a:t>2024-02-05</a:t>
            </a:fld>
            <a:endParaRPr lang="en-CA"/>
          </a:p>
        </p:txBody>
      </p:sp>
      <p:sp>
        <p:nvSpPr>
          <p:cNvPr id="5" name="Footer Placeholder 4">
            <a:extLst>
              <a:ext uri="{FF2B5EF4-FFF2-40B4-BE49-F238E27FC236}">
                <a16:creationId xmlns:a16="http://schemas.microsoft.com/office/drawing/2014/main" id="{8F70A4F6-0972-1175-7BFB-6FB6BEF503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1751E92A-68DC-C76A-8B50-73BDFD8336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8C6D1-2B1F-41CC-AA8C-3FD57414D4FF}" type="slidenum">
              <a:rPr lang="en-CA" smtClean="0"/>
              <a:t>‹#›</a:t>
            </a:fld>
            <a:endParaRPr lang="en-CA"/>
          </a:p>
        </p:txBody>
      </p:sp>
    </p:spTree>
    <p:extLst>
      <p:ext uri="{BB962C8B-B14F-4D97-AF65-F5344CB8AC3E}">
        <p14:creationId xmlns:p14="http://schemas.microsoft.com/office/powerpoint/2010/main" val="35418987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E1E070-BFB9-457F-A672-BCB82FF8A2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8540828E-D9DF-41EB-B41C-BFDB4523F8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6F24D7-483B-4D57-8842-3D6555ABA6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547ABE-F8D8-4296-A196-9521B8932B33}" type="datetimeFigureOut">
              <a:rPr lang="en-CA" smtClean="0"/>
              <a:t>2024-02-05</a:t>
            </a:fld>
            <a:endParaRPr lang="en-CA"/>
          </a:p>
        </p:txBody>
      </p:sp>
      <p:sp>
        <p:nvSpPr>
          <p:cNvPr id="5" name="Footer Placeholder 4">
            <a:extLst>
              <a:ext uri="{FF2B5EF4-FFF2-40B4-BE49-F238E27FC236}">
                <a16:creationId xmlns:a16="http://schemas.microsoft.com/office/drawing/2014/main" id="{F410AD50-DF79-4060-B179-3C59B12A72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968FF027-29DE-4E16-9A61-93ECBC3AC2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6D5183-E072-414F-8FEE-79276EB2A04C}" type="slidenum">
              <a:rPr lang="en-CA" smtClean="0"/>
              <a:t>‹#›</a:t>
            </a:fld>
            <a:endParaRPr lang="en-CA"/>
          </a:p>
        </p:txBody>
      </p:sp>
    </p:spTree>
    <p:extLst>
      <p:ext uri="{BB962C8B-B14F-4D97-AF65-F5344CB8AC3E}">
        <p14:creationId xmlns:p14="http://schemas.microsoft.com/office/powerpoint/2010/main" val="7895192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798246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t="-500" r="21000" b="-3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874713"/>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2095501"/>
            <a:ext cx="10972800" cy="3800474"/>
          </a:xfrm>
          <a:prstGeom prst="rect">
            <a:avLst/>
          </a:prstGeom>
        </p:spPr>
        <p:txBody>
          <a:bodyPr vert="horz" lIns="91440" tIns="45720" rIns="91440" bIns="45720" rtlCol="0">
            <a:norm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Forth level</a:t>
            </a: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000" b="1">
                <a:solidFill>
                  <a:srgbClr val="EDA232"/>
                </a:solidFill>
              </a:defRPr>
            </a:lvl1pPr>
          </a:lstStyle>
          <a:p>
            <a:fld id="{2FC8738B-DFBC-3D4A-BC05-DF3202138CA6}" type="slidenum">
              <a:rPr lang="en-GB" smtClean="0"/>
              <a:pPr/>
              <a:t>‹#›</a:t>
            </a:fld>
            <a:endParaRPr lang="en-GB" dirty="0"/>
          </a:p>
        </p:txBody>
      </p:sp>
    </p:spTree>
    <p:extLst>
      <p:ext uri="{BB962C8B-B14F-4D97-AF65-F5344CB8AC3E}">
        <p14:creationId xmlns:p14="http://schemas.microsoft.com/office/powerpoint/2010/main" val="32220445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defTabSz="457200" rtl="0" eaLnBrk="1" latinLnBrk="0" hangingPunct="1">
        <a:spcBef>
          <a:spcPct val="0"/>
        </a:spcBef>
        <a:buNone/>
        <a:defRPr sz="4400" b="1"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2F7DE1"/>
        </a:buClr>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EDA232"/>
        </a:buClr>
        <a:buFont typeface="Wingdings" panose="05000000000000000000" pitchFamily="2" charset="2"/>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003056"/>
        </a:buClr>
        <a:buFont typeface="Arial" panose="020B0604020202020204" pitchFamily="34" charset="0"/>
        <a:buChar char="•"/>
        <a:defRPr sz="2200" kern="1200">
          <a:solidFill>
            <a:schemeClr val="tx1"/>
          </a:solidFill>
          <a:latin typeface="+mn-lt"/>
          <a:ea typeface="+mn-ea"/>
          <a:cs typeface="+mn-cs"/>
        </a:defRPr>
      </a:lvl4pPr>
      <a:lvl5pPr marL="2057400" indent="-228600" algn="l" defTabSz="457200" rtl="0" eaLnBrk="1" latinLnBrk="0" hangingPunct="1">
        <a:spcBef>
          <a:spcPct val="20000"/>
        </a:spcBef>
        <a:buClr>
          <a:srgbClr val="F6705E"/>
        </a:buClr>
        <a:buFont typeface="Wingdings" panose="05000000000000000000" pitchFamily="2"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1121410"/>
            <a:ext cx="10515600" cy="9237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2318711"/>
            <a:ext cx="10515600" cy="385825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F346C3-2C07-004D-B30C-FDED4240687F}" type="datetime1">
              <a:rPr lang="en-CA" smtClean="0"/>
              <a:t>2024-02-05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515449"/>
            <a:ext cx="2743200" cy="365125"/>
          </a:xfrm>
          <a:prstGeom prst="rect">
            <a:avLst/>
          </a:prstGeom>
        </p:spPr>
        <p:txBody>
          <a:bodyPr vert="horz" lIns="91440" tIns="45720" rIns="91440" bIns="45720" rtlCol="0" anchor="ctr"/>
          <a:lstStyle>
            <a:lvl1pPr algn="r">
              <a:defRPr sz="1200" b="1" i="0">
                <a:solidFill>
                  <a:srgbClr val="132028"/>
                </a:solidFill>
                <a:latin typeface="Open Sans Semibold" charset="0"/>
                <a:ea typeface="Open Sans Semibold" charset="0"/>
                <a:cs typeface="Open Sans Semibold" charset="0"/>
              </a:defRPr>
            </a:lvl1pPr>
          </a:lstStyle>
          <a:p>
            <a:fld id="{B251CFD8-26B6-BC48-B9FF-B653470F1FD4}" type="slidenum">
              <a:rPr lang="en-US" smtClean="0"/>
              <a:pPr/>
              <a:t>‹#›</a:t>
            </a:fld>
            <a:endParaRPr lang="en-US" dirty="0"/>
          </a:p>
        </p:txBody>
      </p:sp>
      <p:sp>
        <p:nvSpPr>
          <p:cNvPr id="11" name="Rectangle 10"/>
          <p:cNvSpPr/>
          <p:nvPr userDrawn="1"/>
        </p:nvSpPr>
        <p:spPr>
          <a:xfrm>
            <a:off x="838199" y="484644"/>
            <a:ext cx="2943225" cy="420231"/>
          </a:xfrm>
          <a:prstGeom prst="rect">
            <a:avLst/>
          </a:prstGeom>
          <a:solidFill>
            <a:srgbClr val="FAF0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userDrawn="1"/>
        </p:nvCxnSpPr>
        <p:spPr>
          <a:xfrm>
            <a:off x="1879600" y="889774"/>
            <a:ext cx="9474200" cy="0"/>
          </a:xfrm>
          <a:prstGeom prst="line">
            <a:avLst/>
          </a:prstGeom>
          <a:ln w="28575">
            <a:solidFill>
              <a:srgbClr val="6DCAD2"/>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817010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l" defTabSz="914400" rtl="0" eaLnBrk="1" latinLnBrk="0" hangingPunct="1">
        <a:lnSpc>
          <a:spcPct val="90000"/>
        </a:lnSpc>
        <a:spcBef>
          <a:spcPct val="0"/>
        </a:spcBef>
        <a:buNone/>
        <a:defRPr sz="3200" kern="1200">
          <a:solidFill>
            <a:schemeClr val="tx1"/>
          </a:solidFill>
          <a:latin typeface="Open Sans" charset="0"/>
          <a:ea typeface="Open Sans" charset="0"/>
          <a:cs typeface="Open San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47.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2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svg"/><Relationship Id="rId2" Type="http://schemas.openxmlformats.org/officeDocument/2006/relationships/image" Target="../media/image40.jpeg"/><Relationship Id="rId1" Type="http://schemas.openxmlformats.org/officeDocument/2006/relationships/slideLayout" Target="../slideLayouts/slideLayout29.xml"/><Relationship Id="rId6" Type="http://schemas.openxmlformats.org/officeDocument/2006/relationships/image" Target="../media/image44.png"/><Relationship Id="rId5" Type="http://schemas.openxmlformats.org/officeDocument/2006/relationships/image" Target="../media/image43.jpe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sv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52.svg"/><Relationship Id="rId2" Type="http://schemas.openxmlformats.org/officeDocument/2006/relationships/image" Target="../media/image49.png"/><Relationship Id="rId1" Type="http://schemas.openxmlformats.org/officeDocument/2006/relationships/slideLayout" Target="../slideLayouts/slideLayout2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5.sv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4.png"/><Relationship Id="rId7" Type="http://schemas.openxmlformats.org/officeDocument/2006/relationships/image" Target="../media/image56.png"/><Relationship Id="rId12" Type="http://schemas.openxmlformats.org/officeDocument/2006/relationships/image" Target="../media/image61.jpeg"/><Relationship Id="rId2" Type="http://schemas.openxmlformats.org/officeDocument/2006/relationships/image" Target="../media/image53.png"/><Relationship Id="rId1" Type="http://schemas.openxmlformats.org/officeDocument/2006/relationships/slideLayout" Target="../slideLayouts/slideLayout29.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jpeg"/><Relationship Id="rId4" Type="http://schemas.openxmlformats.org/officeDocument/2006/relationships/image" Target="../media/image45.svg"/><Relationship Id="rId9" Type="http://schemas.openxmlformats.org/officeDocument/2006/relationships/image" Target="../media/image58.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12" Type="http://schemas.openxmlformats.org/officeDocument/2006/relationships/image" Target="../media/image45.svg"/><Relationship Id="rId2" Type="http://schemas.openxmlformats.org/officeDocument/2006/relationships/image" Target="../media/image62.png"/><Relationship Id="rId1" Type="http://schemas.openxmlformats.org/officeDocument/2006/relationships/slideLayout" Target="../slideLayouts/slideLayout29.xml"/><Relationship Id="rId6" Type="http://schemas.openxmlformats.org/officeDocument/2006/relationships/image" Target="../media/image66.png"/><Relationship Id="rId11" Type="http://schemas.openxmlformats.org/officeDocument/2006/relationships/image" Target="../media/image44.png"/><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9.xml"/><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84.png"/><Relationship Id="rId7" Type="http://schemas.openxmlformats.org/officeDocument/2006/relationships/image" Target="../media/image88.svg"/><Relationship Id="rId2" Type="http://schemas.openxmlformats.org/officeDocument/2006/relationships/image" Target="../media/image83.jpeg"/><Relationship Id="rId1" Type="http://schemas.openxmlformats.org/officeDocument/2006/relationships/slideLayout" Target="../slideLayouts/slideLayout29.xml"/><Relationship Id="rId6" Type="http://schemas.openxmlformats.org/officeDocument/2006/relationships/image" Target="../media/image87.png"/><Relationship Id="rId5" Type="http://schemas.openxmlformats.org/officeDocument/2006/relationships/image" Target="../media/image86.sv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47.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4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Two arrows forming one">
            <a:extLst>
              <a:ext uri="{FF2B5EF4-FFF2-40B4-BE49-F238E27FC236}">
                <a16:creationId xmlns:a16="http://schemas.microsoft.com/office/drawing/2014/main" id="{0FF1A511-A857-4DD4-5045-2C0B48628DC5}"/>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5263" b="19737"/>
          <a:stretch/>
        </p:blipFill>
        <p:spPr>
          <a:xfrm>
            <a:off x="20" y="10"/>
            <a:ext cx="12191979" cy="6857990"/>
          </a:xfrm>
          <a:prstGeom prst="rect">
            <a:avLst/>
          </a:prstGeom>
        </p:spPr>
      </p:pic>
      <p:sp>
        <p:nvSpPr>
          <p:cNvPr id="2" name="Title 1">
            <a:extLst>
              <a:ext uri="{FF2B5EF4-FFF2-40B4-BE49-F238E27FC236}">
                <a16:creationId xmlns:a16="http://schemas.microsoft.com/office/drawing/2014/main" id="{BC7437CA-80D8-3EA2-EE5C-784A9017D79A}"/>
              </a:ext>
            </a:extLst>
          </p:cNvPr>
          <p:cNvSpPr>
            <a:spLocks noGrp="1"/>
          </p:cNvSpPr>
          <p:nvPr>
            <p:ph type="title"/>
          </p:nvPr>
        </p:nvSpPr>
        <p:spPr>
          <a:xfrm>
            <a:off x="841249" y="941832"/>
            <a:ext cx="10506456" cy="2057400"/>
          </a:xfrm>
        </p:spPr>
        <p:txBody>
          <a:bodyPr anchor="b">
            <a:normAutofit fontScale="90000"/>
          </a:bodyPr>
          <a:lstStyle/>
          <a:p>
            <a:r>
              <a:rPr lang="en-US" sz="5000" b="1" dirty="0">
                <a:ln w="22225">
                  <a:solidFill>
                    <a:srgbClr val="FFFFFF"/>
                  </a:solidFill>
                </a:ln>
                <a:solidFill>
                  <a:schemeClr val="bg1"/>
                </a:solidFill>
              </a:rPr>
              <a:t>The Pivot: How to adapt policies, procedures and project management when dealing with a change of context         	           </a:t>
            </a:r>
            <a:r>
              <a:rPr lang="en-US" sz="2200" b="1" dirty="0">
                <a:ln w="22225">
                  <a:solidFill>
                    <a:srgbClr val="FFFFFF"/>
                  </a:solidFill>
                </a:ln>
                <a:solidFill>
                  <a:schemeClr val="bg1"/>
                </a:solidFill>
              </a:rPr>
              <a:t>EDCO Conference, 2024</a:t>
            </a:r>
            <a:endParaRPr lang="en-CA" sz="2200" b="1" dirty="0">
              <a:ln w="22225">
                <a:solidFill>
                  <a:srgbClr val="FFFFFF"/>
                </a:solidFill>
              </a:ln>
              <a:solidFill>
                <a:schemeClr val="bg1"/>
              </a:solidFill>
            </a:endParaRP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E7A71AA-3CAC-A6A6-CDCA-01655AE94596}"/>
              </a:ext>
            </a:extLst>
          </p:cNvPr>
          <p:cNvSpPr>
            <a:spLocks noGrp="1"/>
          </p:cNvSpPr>
          <p:nvPr>
            <p:ph idx="1"/>
          </p:nvPr>
        </p:nvSpPr>
        <p:spPr>
          <a:xfrm>
            <a:off x="841248" y="3502152"/>
            <a:ext cx="10506456" cy="2670048"/>
          </a:xfrm>
        </p:spPr>
        <p:txBody>
          <a:bodyPr>
            <a:normAutofit lnSpcReduction="10000"/>
          </a:bodyPr>
          <a:lstStyle/>
          <a:p>
            <a:pPr marL="0" indent="0" algn="ctr">
              <a:buNone/>
            </a:pPr>
            <a:r>
              <a:rPr lang="en-CA" sz="2000" b="1" dirty="0">
                <a:solidFill>
                  <a:schemeClr val="bg1"/>
                </a:solidFill>
              </a:rPr>
              <a:t>Moderator:</a:t>
            </a:r>
          </a:p>
          <a:p>
            <a:pPr marL="0" indent="0" algn="ctr">
              <a:buNone/>
            </a:pPr>
            <a:r>
              <a:rPr lang="en-CA" sz="2000" b="1" dirty="0">
                <a:solidFill>
                  <a:schemeClr val="bg1"/>
                </a:solidFill>
              </a:rPr>
              <a:t>Catherine Oosterbaan, Oosterbaan Strategy</a:t>
            </a:r>
          </a:p>
          <a:p>
            <a:pPr marL="0" indent="0" algn="ctr">
              <a:buNone/>
            </a:pPr>
            <a:r>
              <a:rPr lang="en-CA" sz="2000" b="1" dirty="0">
                <a:solidFill>
                  <a:schemeClr val="bg1"/>
                </a:solidFill>
              </a:rPr>
              <a:t>Panelists:</a:t>
            </a:r>
          </a:p>
          <a:p>
            <a:pPr marL="0" indent="0" algn="ctr">
              <a:buNone/>
            </a:pPr>
            <a:r>
              <a:rPr lang="en-CA" sz="2000" b="1" dirty="0">
                <a:solidFill>
                  <a:schemeClr val="bg1"/>
                </a:solidFill>
              </a:rPr>
              <a:t>Julia Crowder, Town of Smiths Falls</a:t>
            </a:r>
          </a:p>
          <a:p>
            <a:pPr marL="0" indent="0" algn="ctr">
              <a:buNone/>
            </a:pPr>
            <a:r>
              <a:rPr lang="en-CA" sz="2000" b="1" dirty="0">
                <a:solidFill>
                  <a:schemeClr val="bg1"/>
                </a:solidFill>
              </a:rPr>
              <a:t>Belinda Wick-Graham, Town of Minto</a:t>
            </a:r>
          </a:p>
          <a:p>
            <a:pPr marL="0" indent="0" algn="ctr">
              <a:buNone/>
            </a:pPr>
            <a:r>
              <a:rPr lang="en-CA" sz="2000" b="1" dirty="0">
                <a:solidFill>
                  <a:schemeClr val="bg1"/>
                </a:solidFill>
              </a:rPr>
              <a:t>Jeff Loney, County of Bruce</a:t>
            </a:r>
          </a:p>
          <a:p>
            <a:pPr marL="0" indent="0" algn="ctr">
              <a:buNone/>
            </a:pPr>
            <a:r>
              <a:rPr lang="en-CA" sz="2000" b="1" dirty="0">
                <a:solidFill>
                  <a:schemeClr val="bg1"/>
                </a:solidFill>
              </a:rPr>
              <a:t>Evan Cleave, Toronto Metropolitan University</a:t>
            </a:r>
          </a:p>
        </p:txBody>
      </p:sp>
    </p:spTree>
    <p:extLst>
      <p:ext uri="{BB962C8B-B14F-4D97-AF65-F5344CB8AC3E}">
        <p14:creationId xmlns:p14="http://schemas.microsoft.com/office/powerpoint/2010/main" val="2498664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03E8F-71B7-4244-B13B-ECEDF68F7A19}" type="slidenum">
              <a:rPr kumimoji="0" lang="en-US" sz="1200" b="1" i="0" u="none" strike="noStrike" kern="1200" cap="none" spc="0" normalizeH="0" baseline="0" noProof="0" smtClean="0">
                <a:ln>
                  <a:noFill/>
                </a:ln>
                <a:solidFill>
                  <a:srgbClr val="132028"/>
                </a:solidFill>
                <a:effectLst/>
                <a:uLnTx/>
                <a:uFillTx/>
                <a:latin typeface="Open Sans Semibold" charset="0"/>
                <a:ea typeface="Open Sans Semibold" charset="0"/>
                <a:cs typeface="Open Sans Semibold"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1" i="0" u="none" strike="noStrike" kern="1200" cap="none" spc="0" normalizeH="0" baseline="0" noProof="0" dirty="0">
              <a:ln>
                <a:noFill/>
              </a:ln>
              <a:solidFill>
                <a:srgbClr val="132028"/>
              </a:solidFill>
              <a:effectLst/>
              <a:uLnTx/>
              <a:uFillTx/>
              <a:latin typeface="Open Sans Semibold" charset="0"/>
              <a:ea typeface="Open Sans Semibold" charset="0"/>
              <a:cs typeface="Open Sans Semibold" charset="0"/>
            </a:endParaRPr>
          </a:p>
        </p:txBody>
      </p:sp>
      <p:sp>
        <p:nvSpPr>
          <p:cNvPr id="5" name="TextBox 4"/>
          <p:cNvSpPr txBox="1"/>
          <p:nvPr/>
        </p:nvSpPr>
        <p:spPr>
          <a:xfrm>
            <a:off x="936522" y="535042"/>
            <a:ext cx="2828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Open Sans Semibold" charset="0"/>
                <a:ea typeface="Open Sans Semibold" charset="0"/>
                <a:cs typeface="Open Sans Semibold" charset="0"/>
              </a:rPr>
              <a:t>Title</a:t>
            </a:r>
          </a:p>
        </p:txBody>
      </p:sp>
      <p:sp>
        <p:nvSpPr>
          <p:cNvPr id="6" name="Rectangle 5"/>
          <p:cNvSpPr/>
          <p:nvPr/>
        </p:nvSpPr>
        <p:spPr>
          <a:xfrm>
            <a:off x="0" y="0"/>
            <a:ext cx="12192000" cy="6858000"/>
          </a:xfrm>
          <a:prstGeom prst="rect">
            <a:avLst/>
          </a:prstGeom>
          <a:solidFill>
            <a:srgbClr val="13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erson standing on a sidewalk&#10;&#10;Description automatically generated">
            <a:extLst>
              <a:ext uri="{FF2B5EF4-FFF2-40B4-BE49-F238E27FC236}">
                <a16:creationId xmlns:a16="http://schemas.microsoft.com/office/drawing/2014/main" id="{25BE1CF1-8CBE-5CC0-A7A7-39837E37217F}"/>
              </a:ext>
            </a:extLst>
          </p:cNvPr>
          <p:cNvPicPr>
            <a:picLocks noChangeAspect="1"/>
          </p:cNvPicPr>
          <p:nvPr/>
        </p:nvPicPr>
        <p:blipFill>
          <a:blip r:embed="rId3"/>
          <a:stretch>
            <a:fillRect/>
          </a:stretch>
        </p:blipFill>
        <p:spPr>
          <a:xfrm>
            <a:off x="1615888" y="0"/>
            <a:ext cx="9144000" cy="6858000"/>
          </a:xfrm>
          <a:prstGeom prst="rect">
            <a:avLst/>
          </a:prstGeom>
        </p:spPr>
      </p:pic>
    </p:spTree>
    <p:extLst>
      <p:ext uri="{BB962C8B-B14F-4D97-AF65-F5344CB8AC3E}">
        <p14:creationId xmlns:p14="http://schemas.microsoft.com/office/powerpoint/2010/main" val="13589792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03E8F-71B7-4244-B13B-ECEDF68F7A19}" type="slidenum">
              <a:rPr kumimoji="0" lang="en-US" sz="1200" b="1" i="0" u="none" strike="noStrike" kern="1200" cap="none" spc="0" normalizeH="0" baseline="0" noProof="0" smtClean="0">
                <a:ln>
                  <a:noFill/>
                </a:ln>
                <a:solidFill>
                  <a:srgbClr val="132028"/>
                </a:solidFill>
                <a:effectLst/>
                <a:uLnTx/>
                <a:uFillTx/>
                <a:latin typeface="Open Sans Semibold" charset="0"/>
                <a:ea typeface="Open Sans Semibold" charset="0"/>
                <a:cs typeface="Open Sans Semibold"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1" i="0" u="none" strike="noStrike" kern="1200" cap="none" spc="0" normalizeH="0" baseline="0" noProof="0" dirty="0">
              <a:ln>
                <a:noFill/>
              </a:ln>
              <a:solidFill>
                <a:srgbClr val="132028"/>
              </a:solidFill>
              <a:effectLst/>
              <a:uLnTx/>
              <a:uFillTx/>
              <a:latin typeface="Open Sans Semibold" charset="0"/>
              <a:ea typeface="Open Sans Semibold" charset="0"/>
              <a:cs typeface="Open Sans Semibold" charset="0"/>
            </a:endParaRPr>
          </a:p>
        </p:txBody>
      </p:sp>
      <p:sp>
        <p:nvSpPr>
          <p:cNvPr id="5" name="TextBox 4"/>
          <p:cNvSpPr txBox="1"/>
          <p:nvPr/>
        </p:nvSpPr>
        <p:spPr>
          <a:xfrm>
            <a:off x="936522" y="535042"/>
            <a:ext cx="2828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Open Sans Semibold" charset="0"/>
                <a:ea typeface="Open Sans Semibold" charset="0"/>
                <a:cs typeface="Open Sans Semibold" charset="0"/>
              </a:rPr>
              <a:t>Title</a:t>
            </a:r>
          </a:p>
        </p:txBody>
      </p:sp>
      <p:sp>
        <p:nvSpPr>
          <p:cNvPr id="6" name="Rectangle 5"/>
          <p:cNvSpPr/>
          <p:nvPr/>
        </p:nvSpPr>
        <p:spPr>
          <a:xfrm>
            <a:off x="0" y="0"/>
            <a:ext cx="12192000" cy="6858000"/>
          </a:xfrm>
          <a:prstGeom prst="rect">
            <a:avLst/>
          </a:prstGeom>
          <a:solidFill>
            <a:srgbClr val="13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A person and person standing at a bar&#10;&#10;Description automatically generated">
            <a:extLst>
              <a:ext uri="{FF2B5EF4-FFF2-40B4-BE49-F238E27FC236}">
                <a16:creationId xmlns:a16="http://schemas.microsoft.com/office/drawing/2014/main" id="{E83FCE82-A67A-7DA9-8BFC-42D21DD5714C}"/>
              </a:ext>
            </a:extLst>
          </p:cNvPr>
          <p:cNvPicPr>
            <a:picLocks noChangeAspect="1"/>
          </p:cNvPicPr>
          <p:nvPr/>
        </p:nvPicPr>
        <p:blipFill>
          <a:blip r:embed="rId3"/>
          <a:stretch>
            <a:fillRect/>
          </a:stretch>
        </p:blipFill>
        <p:spPr>
          <a:xfrm>
            <a:off x="4760269" y="151773"/>
            <a:ext cx="4466294" cy="2975669"/>
          </a:xfrm>
          <a:prstGeom prst="rect">
            <a:avLst/>
          </a:prstGeom>
        </p:spPr>
      </p:pic>
      <p:pic>
        <p:nvPicPr>
          <p:cNvPr id="16" name="Picture 15" descr="A person standing in front of a sign&#10;&#10;Description automatically generated">
            <a:extLst>
              <a:ext uri="{FF2B5EF4-FFF2-40B4-BE49-F238E27FC236}">
                <a16:creationId xmlns:a16="http://schemas.microsoft.com/office/drawing/2014/main" id="{DDCD297E-752A-A3C5-534F-4B02489AA1FC}"/>
              </a:ext>
            </a:extLst>
          </p:cNvPr>
          <p:cNvPicPr>
            <a:picLocks noChangeAspect="1"/>
          </p:cNvPicPr>
          <p:nvPr/>
        </p:nvPicPr>
        <p:blipFill>
          <a:blip r:embed="rId4"/>
          <a:stretch>
            <a:fillRect/>
          </a:stretch>
        </p:blipFill>
        <p:spPr>
          <a:xfrm>
            <a:off x="173756" y="151775"/>
            <a:ext cx="4412758" cy="6595412"/>
          </a:xfrm>
          <a:prstGeom prst="rect">
            <a:avLst/>
          </a:prstGeom>
        </p:spPr>
      </p:pic>
      <p:pic>
        <p:nvPicPr>
          <p:cNvPr id="20" name="Picture 19" descr="A group of people posing for a photo&#10;&#10;Description automatically generated">
            <a:extLst>
              <a:ext uri="{FF2B5EF4-FFF2-40B4-BE49-F238E27FC236}">
                <a16:creationId xmlns:a16="http://schemas.microsoft.com/office/drawing/2014/main" id="{5A4DCCC1-3C54-A00C-03E1-3C2565ED217D}"/>
              </a:ext>
            </a:extLst>
          </p:cNvPr>
          <p:cNvPicPr>
            <a:picLocks noChangeAspect="1"/>
          </p:cNvPicPr>
          <p:nvPr/>
        </p:nvPicPr>
        <p:blipFill>
          <a:blip r:embed="rId5"/>
          <a:stretch>
            <a:fillRect/>
          </a:stretch>
        </p:blipFill>
        <p:spPr>
          <a:xfrm>
            <a:off x="9398419" y="151774"/>
            <a:ext cx="2610468" cy="1934030"/>
          </a:xfrm>
          <a:prstGeom prst="rect">
            <a:avLst/>
          </a:prstGeom>
        </p:spPr>
      </p:pic>
      <p:pic>
        <p:nvPicPr>
          <p:cNvPr id="23" name="Picture 22">
            <a:extLst>
              <a:ext uri="{FF2B5EF4-FFF2-40B4-BE49-F238E27FC236}">
                <a16:creationId xmlns:a16="http://schemas.microsoft.com/office/drawing/2014/main" id="{6880AB84-61B5-E2F4-61C1-4B9A42B08962}"/>
              </a:ext>
            </a:extLst>
          </p:cNvPr>
          <p:cNvPicPr>
            <a:picLocks noChangeAspect="1"/>
          </p:cNvPicPr>
          <p:nvPr/>
        </p:nvPicPr>
        <p:blipFill>
          <a:blip r:embed="rId6"/>
          <a:stretch>
            <a:fillRect/>
          </a:stretch>
        </p:blipFill>
        <p:spPr>
          <a:xfrm>
            <a:off x="4760269" y="3277589"/>
            <a:ext cx="7248618" cy="3469597"/>
          </a:xfrm>
          <a:prstGeom prst="rect">
            <a:avLst/>
          </a:prstGeom>
        </p:spPr>
      </p:pic>
      <p:pic>
        <p:nvPicPr>
          <p:cNvPr id="24" name="Picture 23">
            <a:extLst>
              <a:ext uri="{FF2B5EF4-FFF2-40B4-BE49-F238E27FC236}">
                <a16:creationId xmlns:a16="http://schemas.microsoft.com/office/drawing/2014/main" id="{F7A9F1B8-E5E3-EB11-D32A-70251483DF96}"/>
              </a:ext>
            </a:extLst>
          </p:cNvPr>
          <p:cNvPicPr>
            <a:picLocks noChangeAspect="1"/>
          </p:cNvPicPr>
          <p:nvPr/>
        </p:nvPicPr>
        <p:blipFill rotWithShape="1">
          <a:blip r:embed="rId7"/>
          <a:srcRect l="20655" t="8359" r="22083" b="56046"/>
          <a:stretch/>
        </p:blipFill>
        <p:spPr>
          <a:xfrm>
            <a:off x="9398418" y="2235950"/>
            <a:ext cx="2619825" cy="891491"/>
          </a:xfrm>
          <a:prstGeom prst="rect">
            <a:avLst/>
          </a:prstGeom>
        </p:spPr>
      </p:pic>
    </p:spTree>
    <p:extLst>
      <p:ext uri="{BB962C8B-B14F-4D97-AF65-F5344CB8AC3E}">
        <p14:creationId xmlns:p14="http://schemas.microsoft.com/office/powerpoint/2010/main" val="2111587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03E8F-71B7-4244-B13B-ECEDF68F7A19}" type="slidenum">
              <a:rPr kumimoji="0" lang="en-US" sz="1200" b="1" i="0" u="none" strike="noStrike" kern="1200" cap="none" spc="0" normalizeH="0" baseline="0" noProof="0" smtClean="0">
                <a:ln>
                  <a:noFill/>
                </a:ln>
                <a:solidFill>
                  <a:srgbClr val="132028"/>
                </a:solidFill>
                <a:effectLst/>
                <a:uLnTx/>
                <a:uFillTx/>
                <a:latin typeface="Open Sans Semibold" charset="0"/>
                <a:ea typeface="Open Sans Semibold" charset="0"/>
                <a:cs typeface="Open Sans Semibold"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1" i="0" u="none" strike="noStrike" kern="1200" cap="none" spc="0" normalizeH="0" baseline="0" noProof="0" dirty="0">
              <a:ln>
                <a:noFill/>
              </a:ln>
              <a:solidFill>
                <a:srgbClr val="132028"/>
              </a:solidFill>
              <a:effectLst/>
              <a:uLnTx/>
              <a:uFillTx/>
              <a:latin typeface="Open Sans Semibold" charset="0"/>
              <a:ea typeface="Open Sans Semibold" charset="0"/>
              <a:cs typeface="Open Sans Semibold" charset="0"/>
            </a:endParaRPr>
          </a:p>
        </p:txBody>
      </p:sp>
      <p:sp>
        <p:nvSpPr>
          <p:cNvPr id="5" name="TextBox 4"/>
          <p:cNvSpPr txBox="1"/>
          <p:nvPr/>
        </p:nvSpPr>
        <p:spPr>
          <a:xfrm>
            <a:off x="936522" y="535042"/>
            <a:ext cx="2828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Open Sans Semibold" charset="0"/>
                <a:ea typeface="Open Sans Semibold" charset="0"/>
                <a:cs typeface="Open Sans Semibold" charset="0"/>
              </a:rPr>
              <a:t>Title</a:t>
            </a:r>
          </a:p>
        </p:txBody>
      </p:sp>
      <p:sp>
        <p:nvSpPr>
          <p:cNvPr id="6" name="Rectangle 5"/>
          <p:cNvSpPr/>
          <p:nvPr/>
        </p:nvSpPr>
        <p:spPr>
          <a:xfrm>
            <a:off x="0" y="0"/>
            <a:ext cx="12192000" cy="6882309"/>
          </a:xfrm>
          <a:prstGeom prst="rect">
            <a:avLst/>
          </a:prstGeom>
          <a:solidFill>
            <a:srgbClr val="13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D535D21-2A5E-4C3D-70AC-2C55508A57B7}"/>
              </a:ext>
            </a:extLst>
          </p:cNvPr>
          <p:cNvSpPr txBox="1"/>
          <p:nvPr/>
        </p:nvSpPr>
        <p:spPr>
          <a:xfrm>
            <a:off x="321972" y="2334939"/>
            <a:ext cx="11655380" cy="19082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Here we go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50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p:cNvPicPr>
            <a:picLocks noGrp="1" noChangeAspect="1"/>
          </p:cNvPicPr>
          <p:nvPr>
            <p:ph idx="1"/>
          </p:nvPr>
        </p:nvPicPr>
        <p:blipFill rotWithShape="1">
          <a:blip r:embed="rId3">
            <a:extLst>
              <a:ext uri="{28A0092B-C50C-407E-A947-70E740481C1C}">
                <a14:useLocalDpi xmlns:a14="http://schemas.microsoft.com/office/drawing/2010/main"/>
              </a:ext>
            </a:extLst>
          </a:blip>
          <a:srcRect/>
          <a:stretch/>
        </p:blipFill>
        <p:spPr>
          <a:xfrm>
            <a:off x="-55827" y="1"/>
            <a:ext cx="12303653" cy="6858000"/>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03E8F-71B7-4244-B13B-ECEDF68F7A19}" type="slidenum">
              <a:rPr kumimoji="0" lang="en-US" sz="1200" b="1" i="0" u="none" strike="noStrike" kern="1200" cap="none" spc="0" normalizeH="0" baseline="0" noProof="0" smtClean="0">
                <a:ln>
                  <a:noFill/>
                </a:ln>
                <a:solidFill>
                  <a:srgbClr val="132028"/>
                </a:solidFill>
                <a:effectLst/>
                <a:uLnTx/>
                <a:uFillTx/>
                <a:latin typeface="Open Sans Semibold" charset="0"/>
                <a:ea typeface="Open Sans Semibold" charset="0"/>
                <a:cs typeface="Open Sans Semibold"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1" i="0" u="none" strike="noStrike" kern="1200" cap="none" spc="0" normalizeH="0" baseline="0" noProof="0" dirty="0">
              <a:ln>
                <a:noFill/>
              </a:ln>
              <a:solidFill>
                <a:srgbClr val="132028"/>
              </a:solidFill>
              <a:effectLst/>
              <a:uLnTx/>
              <a:uFillTx/>
              <a:latin typeface="Open Sans Semibold" charset="0"/>
              <a:ea typeface="Open Sans Semibold" charset="0"/>
              <a:cs typeface="Open Sans Semibold" charset="0"/>
            </a:endParaRPr>
          </a:p>
        </p:txBody>
      </p:sp>
      <p:sp>
        <p:nvSpPr>
          <p:cNvPr id="7" name="TextBox 6"/>
          <p:cNvSpPr txBox="1"/>
          <p:nvPr/>
        </p:nvSpPr>
        <p:spPr>
          <a:xfrm>
            <a:off x="1052947" y="4558982"/>
            <a:ext cx="46274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Droid Serif" charset="0"/>
                <a:ea typeface="Droid Serif" charset="0"/>
                <a:cs typeface="Droid Serif" charset="0"/>
              </a:rPr>
              <a:t>TEXT</a:t>
            </a:r>
          </a:p>
        </p:txBody>
      </p:sp>
      <p:sp>
        <p:nvSpPr>
          <p:cNvPr id="2" name="TextBox 1">
            <a:extLst>
              <a:ext uri="{FF2B5EF4-FFF2-40B4-BE49-F238E27FC236}">
                <a16:creationId xmlns:a16="http://schemas.microsoft.com/office/drawing/2014/main" id="{E5560ACD-F07E-9954-CB3C-344AC0A0B62D}"/>
              </a:ext>
            </a:extLst>
          </p:cNvPr>
          <p:cNvSpPr txBox="1"/>
          <p:nvPr/>
        </p:nvSpPr>
        <p:spPr>
          <a:xfrm>
            <a:off x="5680365" y="423256"/>
            <a:ext cx="6312651" cy="6155531"/>
          </a:xfrm>
          <a:prstGeom prst="rect">
            <a:avLst/>
          </a:prstGeom>
          <a:solidFill>
            <a:srgbClr val="132028"/>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a:t>
            </a:r>
            <a:r>
              <a:rPr kumimoji="0" lang="en-US" sz="2800" b="0"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Hershey’s return to Smith Falls was serendipitous. The company was looking for opportunities to expand in North America when the facility in Smith Falls became available, and because we had an incredibly positive experience in the past, it was an easy decision to go back. The location works really well within our North America operations, the presence of skilled talent and the warmth of the Town’s leadership have made it a sweet return.”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Senior Manager, Government Relations</a:t>
            </a:r>
          </a:p>
        </p:txBody>
      </p:sp>
      <p:pic>
        <p:nvPicPr>
          <p:cNvPr id="3" name="Picture 2">
            <a:extLst>
              <a:ext uri="{FF2B5EF4-FFF2-40B4-BE49-F238E27FC236}">
                <a16:creationId xmlns:a16="http://schemas.microsoft.com/office/drawing/2014/main" id="{EFAB3DDD-8945-C4A9-E9E8-EB0F508E654C}"/>
              </a:ext>
            </a:extLst>
          </p:cNvPr>
          <p:cNvPicPr>
            <a:picLocks noChangeAspect="1"/>
          </p:cNvPicPr>
          <p:nvPr/>
        </p:nvPicPr>
        <p:blipFill>
          <a:blip r:embed="rId4"/>
          <a:stretch>
            <a:fillRect/>
          </a:stretch>
        </p:blipFill>
        <p:spPr>
          <a:xfrm>
            <a:off x="164505" y="1687117"/>
            <a:ext cx="5261049" cy="2956041"/>
          </a:xfrm>
          <a:prstGeom prst="rect">
            <a:avLst/>
          </a:prstGeom>
        </p:spPr>
      </p:pic>
    </p:spTree>
    <p:extLst>
      <p:ext uri="{BB962C8B-B14F-4D97-AF65-F5344CB8AC3E}">
        <p14:creationId xmlns:p14="http://schemas.microsoft.com/office/powerpoint/2010/main" val="1754558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03E8F-71B7-4244-B13B-ECEDF68F7A19}" type="slidenum">
              <a:rPr kumimoji="0" lang="en-US" sz="1200" b="1" i="0" u="none" strike="noStrike" kern="1200" cap="none" spc="0" normalizeH="0" baseline="0" noProof="0" smtClean="0">
                <a:ln>
                  <a:noFill/>
                </a:ln>
                <a:solidFill>
                  <a:srgbClr val="132028"/>
                </a:solidFill>
                <a:effectLst/>
                <a:uLnTx/>
                <a:uFillTx/>
                <a:latin typeface="Open Sans Semibold" charset="0"/>
                <a:ea typeface="Open Sans Semibold" charset="0"/>
                <a:cs typeface="Open Sans Semibold"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1" i="0" u="none" strike="noStrike" kern="1200" cap="none" spc="0" normalizeH="0" baseline="0" noProof="0" dirty="0">
              <a:ln>
                <a:noFill/>
              </a:ln>
              <a:solidFill>
                <a:srgbClr val="132028"/>
              </a:solidFill>
              <a:effectLst/>
              <a:uLnTx/>
              <a:uFillTx/>
              <a:latin typeface="Open Sans Semibold" charset="0"/>
              <a:ea typeface="Open Sans Semibold" charset="0"/>
              <a:cs typeface="Open Sans Semibold" charset="0"/>
            </a:endParaRPr>
          </a:p>
        </p:txBody>
      </p:sp>
      <p:sp>
        <p:nvSpPr>
          <p:cNvPr id="5" name="TextBox 4"/>
          <p:cNvSpPr txBox="1"/>
          <p:nvPr/>
        </p:nvSpPr>
        <p:spPr>
          <a:xfrm>
            <a:off x="936522" y="535042"/>
            <a:ext cx="2828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Open Sans Semibold" charset="0"/>
                <a:ea typeface="Open Sans Semibold" charset="0"/>
                <a:cs typeface="Open Sans Semibold" charset="0"/>
              </a:rPr>
              <a:t>Title</a:t>
            </a:r>
          </a:p>
        </p:txBody>
      </p:sp>
      <p:sp>
        <p:nvSpPr>
          <p:cNvPr id="6" name="Rectangle 5"/>
          <p:cNvSpPr/>
          <p:nvPr/>
        </p:nvSpPr>
        <p:spPr>
          <a:xfrm>
            <a:off x="0" y="-1"/>
            <a:ext cx="12192000" cy="4365523"/>
          </a:xfrm>
          <a:prstGeom prst="rect">
            <a:avLst/>
          </a:prstGeom>
          <a:solidFill>
            <a:srgbClr val="13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37829" y="4683181"/>
            <a:ext cx="2516342" cy="2516342"/>
          </a:xfrm>
          <a:prstGeom prst="rect">
            <a:avLst/>
          </a:prstGeom>
        </p:spPr>
      </p:pic>
      <p:sp>
        <p:nvSpPr>
          <p:cNvPr id="16" name="Content Placeholder 2">
            <a:extLst>
              <a:ext uri="{FF2B5EF4-FFF2-40B4-BE49-F238E27FC236}">
                <a16:creationId xmlns:a16="http://schemas.microsoft.com/office/drawing/2014/main" id="{7A2F7BA0-72B8-4204-B449-D45195B0CBA0}"/>
              </a:ext>
            </a:extLst>
          </p:cNvPr>
          <p:cNvSpPr>
            <a:spLocks noGrp="1"/>
          </p:cNvSpPr>
          <p:nvPr>
            <p:ph idx="1"/>
          </p:nvPr>
        </p:nvSpPr>
        <p:spPr>
          <a:xfrm>
            <a:off x="936522" y="4092298"/>
            <a:ext cx="10417278" cy="1185756"/>
          </a:xfrm>
        </p:spPr>
        <p:txBody>
          <a:bodyPr>
            <a:normAutofit/>
          </a:bodyPr>
          <a:lstStyle/>
          <a:p>
            <a:pPr marL="0" indent="0">
              <a:lnSpc>
                <a:spcPct val="170000"/>
              </a:lnSpc>
              <a:spcBef>
                <a:spcPts val="0"/>
              </a:spcBef>
              <a:buNone/>
            </a:pPr>
            <a:r>
              <a:rPr lang="en-US" sz="2400" b="1" dirty="0">
                <a:solidFill>
                  <a:schemeClr val="bg1"/>
                </a:solidFill>
                <a:latin typeface="Open Sans Semibold" charset="0"/>
                <a:ea typeface="Open Sans Semibold" charset="0"/>
                <a:cs typeface="Open Sans Semibold" charset="0"/>
              </a:rPr>
              <a:t>TEXT</a:t>
            </a:r>
          </a:p>
        </p:txBody>
      </p:sp>
      <p:sp>
        <p:nvSpPr>
          <p:cNvPr id="2" name="TextBox 1">
            <a:extLst>
              <a:ext uri="{FF2B5EF4-FFF2-40B4-BE49-F238E27FC236}">
                <a16:creationId xmlns:a16="http://schemas.microsoft.com/office/drawing/2014/main" id="{E4D38AD3-EFA2-77C8-230A-CF18B102D23A}"/>
              </a:ext>
            </a:extLst>
          </p:cNvPr>
          <p:cNvSpPr txBox="1"/>
          <p:nvPr/>
        </p:nvSpPr>
        <p:spPr>
          <a:xfrm>
            <a:off x="1386348" y="1356852"/>
            <a:ext cx="996745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9600" b="0" i="0" u="none" strike="noStrike" kern="1200" cap="none" spc="0" normalizeH="0" baseline="0" noProof="0" dirty="0">
                <a:ln>
                  <a:noFill/>
                </a:ln>
                <a:solidFill>
                  <a:prstClr val="white"/>
                </a:solidFill>
                <a:effectLst/>
                <a:uLnTx/>
                <a:uFillTx/>
                <a:latin typeface="Calibri" panose="020F0502020204030204"/>
                <a:ea typeface="+mn-ea"/>
                <a:cs typeface="+mn-cs"/>
              </a:rPr>
              <a:t>Thank you!</a:t>
            </a:r>
            <a:r>
              <a:rPr kumimoji="0" lang="en-CA"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264810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0D32-3610-8654-CE75-EC479D4DDE87}"/>
              </a:ext>
            </a:extLst>
          </p:cNvPr>
          <p:cNvSpPr>
            <a:spLocks noGrp="1"/>
          </p:cNvSpPr>
          <p:nvPr>
            <p:ph type="ctrTitle"/>
          </p:nvPr>
        </p:nvSpPr>
        <p:spPr/>
        <p:txBody>
          <a:bodyPr/>
          <a:lstStyle/>
          <a:p>
            <a:r>
              <a:rPr lang="en-GB" dirty="0"/>
              <a:t>Manage a Pivot…</a:t>
            </a:r>
          </a:p>
        </p:txBody>
      </p:sp>
      <p:sp>
        <p:nvSpPr>
          <p:cNvPr id="3" name="Subtitle 2">
            <a:extLst>
              <a:ext uri="{FF2B5EF4-FFF2-40B4-BE49-F238E27FC236}">
                <a16:creationId xmlns:a16="http://schemas.microsoft.com/office/drawing/2014/main" id="{1D1CBF05-FF44-E742-DAA8-8ABE4FCA1B47}"/>
              </a:ext>
            </a:extLst>
          </p:cNvPr>
          <p:cNvSpPr>
            <a:spLocks noGrp="1"/>
          </p:cNvSpPr>
          <p:nvPr>
            <p:ph type="subTitle" idx="1"/>
          </p:nvPr>
        </p:nvSpPr>
        <p:spPr/>
        <p:txBody>
          <a:bodyPr/>
          <a:lstStyle/>
          <a:p>
            <a:r>
              <a:rPr lang="en-GB" dirty="0"/>
              <a:t>Even when others don’t know…</a:t>
            </a:r>
          </a:p>
        </p:txBody>
      </p:sp>
      <p:sp>
        <p:nvSpPr>
          <p:cNvPr id="4" name="Content Placeholder 3">
            <a:extLst>
              <a:ext uri="{FF2B5EF4-FFF2-40B4-BE49-F238E27FC236}">
                <a16:creationId xmlns:a16="http://schemas.microsoft.com/office/drawing/2014/main" id="{E400C27D-200D-781D-BAF1-D046D576A6B2}"/>
              </a:ext>
            </a:extLst>
          </p:cNvPr>
          <p:cNvSpPr>
            <a:spLocks noGrp="1"/>
          </p:cNvSpPr>
          <p:nvPr>
            <p:ph sz="quarter" idx="10"/>
          </p:nvPr>
        </p:nvSpPr>
        <p:spPr/>
        <p:txBody>
          <a:bodyPr/>
          <a:lstStyle/>
          <a:p>
            <a:r>
              <a:rPr lang="en-GB" dirty="0"/>
              <a:t>February 8, 2024</a:t>
            </a:r>
          </a:p>
        </p:txBody>
      </p:sp>
    </p:spTree>
    <p:extLst>
      <p:ext uri="{BB962C8B-B14F-4D97-AF65-F5344CB8AC3E}">
        <p14:creationId xmlns:p14="http://schemas.microsoft.com/office/powerpoint/2010/main" val="797237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farm prices and numbers&#10;&#10;Description automatically generated with medium confidence">
            <a:extLst>
              <a:ext uri="{FF2B5EF4-FFF2-40B4-BE49-F238E27FC236}">
                <a16:creationId xmlns:a16="http://schemas.microsoft.com/office/drawing/2014/main" id="{71052663-178A-F3B3-D6CF-C6B33466EA4E}"/>
              </a:ext>
            </a:extLst>
          </p:cNvPr>
          <p:cNvPicPr>
            <a:picLocks noChangeAspect="1"/>
          </p:cNvPicPr>
          <p:nvPr/>
        </p:nvPicPr>
        <p:blipFill>
          <a:blip r:embed="rId2"/>
          <a:stretch>
            <a:fillRect/>
          </a:stretch>
        </p:blipFill>
        <p:spPr>
          <a:xfrm>
            <a:off x="760428" y="588123"/>
            <a:ext cx="2560566" cy="2715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CBACF6ED-B713-954A-6159-C30BB44582A6}"/>
              </a:ext>
            </a:extLst>
          </p:cNvPr>
          <p:cNvSpPr txBox="1"/>
          <p:nvPr/>
        </p:nvSpPr>
        <p:spPr>
          <a:xfrm>
            <a:off x="1275125" y="219984"/>
            <a:ext cx="132546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Ideal Sans"/>
                <a:ea typeface="+mn-ea"/>
                <a:cs typeface="+mn-cs"/>
              </a:rPr>
              <a:t>Agriculture</a:t>
            </a:r>
          </a:p>
        </p:txBody>
      </p:sp>
      <p:sp>
        <p:nvSpPr>
          <p:cNvPr id="6" name="TextBox 5">
            <a:extLst>
              <a:ext uri="{FF2B5EF4-FFF2-40B4-BE49-F238E27FC236}">
                <a16:creationId xmlns:a16="http://schemas.microsoft.com/office/drawing/2014/main" id="{5E3DA8EF-2FA3-81BF-F552-8E258C5EC706}"/>
              </a:ext>
            </a:extLst>
          </p:cNvPr>
          <p:cNvSpPr txBox="1"/>
          <p:nvPr/>
        </p:nvSpPr>
        <p:spPr>
          <a:xfrm>
            <a:off x="7341959" y="1290133"/>
            <a:ext cx="89622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Ideal Sans"/>
                <a:ea typeface="+mn-ea"/>
                <a:cs typeface="+mn-cs"/>
              </a:rPr>
              <a:t>Energy</a:t>
            </a:r>
          </a:p>
        </p:txBody>
      </p:sp>
      <p:pic>
        <p:nvPicPr>
          <p:cNvPr id="8" name="Picture 7">
            <a:extLst>
              <a:ext uri="{FF2B5EF4-FFF2-40B4-BE49-F238E27FC236}">
                <a16:creationId xmlns:a16="http://schemas.microsoft.com/office/drawing/2014/main" id="{AA9177EA-29CA-3FB0-3D47-60208804DF22}"/>
              </a:ext>
            </a:extLst>
          </p:cNvPr>
          <p:cNvPicPr>
            <a:picLocks noChangeAspect="1"/>
          </p:cNvPicPr>
          <p:nvPr/>
        </p:nvPicPr>
        <p:blipFill>
          <a:blip r:embed="rId3"/>
          <a:stretch>
            <a:fillRect/>
          </a:stretch>
        </p:blipFill>
        <p:spPr>
          <a:xfrm>
            <a:off x="5662569" y="1776854"/>
            <a:ext cx="4815888" cy="27985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1945096F-89B4-3BB5-07C2-6566FB943220}"/>
              </a:ext>
            </a:extLst>
          </p:cNvPr>
          <p:cNvSpPr txBox="1"/>
          <p:nvPr/>
        </p:nvSpPr>
        <p:spPr>
          <a:xfrm>
            <a:off x="914398" y="5287646"/>
            <a:ext cx="10234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Ideal Sans"/>
                <a:ea typeface="+mn-ea"/>
                <a:cs typeface="+mn-cs"/>
              </a:rPr>
              <a:t>Tourism</a:t>
            </a:r>
          </a:p>
        </p:txBody>
      </p:sp>
      <p:pic>
        <p:nvPicPr>
          <p:cNvPr id="11" name="Picture 10" descr="A cell phone with a screen showing a picture of a beach&#10;&#10;Description automatically generated">
            <a:extLst>
              <a:ext uri="{FF2B5EF4-FFF2-40B4-BE49-F238E27FC236}">
                <a16:creationId xmlns:a16="http://schemas.microsoft.com/office/drawing/2014/main" id="{C79100BB-36E4-2784-3798-1F1F5A694F7A}"/>
              </a:ext>
            </a:extLst>
          </p:cNvPr>
          <p:cNvPicPr>
            <a:picLocks noChangeAspect="1"/>
          </p:cNvPicPr>
          <p:nvPr/>
        </p:nvPicPr>
        <p:blipFill>
          <a:blip r:embed="rId4"/>
          <a:stretch>
            <a:fillRect/>
          </a:stretch>
        </p:blipFill>
        <p:spPr>
          <a:xfrm>
            <a:off x="2040711" y="4152551"/>
            <a:ext cx="3000923" cy="23909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627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FD776-CF5F-52B6-DA05-52222313579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C8738B-DFBC-3D4A-BC05-DF3202138CA6}" type="slidenum">
              <a:rPr kumimoji="0" lang="en-GB" sz="2000" b="1" i="0" u="none" strike="noStrike" kern="1200" cap="none" spc="0" normalizeH="0" baseline="0" noProof="0" smtClean="0">
                <a:ln>
                  <a:noFill/>
                </a:ln>
                <a:solidFill>
                  <a:srgbClr val="EDA232"/>
                </a:solidFill>
                <a:effectLst/>
                <a:uLnTx/>
                <a:uFillTx/>
                <a:latin typeface="Ideal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2000" b="1" i="0" u="none" strike="noStrike" kern="1200" cap="none" spc="0" normalizeH="0" baseline="0" noProof="0" dirty="0">
              <a:ln>
                <a:noFill/>
              </a:ln>
              <a:solidFill>
                <a:srgbClr val="EDA232"/>
              </a:solidFill>
              <a:effectLst/>
              <a:uLnTx/>
              <a:uFillTx/>
              <a:latin typeface="Ideal Sans"/>
              <a:ea typeface="+mn-ea"/>
              <a:cs typeface="+mn-cs"/>
            </a:endParaRPr>
          </a:p>
        </p:txBody>
      </p:sp>
      <p:sp>
        <p:nvSpPr>
          <p:cNvPr id="3" name="Title 2">
            <a:extLst>
              <a:ext uri="{FF2B5EF4-FFF2-40B4-BE49-F238E27FC236}">
                <a16:creationId xmlns:a16="http://schemas.microsoft.com/office/drawing/2014/main" id="{62D8094D-6BC5-1B4C-7ABD-27E300C2F49B}"/>
              </a:ext>
            </a:extLst>
          </p:cNvPr>
          <p:cNvSpPr>
            <a:spLocks noGrp="1"/>
          </p:cNvSpPr>
          <p:nvPr>
            <p:ph type="title"/>
          </p:nvPr>
        </p:nvSpPr>
        <p:spPr/>
        <p:txBody>
          <a:bodyPr/>
          <a:lstStyle/>
          <a:p>
            <a:r>
              <a:rPr lang="en-GB" dirty="0"/>
              <a:t>2023 – A hard look at our priorities</a:t>
            </a:r>
          </a:p>
        </p:txBody>
      </p:sp>
      <p:sp>
        <p:nvSpPr>
          <p:cNvPr id="4" name="Text Placeholder 3">
            <a:extLst>
              <a:ext uri="{FF2B5EF4-FFF2-40B4-BE49-F238E27FC236}">
                <a16:creationId xmlns:a16="http://schemas.microsoft.com/office/drawing/2014/main" id="{C7F14B11-3675-9DE1-517F-185FC1A60EF0}"/>
              </a:ext>
            </a:extLst>
          </p:cNvPr>
          <p:cNvSpPr>
            <a:spLocks noGrp="1"/>
          </p:cNvSpPr>
          <p:nvPr>
            <p:ph type="body" sz="quarter" idx="11"/>
          </p:nvPr>
        </p:nvSpPr>
        <p:spPr>
          <a:xfrm>
            <a:off x="696779" y="2236013"/>
            <a:ext cx="5170488" cy="4197539"/>
          </a:xfrm>
        </p:spPr>
        <p:txBody>
          <a:bodyPr>
            <a:normAutofit lnSpcReduction="10000"/>
          </a:bodyPr>
          <a:lstStyle/>
          <a:p>
            <a:r>
              <a:rPr lang="en-US" dirty="0"/>
              <a:t>Economic Development Strategic Plan approved</a:t>
            </a:r>
          </a:p>
          <a:p>
            <a:pPr lvl="1"/>
            <a:r>
              <a:rPr lang="en-US" dirty="0"/>
              <a:t>Our leading questions:</a:t>
            </a:r>
          </a:p>
          <a:p>
            <a:pPr lvl="2"/>
            <a:r>
              <a:rPr lang="en-US" dirty="0"/>
              <a:t>Is this an action or an objective? Does it have clear deliverables? </a:t>
            </a:r>
          </a:p>
          <a:p>
            <a:pPr lvl="2"/>
            <a:r>
              <a:rPr lang="en-US" dirty="0"/>
              <a:t>Is this something that is within our scope of control? </a:t>
            </a:r>
          </a:p>
          <a:p>
            <a:pPr lvl="2"/>
            <a:r>
              <a:rPr lang="en-US" dirty="0"/>
              <a:t>How does the action align to our core goal?</a:t>
            </a:r>
          </a:p>
        </p:txBody>
      </p:sp>
      <p:pic>
        <p:nvPicPr>
          <p:cNvPr id="6" name="Picture 5">
            <a:extLst>
              <a:ext uri="{FF2B5EF4-FFF2-40B4-BE49-F238E27FC236}">
                <a16:creationId xmlns:a16="http://schemas.microsoft.com/office/drawing/2014/main" id="{509F32BC-E685-EF89-A3D1-0D928C6402CB}"/>
              </a:ext>
            </a:extLst>
          </p:cNvPr>
          <p:cNvPicPr>
            <a:picLocks noChangeAspect="1"/>
          </p:cNvPicPr>
          <p:nvPr/>
        </p:nvPicPr>
        <p:blipFill>
          <a:blip r:embed="rId2"/>
          <a:stretch>
            <a:fillRect/>
          </a:stretch>
        </p:blipFill>
        <p:spPr>
          <a:xfrm>
            <a:off x="6176609" y="2681434"/>
            <a:ext cx="5747645" cy="2679131"/>
          </a:xfrm>
          <a:prstGeom prst="rect">
            <a:avLst/>
          </a:prstGeom>
        </p:spPr>
      </p:pic>
    </p:spTree>
    <p:extLst>
      <p:ext uri="{BB962C8B-B14F-4D97-AF65-F5344CB8AC3E}">
        <p14:creationId xmlns:p14="http://schemas.microsoft.com/office/powerpoint/2010/main" val="388390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 calcmode="lin" valueType="num">
                                      <p:cBhvr additive="base">
                                        <p:cTn id="1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 calcmode="lin" valueType="num">
                                      <p:cBhvr additive="base">
                                        <p:cTn id="1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FD776-CF5F-52B6-DA05-52222313579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C8738B-DFBC-3D4A-BC05-DF3202138CA6}" type="slidenum">
              <a:rPr kumimoji="0" lang="en-GB" sz="2000" b="1" i="0" u="none" strike="noStrike" kern="1200" cap="none" spc="0" normalizeH="0" baseline="0" noProof="0" smtClean="0">
                <a:ln>
                  <a:noFill/>
                </a:ln>
                <a:solidFill>
                  <a:srgbClr val="EDA232"/>
                </a:solidFill>
                <a:effectLst/>
                <a:uLnTx/>
                <a:uFillTx/>
                <a:latin typeface="Ideal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2000" b="1" i="0" u="none" strike="noStrike" kern="1200" cap="none" spc="0" normalizeH="0" baseline="0" noProof="0" dirty="0">
              <a:ln>
                <a:noFill/>
              </a:ln>
              <a:solidFill>
                <a:srgbClr val="EDA232"/>
              </a:solidFill>
              <a:effectLst/>
              <a:uLnTx/>
              <a:uFillTx/>
              <a:latin typeface="Ideal Sans"/>
              <a:ea typeface="+mn-ea"/>
              <a:cs typeface="+mn-cs"/>
            </a:endParaRPr>
          </a:p>
        </p:txBody>
      </p:sp>
      <p:sp>
        <p:nvSpPr>
          <p:cNvPr id="3" name="Title 2">
            <a:extLst>
              <a:ext uri="{FF2B5EF4-FFF2-40B4-BE49-F238E27FC236}">
                <a16:creationId xmlns:a16="http://schemas.microsoft.com/office/drawing/2014/main" id="{62D8094D-6BC5-1B4C-7ABD-27E300C2F49B}"/>
              </a:ext>
            </a:extLst>
          </p:cNvPr>
          <p:cNvSpPr>
            <a:spLocks noGrp="1"/>
          </p:cNvSpPr>
          <p:nvPr>
            <p:ph type="title"/>
          </p:nvPr>
        </p:nvSpPr>
        <p:spPr/>
        <p:txBody>
          <a:bodyPr/>
          <a:lstStyle/>
          <a:p>
            <a:r>
              <a:rPr lang="en-GB" dirty="0"/>
              <a:t>Energy Sector Development Plan</a:t>
            </a:r>
          </a:p>
        </p:txBody>
      </p:sp>
      <p:sp>
        <p:nvSpPr>
          <p:cNvPr id="4" name="Text Placeholder 3">
            <a:extLst>
              <a:ext uri="{FF2B5EF4-FFF2-40B4-BE49-F238E27FC236}">
                <a16:creationId xmlns:a16="http://schemas.microsoft.com/office/drawing/2014/main" id="{C7F14B11-3675-9DE1-517F-185FC1A60EF0}"/>
              </a:ext>
            </a:extLst>
          </p:cNvPr>
          <p:cNvSpPr>
            <a:spLocks noGrp="1"/>
          </p:cNvSpPr>
          <p:nvPr>
            <p:ph type="body" sz="quarter" idx="11"/>
          </p:nvPr>
        </p:nvSpPr>
        <p:spPr>
          <a:xfrm>
            <a:off x="696779" y="2236013"/>
            <a:ext cx="10947140" cy="4197539"/>
          </a:xfrm>
        </p:spPr>
        <p:txBody>
          <a:bodyPr>
            <a:normAutofit/>
          </a:bodyPr>
          <a:lstStyle/>
          <a:p>
            <a:r>
              <a:rPr lang="en-US" dirty="0"/>
              <a:t>Already have 60+ Nuclear Suppliers</a:t>
            </a:r>
          </a:p>
          <a:p>
            <a:r>
              <a:rPr lang="en-US" dirty="0"/>
              <a:t>Bruce Power is working on a significant expansion</a:t>
            </a:r>
          </a:p>
          <a:p>
            <a:r>
              <a:rPr lang="en-US" dirty="0"/>
              <a:t>Why should we do anything else?</a:t>
            </a:r>
          </a:p>
          <a:p>
            <a:r>
              <a:rPr lang="en-US" dirty="0"/>
              <a:t>What can economic development do to positively impact this sector? </a:t>
            </a:r>
          </a:p>
        </p:txBody>
      </p:sp>
    </p:spTree>
    <p:extLst>
      <p:ext uri="{BB962C8B-B14F-4D97-AF65-F5344CB8AC3E}">
        <p14:creationId xmlns:p14="http://schemas.microsoft.com/office/powerpoint/2010/main" val="36397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FD776-CF5F-52B6-DA05-52222313579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C8738B-DFBC-3D4A-BC05-DF3202138CA6}" type="slidenum">
              <a:rPr kumimoji="0" lang="en-GB" sz="2000" b="1" i="0" u="none" strike="noStrike" kern="1200" cap="none" spc="0" normalizeH="0" baseline="0" noProof="0" smtClean="0">
                <a:ln>
                  <a:noFill/>
                </a:ln>
                <a:solidFill>
                  <a:srgbClr val="EDA232"/>
                </a:solidFill>
                <a:effectLst/>
                <a:uLnTx/>
                <a:uFillTx/>
                <a:latin typeface="Ideal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2000" b="1" i="0" u="none" strike="noStrike" kern="1200" cap="none" spc="0" normalizeH="0" baseline="0" noProof="0" dirty="0">
              <a:ln>
                <a:noFill/>
              </a:ln>
              <a:solidFill>
                <a:srgbClr val="EDA232"/>
              </a:solidFill>
              <a:effectLst/>
              <a:uLnTx/>
              <a:uFillTx/>
              <a:latin typeface="Ideal Sans"/>
              <a:ea typeface="+mn-ea"/>
              <a:cs typeface="+mn-cs"/>
            </a:endParaRPr>
          </a:p>
        </p:txBody>
      </p:sp>
      <p:pic>
        <p:nvPicPr>
          <p:cNvPr id="8" name="Picture 7" descr="One glowing fluorescent bulb amonst unlit incandescent bulbs">
            <a:extLst>
              <a:ext uri="{FF2B5EF4-FFF2-40B4-BE49-F238E27FC236}">
                <a16:creationId xmlns:a16="http://schemas.microsoft.com/office/drawing/2014/main" id="{8FCBB1B9-008B-513D-4608-89669BEED778}"/>
              </a:ext>
            </a:extLst>
          </p:cNvPr>
          <p:cNvPicPr>
            <a:picLocks noChangeAspect="1"/>
          </p:cNvPicPr>
          <p:nvPr/>
        </p:nvPicPr>
        <p:blipFill>
          <a:blip r:embed="rId2"/>
          <a:stretch>
            <a:fillRect/>
          </a:stretch>
        </p:blipFill>
        <p:spPr>
          <a:xfrm>
            <a:off x="3068507" y="2338024"/>
            <a:ext cx="5357769" cy="4018327"/>
          </a:xfrm>
          <a:prstGeom prst="rect">
            <a:avLst/>
          </a:prstGeom>
          <a:ln>
            <a:noFill/>
          </a:ln>
          <a:effectLst>
            <a:softEdge rad="112500"/>
          </a:effectLst>
        </p:spPr>
      </p:pic>
      <p:sp>
        <p:nvSpPr>
          <p:cNvPr id="9" name="TextBox 8">
            <a:extLst>
              <a:ext uri="{FF2B5EF4-FFF2-40B4-BE49-F238E27FC236}">
                <a16:creationId xmlns:a16="http://schemas.microsoft.com/office/drawing/2014/main" id="{C5010CEA-3586-5379-EDA2-970B0DF00AFB}"/>
              </a:ext>
            </a:extLst>
          </p:cNvPr>
          <p:cNvSpPr txBox="1"/>
          <p:nvPr/>
        </p:nvSpPr>
        <p:spPr>
          <a:xfrm>
            <a:off x="3380763" y="1015069"/>
            <a:ext cx="5045513"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056"/>
                </a:solidFill>
                <a:effectLst/>
                <a:uLnTx/>
                <a:uFillTx/>
                <a:latin typeface="Ideal Sans"/>
                <a:ea typeface="+mn-ea"/>
                <a:cs typeface="+mn-cs"/>
              </a:rPr>
              <a:t>“What else is there to the energy sector than production?”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056"/>
                </a:solidFill>
                <a:effectLst/>
                <a:uLnTx/>
                <a:uFillTx/>
                <a:latin typeface="Ideal Sans"/>
                <a:ea typeface="+mn-ea"/>
                <a:cs typeface="+mn-cs"/>
              </a:rPr>
              <a:t>                          - Someone </a:t>
            </a:r>
          </a:p>
        </p:txBody>
      </p:sp>
    </p:spTree>
    <p:extLst>
      <p:ext uri="{BB962C8B-B14F-4D97-AF65-F5344CB8AC3E}">
        <p14:creationId xmlns:p14="http://schemas.microsoft.com/office/powerpoint/2010/main" val="3577051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B7621-72A3-DEC8-9836-EA5F9B980C04}"/>
              </a:ext>
            </a:extLst>
          </p:cNvPr>
          <p:cNvPicPr>
            <a:picLocks noChangeAspect="1"/>
          </p:cNvPicPr>
          <p:nvPr/>
        </p:nvPicPr>
        <p:blipFill rotWithShape="1">
          <a:blip r:embed="rId2">
            <a:alphaModFix amt="40000"/>
          </a:blip>
          <a:srcRect t="8067" b="1572"/>
          <a:stretch/>
        </p:blipFill>
        <p:spPr>
          <a:xfrm>
            <a:off x="20" y="10"/>
            <a:ext cx="12191980" cy="6857990"/>
          </a:xfrm>
          <a:prstGeom prst="rect">
            <a:avLst/>
          </a:prstGeom>
        </p:spPr>
      </p:pic>
      <p:sp>
        <p:nvSpPr>
          <p:cNvPr id="4" name="Title 3">
            <a:extLst>
              <a:ext uri="{FF2B5EF4-FFF2-40B4-BE49-F238E27FC236}">
                <a16:creationId xmlns:a16="http://schemas.microsoft.com/office/drawing/2014/main" id="{68469FCF-55FF-3032-3EBC-CD6BCC2D3DF5}"/>
              </a:ext>
            </a:extLst>
          </p:cNvPr>
          <p:cNvSpPr>
            <a:spLocks noGrp="1"/>
          </p:cNvSpPr>
          <p:nvPr>
            <p:ph type="ctrTitle"/>
          </p:nvPr>
        </p:nvSpPr>
        <p:spPr>
          <a:xfrm>
            <a:off x="965200" y="965200"/>
            <a:ext cx="10261600" cy="3564869"/>
          </a:xfrm>
        </p:spPr>
        <p:txBody>
          <a:bodyPr>
            <a:normAutofit/>
          </a:bodyPr>
          <a:lstStyle/>
          <a:p>
            <a:pPr algn="l"/>
            <a:r>
              <a:rPr lang="en-CA" sz="8900">
                <a:ln w="22225">
                  <a:solidFill>
                    <a:schemeClr val="tx1"/>
                  </a:solidFill>
                  <a:miter lim="800000"/>
                </a:ln>
                <a:noFill/>
              </a:rPr>
              <a:t>The one certainty we have is change….</a:t>
            </a:r>
          </a:p>
        </p:txBody>
      </p:sp>
    </p:spTree>
    <p:extLst>
      <p:ext uri="{BB962C8B-B14F-4D97-AF65-F5344CB8AC3E}">
        <p14:creationId xmlns:p14="http://schemas.microsoft.com/office/powerpoint/2010/main" val="175437982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FD776-CF5F-52B6-DA05-52222313579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C8738B-DFBC-3D4A-BC05-DF3202138CA6}" type="slidenum">
              <a:rPr kumimoji="0" lang="en-GB" sz="2000" b="1" i="0" u="none" strike="noStrike" kern="1200" cap="none" spc="0" normalizeH="0" baseline="0" noProof="0" smtClean="0">
                <a:ln>
                  <a:noFill/>
                </a:ln>
                <a:solidFill>
                  <a:srgbClr val="EDA232"/>
                </a:solidFill>
                <a:effectLst/>
                <a:uLnTx/>
                <a:uFillTx/>
                <a:latin typeface="Ideal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2000" b="1" i="0" u="none" strike="noStrike" kern="1200" cap="none" spc="0" normalizeH="0" baseline="0" noProof="0" dirty="0">
              <a:ln>
                <a:noFill/>
              </a:ln>
              <a:solidFill>
                <a:srgbClr val="EDA232"/>
              </a:solidFill>
              <a:effectLst/>
              <a:uLnTx/>
              <a:uFillTx/>
              <a:latin typeface="Ideal Sans"/>
              <a:ea typeface="+mn-ea"/>
              <a:cs typeface="+mn-cs"/>
            </a:endParaRPr>
          </a:p>
        </p:txBody>
      </p:sp>
      <p:graphicFrame>
        <p:nvGraphicFramePr>
          <p:cNvPr id="11" name="Diagram 10">
            <a:extLst>
              <a:ext uri="{FF2B5EF4-FFF2-40B4-BE49-F238E27FC236}">
                <a16:creationId xmlns:a16="http://schemas.microsoft.com/office/drawing/2014/main" id="{2844F72B-15B7-CB36-891D-257151E807B2}"/>
              </a:ext>
            </a:extLst>
          </p:cNvPr>
          <p:cNvGraphicFramePr/>
          <p:nvPr/>
        </p:nvGraphicFramePr>
        <p:xfrm>
          <a:off x="1619075" y="678304"/>
          <a:ext cx="9153663" cy="4051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1C61145E-F3BB-9EBF-7FC1-C556789A687B}"/>
              </a:ext>
            </a:extLst>
          </p:cNvPr>
          <p:cNvSpPr txBox="1"/>
          <p:nvPr/>
        </p:nvSpPr>
        <p:spPr>
          <a:xfrm>
            <a:off x="5008228" y="4989270"/>
            <a:ext cx="1826004"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3056"/>
                </a:solidFill>
                <a:effectLst/>
                <a:uLnTx/>
                <a:uFillTx/>
                <a:latin typeface="Ideal Sans"/>
                <a:ea typeface="+mn-ea"/>
                <a:cs typeface="+mn-cs"/>
              </a:rPr>
              <a:t>Solution?</a:t>
            </a:r>
          </a:p>
        </p:txBody>
      </p:sp>
    </p:spTree>
    <p:extLst>
      <p:ext uri="{BB962C8B-B14F-4D97-AF65-F5344CB8AC3E}">
        <p14:creationId xmlns:p14="http://schemas.microsoft.com/office/powerpoint/2010/main" val="358859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FD776-CF5F-52B6-DA05-52222313579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C8738B-DFBC-3D4A-BC05-DF3202138CA6}" type="slidenum">
              <a:rPr kumimoji="0" lang="en-GB" sz="2000" b="1" i="0" u="none" strike="noStrike" kern="1200" cap="none" spc="0" normalizeH="0" baseline="0" noProof="0" smtClean="0">
                <a:ln>
                  <a:noFill/>
                </a:ln>
                <a:solidFill>
                  <a:srgbClr val="EDA232"/>
                </a:solidFill>
                <a:effectLst/>
                <a:uLnTx/>
                <a:uFillTx/>
                <a:latin typeface="Ideal San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2000" b="1" i="0" u="none" strike="noStrike" kern="1200" cap="none" spc="0" normalizeH="0" baseline="0" noProof="0" dirty="0">
              <a:ln>
                <a:noFill/>
              </a:ln>
              <a:solidFill>
                <a:srgbClr val="EDA232"/>
              </a:solidFill>
              <a:effectLst/>
              <a:uLnTx/>
              <a:uFillTx/>
              <a:latin typeface="Ideal Sans"/>
              <a:ea typeface="+mn-ea"/>
              <a:cs typeface="+mn-cs"/>
            </a:endParaRPr>
          </a:p>
        </p:txBody>
      </p:sp>
      <p:sp>
        <p:nvSpPr>
          <p:cNvPr id="3" name="Title 2">
            <a:extLst>
              <a:ext uri="{FF2B5EF4-FFF2-40B4-BE49-F238E27FC236}">
                <a16:creationId xmlns:a16="http://schemas.microsoft.com/office/drawing/2014/main" id="{62D8094D-6BC5-1B4C-7ABD-27E300C2F49B}"/>
              </a:ext>
            </a:extLst>
          </p:cNvPr>
          <p:cNvSpPr>
            <a:spLocks noGrp="1"/>
          </p:cNvSpPr>
          <p:nvPr>
            <p:ph type="title"/>
          </p:nvPr>
        </p:nvSpPr>
        <p:spPr/>
        <p:txBody>
          <a:bodyPr/>
          <a:lstStyle/>
          <a:p>
            <a:r>
              <a:rPr lang="en-GB" dirty="0"/>
              <a:t>What this has taught us? </a:t>
            </a:r>
          </a:p>
        </p:txBody>
      </p:sp>
      <p:sp>
        <p:nvSpPr>
          <p:cNvPr id="5" name="Text Placeholder 3">
            <a:extLst>
              <a:ext uri="{FF2B5EF4-FFF2-40B4-BE49-F238E27FC236}">
                <a16:creationId xmlns:a16="http://schemas.microsoft.com/office/drawing/2014/main" id="{BF59109B-40BB-1B04-FAF6-15805D4A78F4}"/>
              </a:ext>
            </a:extLst>
          </p:cNvPr>
          <p:cNvSpPr>
            <a:spLocks noGrp="1"/>
          </p:cNvSpPr>
          <p:nvPr>
            <p:ph type="body" sz="quarter" idx="11"/>
          </p:nvPr>
        </p:nvSpPr>
        <p:spPr>
          <a:xfrm>
            <a:off x="696779" y="2236013"/>
            <a:ext cx="10435412" cy="4197539"/>
          </a:xfrm>
        </p:spPr>
        <p:txBody>
          <a:bodyPr>
            <a:normAutofit lnSpcReduction="10000"/>
          </a:bodyPr>
          <a:lstStyle/>
          <a:p>
            <a:r>
              <a:rPr lang="en-US" dirty="0"/>
              <a:t>Focus on your core ideas</a:t>
            </a:r>
          </a:p>
          <a:p>
            <a:pPr lvl="1"/>
            <a:r>
              <a:rPr lang="en-US" dirty="0"/>
              <a:t>Remember a pivot keeps one foot on the ground</a:t>
            </a:r>
          </a:p>
          <a:p>
            <a:r>
              <a:rPr lang="en-US" dirty="0"/>
              <a:t>Embed the idea of the pivot in all the work you do</a:t>
            </a:r>
          </a:p>
          <a:p>
            <a:pPr lvl="1"/>
            <a:r>
              <a:rPr lang="en-US" dirty="0"/>
              <a:t>Strategy can be rigid, change is not</a:t>
            </a:r>
          </a:p>
          <a:p>
            <a:r>
              <a:rPr lang="en-US" dirty="0"/>
              <a:t>Listen to your audience</a:t>
            </a:r>
          </a:p>
          <a:p>
            <a:pPr lvl="1"/>
            <a:r>
              <a:rPr lang="en-US" dirty="0"/>
              <a:t>Break out of your pre-determined definitions</a:t>
            </a:r>
          </a:p>
          <a:p>
            <a:r>
              <a:rPr lang="en-US" dirty="0"/>
              <a:t>Stay up to Date</a:t>
            </a:r>
          </a:p>
          <a:p>
            <a:pPr lvl="1"/>
            <a:r>
              <a:rPr lang="en-US" dirty="0"/>
              <a:t>Business are moving faster than we are, react to trends.</a:t>
            </a:r>
          </a:p>
        </p:txBody>
      </p:sp>
    </p:spTree>
    <p:extLst>
      <p:ext uri="{BB962C8B-B14F-4D97-AF65-F5344CB8AC3E}">
        <p14:creationId xmlns:p14="http://schemas.microsoft.com/office/powerpoint/2010/main" val="70743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 calcmode="lin" valueType="num">
                                      <p:cBhvr additive="base">
                                        <p:cTn id="41"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20FFF-F739-F3C9-B3FA-49DA1AE56396}"/>
              </a:ext>
            </a:extLst>
          </p:cNvPr>
          <p:cNvSpPr>
            <a:spLocks noGrp="1"/>
          </p:cNvSpPr>
          <p:nvPr>
            <p:ph type="ctrTitle"/>
          </p:nvPr>
        </p:nvSpPr>
        <p:spPr/>
        <p:txBody>
          <a:bodyPr/>
          <a:lstStyle/>
          <a:p>
            <a:r>
              <a:rPr lang="en-US" dirty="0"/>
              <a:t>Thank you!</a:t>
            </a:r>
            <a:endParaRPr lang="en-GB" dirty="0"/>
          </a:p>
        </p:txBody>
      </p:sp>
      <p:sp>
        <p:nvSpPr>
          <p:cNvPr id="3" name="Text Placeholder 2">
            <a:extLst>
              <a:ext uri="{FF2B5EF4-FFF2-40B4-BE49-F238E27FC236}">
                <a16:creationId xmlns:a16="http://schemas.microsoft.com/office/drawing/2014/main" id="{BF99C517-0BBA-02F1-052A-A828412BBDD5}"/>
              </a:ext>
            </a:extLst>
          </p:cNvPr>
          <p:cNvSpPr>
            <a:spLocks noGrp="1"/>
          </p:cNvSpPr>
          <p:nvPr>
            <p:ph type="body" sz="quarter" idx="10"/>
          </p:nvPr>
        </p:nvSpPr>
        <p:spPr/>
        <p:txBody>
          <a:bodyPr/>
          <a:lstStyle/>
          <a:p>
            <a:r>
              <a:rPr lang="en-US" dirty="0"/>
              <a:t>Jeff Loney, Manager of Economic Development, Bruce County</a:t>
            </a:r>
            <a:endParaRPr lang="en-GB" dirty="0"/>
          </a:p>
        </p:txBody>
      </p:sp>
      <p:sp>
        <p:nvSpPr>
          <p:cNvPr id="4" name="Text Placeholder 3">
            <a:extLst>
              <a:ext uri="{FF2B5EF4-FFF2-40B4-BE49-F238E27FC236}">
                <a16:creationId xmlns:a16="http://schemas.microsoft.com/office/drawing/2014/main" id="{F8A17ACF-FF8D-3838-0CAA-5F1D1CBCD971}"/>
              </a:ext>
            </a:extLst>
          </p:cNvPr>
          <p:cNvSpPr>
            <a:spLocks noGrp="1"/>
          </p:cNvSpPr>
          <p:nvPr>
            <p:ph type="body" sz="quarter" idx="11"/>
          </p:nvPr>
        </p:nvSpPr>
        <p:spPr/>
        <p:txBody>
          <a:bodyPr/>
          <a:lstStyle/>
          <a:p>
            <a:r>
              <a:rPr lang="en-US" dirty="0"/>
              <a:t>ECONOMIC DEVELOPMENT</a:t>
            </a:r>
          </a:p>
          <a:p>
            <a:r>
              <a:rPr lang="en-US" dirty="0"/>
              <a:t>CONTACT</a:t>
            </a:r>
            <a:endParaRPr lang="en-GB" dirty="0"/>
          </a:p>
        </p:txBody>
      </p:sp>
      <p:sp>
        <p:nvSpPr>
          <p:cNvPr id="5" name="Text Placeholder 4">
            <a:extLst>
              <a:ext uri="{FF2B5EF4-FFF2-40B4-BE49-F238E27FC236}">
                <a16:creationId xmlns:a16="http://schemas.microsoft.com/office/drawing/2014/main" id="{8BBB4ED5-9D30-A9A4-CDFA-3E89CBDD88CB}"/>
              </a:ext>
            </a:extLst>
          </p:cNvPr>
          <p:cNvSpPr>
            <a:spLocks noGrp="1"/>
          </p:cNvSpPr>
          <p:nvPr>
            <p:ph type="body" sz="quarter" idx="12"/>
          </p:nvPr>
        </p:nvSpPr>
        <p:spPr/>
        <p:txBody>
          <a:bodyPr/>
          <a:lstStyle/>
          <a:p>
            <a:r>
              <a:rPr lang="en-US" dirty="0"/>
              <a:t>jloney@brucecounty.on.ca</a:t>
            </a:r>
            <a:endParaRPr lang="en-GB" dirty="0"/>
          </a:p>
        </p:txBody>
      </p:sp>
    </p:spTree>
    <p:extLst>
      <p:ext uri="{BB962C8B-B14F-4D97-AF65-F5344CB8AC3E}">
        <p14:creationId xmlns:p14="http://schemas.microsoft.com/office/powerpoint/2010/main" val="1580752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61" r="-27565" b="-34626"/>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193802" y="1943917"/>
            <a:ext cx="13697941" cy="5418360"/>
            <a:chOff x="0" y="0"/>
            <a:chExt cx="5411532" cy="2140587"/>
          </a:xfrm>
        </p:grpSpPr>
        <p:sp>
          <p:nvSpPr>
            <p:cNvPr id="4" name="Freeform 4"/>
            <p:cNvSpPr/>
            <p:nvPr/>
          </p:nvSpPr>
          <p:spPr>
            <a:xfrm>
              <a:off x="0" y="0"/>
              <a:ext cx="5411532" cy="2140587"/>
            </a:xfrm>
            <a:custGeom>
              <a:avLst/>
              <a:gdLst/>
              <a:ahLst/>
              <a:cxnLst/>
              <a:rect l="l" t="t" r="r" b="b"/>
              <a:pathLst>
                <a:path w="5411532" h="2140587">
                  <a:moveTo>
                    <a:pt x="0" y="0"/>
                  </a:moveTo>
                  <a:lnTo>
                    <a:pt x="5411532" y="0"/>
                  </a:lnTo>
                  <a:lnTo>
                    <a:pt x="5411532" y="2140587"/>
                  </a:lnTo>
                  <a:lnTo>
                    <a:pt x="0" y="2140587"/>
                  </a:lnTo>
                  <a:close/>
                </a:path>
              </a:pathLst>
            </a:custGeom>
            <a:solidFill>
              <a:srgbClr val="005CAB">
                <a:alpha val="61961"/>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47625"/>
              <a:ext cx="5411532" cy="21882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1214731" y="-1042495"/>
            <a:ext cx="6304149" cy="6304149"/>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C143"/>
            </a:solidFill>
          </p:spPr>
          <p:txBody>
            <a:bodyPr/>
            <a:lstStyle/>
            <a:p>
              <a:pPr defTabSz="609630"/>
              <a:endParaRPr lang="en-US" sz="1200">
                <a:solidFill>
                  <a:prstClr val="black"/>
                </a:solidFill>
                <a:latin typeface="Calibri"/>
              </a:endParaRPr>
            </a:p>
          </p:txBody>
        </p:sp>
        <p:sp>
          <p:nvSpPr>
            <p:cNvPr id="8" name="TextBox 8"/>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a:grpSpLocks noChangeAspect="1"/>
          </p:cNvGrpSpPr>
          <p:nvPr/>
        </p:nvGrpSpPr>
        <p:grpSpPr>
          <a:xfrm>
            <a:off x="-1046259" y="-874012"/>
            <a:ext cx="5967205" cy="5967182"/>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16666" b="-16666"/>
              </a:stretch>
            </a:blipFill>
          </p:spPr>
          <p:txBody>
            <a:bodyPr/>
            <a:lstStyle/>
            <a:p>
              <a:pPr defTabSz="609630"/>
              <a:endParaRPr lang="en-US" sz="1200">
                <a:solidFill>
                  <a:prstClr val="black"/>
                </a:solidFill>
                <a:latin typeface="Calibri"/>
              </a:endParaRPr>
            </a:p>
          </p:txBody>
        </p:sp>
      </p:grpSp>
      <p:grpSp>
        <p:nvGrpSpPr>
          <p:cNvPr id="11" name="Group 11"/>
          <p:cNvGrpSpPr/>
          <p:nvPr/>
        </p:nvGrpSpPr>
        <p:grpSpPr>
          <a:xfrm>
            <a:off x="-634581" y="6023807"/>
            <a:ext cx="3851425" cy="508876"/>
            <a:chOff x="0" y="0"/>
            <a:chExt cx="1602378" cy="211717"/>
          </a:xfrm>
        </p:grpSpPr>
        <p:sp>
          <p:nvSpPr>
            <p:cNvPr id="12" name="Freeform 12"/>
            <p:cNvSpPr/>
            <p:nvPr/>
          </p:nvSpPr>
          <p:spPr>
            <a:xfrm>
              <a:off x="0" y="0"/>
              <a:ext cx="1602378" cy="211717"/>
            </a:xfrm>
            <a:custGeom>
              <a:avLst/>
              <a:gdLst/>
              <a:ahLst/>
              <a:cxnLst/>
              <a:rect l="l" t="t" r="r" b="b"/>
              <a:pathLst>
                <a:path w="1602378" h="211717">
                  <a:moveTo>
                    <a:pt x="105858" y="0"/>
                  </a:moveTo>
                  <a:lnTo>
                    <a:pt x="1496519" y="0"/>
                  </a:lnTo>
                  <a:cubicBezTo>
                    <a:pt x="1524595" y="0"/>
                    <a:pt x="1551520" y="11153"/>
                    <a:pt x="1571372" y="31005"/>
                  </a:cubicBezTo>
                  <a:cubicBezTo>
                    <a:pt x="1591225" y="50858"/>
                    <a:pt x="1602378" y="77783"/>
                    <a:pt x="1602378" y="105858"/>
                  </a:cubicBezTo>
                  <a:lnTo>
                    <a:pt x="1602378" y="105858"/>
                  </a:lnTo>
                  <a:cubicBezTo>
                    <a:pt x="1602378" y="133934"/>
                    <a:pt x="1591225" y="160859"/>
                    <a:pt x="1571372" y="180712"/>
                  </a:cubicBezTo>
                  <a:cubicBezTo>
                    <a:pt x="1551520" y="200564"/>
                    <a:pt x="1524595" y="211717"/>
                    <a:pt x="1496519" y="211717"/>
                  </a:cubicBezTo>
                  <a:lnTo>
                    <a:pt x="105858" y="211717"/>
                  </a:lnTo>
                  <a:cubicBezTo>
                    <a:pt x="77783" y="211717"/>
                    <a:pt x="50858" y="200564"/>
                    <a:pt x="31005" y="180712"/>
                  </a:cubicBezTo>
                  <a:cubicBezTo>
                    <a:pt x="11153" y="160859"/>
                    <a:pt x="0" y="133934"/>
                    <a:pt x="0" y="105858"/>
                  </a:cubicBezTo>
                  <a:lnTo>
                    <a:pt x="0" y="105858"/>
                  </a:lnTo>
                  <a:cubicBezTo>
                    <a:pt x="0" y="77783"/>
                    <a:pt x="11153" y="50858"/>
                    <a:pt x="31005" y="31005"/>
                  </a:cubicBezTo>
                  <a:cubicBezTo>
                    <a:pt x="50858" y="11153"/>
                    <a:pt x="77783" y="0"/>
                    <a:pt x="105858" y="0"/>
                  </a:cubicBezTo>
                  <a:close/>
                </a:path>
              </a:pathLst>
            </a:custGeom>
            <a:solidFill>
              <a:srgbClr val="7AC143"/>
            </a:solidFill>
          </p:spPr>
          <p:txBody>
            <a:bodyPr/>
            <a:lstStyle/>
            <a:p>
              <a:pPr defTabSz="609630"/>
              <a:endParaRPr lang="en-US" sz="1200">
                <a:solidFill>
                  <a:prstClr val="black"/>
                </a:solidFill>
                <a:latin typeface="Calibri"/>
              </a:endParaRPr>
            </a:p>
          </p:txBody>
        </p:sp>
        <p:sp>
          <p:nvSpPr>
            <p:cNvPr id="13" name="TextBox 13"/>
            <p:cNvSpPr txBox="1"/>
            <p:nvPr/>
          </p:nvSpPr>
          <p:spPr>
            <a:xfrm>
              <a:off x="0" y="-47625"/>
              <a:ext cx="1602378" cy="25934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AutoShape 14"/>
          <p:cNvSpPr/>
          <p:nvPr/>
        </p:nvSpPr>
        <p:spPr>
          <a:xfrm rot="4388">
            <a:off x="3153418" y="6252845"/>
            <a:ext cx="9949049" cy="0"/>
          </a:xfrm>
          <a:prstGeom prst="line">
            <a:avLst/>
          </a:prstGeom>
          <a:ln w="57150" cap="flat">
            <a:solidFill>
              <a:srgbClr val="7AC143"/>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15" name="Group 15"/>
          <p:cNvGrpSpPr/>
          <p:nvPr/>
        </p:nvGrpSpPr>
        <p:grpSpPr>
          <a:xfrm>
            <a:off x="5525008" y="162751"/>
            <a:ext cx="2476927" cy="2476927"/>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C143"/>
            </a:solidFill>
          </p:spPr>
          <p:txBody>
            <a:bodyPr/>
            <a:lstStyle/>
            <a:p>
              <a:pPr defTabSz="609630"/>
              <a:endParaRPr lang="en-US" sz="1200">
                <a:solidFill>
                  <a:prstClr val="black"/>
                </a:solidFill>
                <a:latin typeface="Calibri"/>
              </a:endParaRPr>
            </a:p>
          </p:txBody>
        </p:sp>
        <p:sp>
          <p:nvSpPr>
            <p:cNvPr id="17" name="TextBox 17"/>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8" name="Group 18"/>
          <p:cNvGrpSpPr>
            <a:grpSpLocks noChangeAspect="1"/>
          </p:cNvGrpSpPr>
          <p:nvPr/>
        </p:nvGrpSpPr>
        <p:grpSpPr>
          <a:xfrm>
            <a:off x="5634277" y="272025"/>
            <a:ext cx="2258388" cy="2258379"/>
            <a:chOff x="0" y="0"/>
            <a:chExt cx="6350000" cy="6349975"/>
          </a:xfrm>
        </p:grpSpPr>
        <p:sp>
          <p:nvSpPr>
            <p:cNvPr id="19" name="Freeform 1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b="-25000"/>
              </a:stretch>
            </a:blipFill>
          </p:spPr>
          <p:txBody>
            <a:bodyPr/>
            <a:lstStyle/>
            <a:p>
              <a:pPr defTabSz="609630"/>
              <a:endParaRPr lang="en-US" sz="1200">
                <a:solidFill>
                  <a:prstClr val="black"/>
                </a:solidFill>
                <a:latin typeface="Calibri"/>
              </a:endParaRPr>
            </a:p>
          </p:txBody>
        </p:sp>
      </p:grpSp>
      <p:grpSp>
        <p:nvGrpSpPr>
          <p:cNvPr id="20" name="Group 20"/>
          <p:cNvGrpSpPr/>
          <p:nvPr/>
        </p:nvGrpSpPr>
        <p:grpSpPr>
          <a:xfrm>
            <a:off x="8615503" y="564155"/>
            <a:ext cx="1966249" cy="1966249"/>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C143"/>
            </a:solidFill>
          </p:spPr>
          <p:txBody>
            <a:bodyPr/>
            <a:lstStyle/>
            <a:p>
              <a:pPr defTabSz="609630"/>
              <a:endParaRPr lang="en-US" sz="1200">
                <a:solidFill>
                  <a:prstClr val="black"/>
                </a:solidFill>
                <a:latin typeface="Calibri"/>
              </a:endParaRPr>
            </a:p>
          </p:txBody>
        </p:sp>
        <p:sp>
          <p:nvSpPr>
            <p:cNvPr id="22" name="TextBox 22"/>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3" name="Group 23"/>
          <p:cNvGrpSpPr>
            <a:grpSpLocks noChangeAspect="1"/>
          </p:cNvGrpSpPr>
          <p:nvPr/>
        </p:nvGrpSpPr>
        <p:grpSpPr>
          <a:xfrm>
            <a:off x="8729892" y="678547"/>
            <a:ext cx="1737471" cy="1737464"/>
            <a:chOff x="0" y="0"/>
            <a:chExt cx="6350000" cy="6349975"/>
          </a:xfrm>
        </p:grpSpPr>
        <p:sp>
          <p:nvSpPr>
            <p:cNvPr id="24" name="Freeform 24"/>
            <p:cNvSpPr/>
            <p:nvPr/>
          </p:nvSpPr>
          <p:spPr>
            <a:xfrm flipH="1">
              <a:off x="0" y="0"/>
              <a:ext cx="6350000" cy="6349974"/>
            </a:xfrm>
            <a:custGeom>
              <a:avLst/>
              <a:gdLst/>
              <a:ahLst/>
              <a:cxnLst/>
              <a:rect l="l" t="t" r="r" b="b"/>
              <a:pathLst>
                <a:path w="6350000" h="6349974">
                  <a:moveTo>
                    <a:pt x="0" y="3175025"/>
                  </a:moveTo>
                  <a:cubicBezTo>
                    <a:pt x="0" y="4928451"/>
                    <a:pt x="1421524" y="6349974"/>
                    <a:pt x="3175000" y="6349974"/>
                  </a:cubicBezTo>
                  <a:cubicBezTo>
                    <a:pt x="4928502" y="6349974"/>
                    <a:pt x="6350000" y="4928451"/>
                    <a:pt x="6350000" y="3175025"/>
                  </a:cubicBezTo>
                  <a:cubicBezTo>
                    <a:pt x="6350000" y="1421511"/>
                    <a:pt x="4928502" y="0"/>
                    <a:pt x="3175000" y="0"/>
                  </a:cubicBezTo>
                  <a:cubicBezTo>
                    <a:pt x="1421499" y="0"/>
                    <a:pt x="0" y="1421511"/>
                    <a:pt x="0" y="3175025"/>
                  </a:cubicBezTo>
                  <a:close/>
                </a:path>
              </a:pathLst>
            </a:custGeom>
            <a:blipFill>
              <a:blip r:embed="rId5"/>
              <a:stretch>
                <a:fillRect t="-11822" b="-11822"/>
              </a:stretch>
            </a:blipFill>
          </p:spPr>
          <p:txBody>
            <a:bodyPr/>
            <a:lstStyle/>
            <a:p>
              <a:pPr defTabSz="609630"/>
              <a:endParaRPr lang="en-US" sz="1200">
                <a:solidFill>
                  <a:prstClr val="black"/>
                </a:solidFill>
                <a:latin typeface="Calibri"/>
              </a:endParaRPr>
            </a:p>
          </p:txBody>
        </p:sp>
      </p:grpSp>
      <p:sp>
        <p:nvSpPr>
          <p:cNvPr id="25" name="Freeform 25"/>
          <p:cNvSpPr/>
          <p:nvPr/>
        </p:nvSpPr>
        <p:spPr>
          <a:xfrm flipH="1">
            <a:off x="10895660" y="4525111"/>
            <a:ext cx="2206827" cy="1282719"/>
          </a:xfrm>
          <a:custGeom>
            <a:avLst/>
            <a:gdLst/>
            <a:ahLst/>
            <a:cxnLst/>
            <a:rect l="l" t="t" r="r" b="b"/>
            <a:pathLst>
              <a:path w="3310241" h="1924078">
                <a:moveTo>
                  <a:pt x="3310242" y="0"/>
                </a:moveTo>
                <a:lnTo>
                  <a:pt x="0" y="0"/>
                </a:lnTo>
                <a:lnTo>
                  <a:pt x="0" y="1924078"/>
                </a:lnTo>
                <a:lnTo>
                  <a:pt x="3310242" y="1924078"/>
                </a:lnTo>
                <a:lnTo>
                  <a:pt x="3310242"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283337" y="5046498"/>
            <a:ext cx="1492263" cy="867378"/>
          </a:xfrm>
          <a:custGeom>
            <a:avLst/>
            <a:gdLst/>
            <a:ahLst/>
            <a:cxnLst/>
            <a:rect l="l" t="t" r="r" b="b"/>
            <a:pathLst>
              <a:path w="2238395" h="1301067">
                <a:moveTo>
                  <a:pt x="0" y="0"/>
                </a:moveTo>
                <a:lnTo>
                  <a:pt x="2238395" y="0"/>
                </a:lnTo>
                <a:lnTo>
                  <a:pt x="2238395" y="1301067"/>
                </a:lnTo>
                <a:lnTo>
                  <a:pt x="0" y="130106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5431999" y="5093170"/>
            <a:ext cx="1039407" cy="1071553"/>
          </a:xfrm>
          <a:custGeom>
            <a:avLst/>
            <a:gdLst/>
            <a:ahLst/>
            <a:cxnLst/>
            <a:rect l="l" t="t" r="r" b="b"/>
            <a:pathLst>
              <a:path w="1559110" h="1607330">
                <a:moveTo>
                  <a:pt x="0" y="0"/>
                </a:moveTo>
                <a:lnTo>
                  <a:pt x="1559110" y="0"/>
                </a:lnTo>
                <a:lnTo>
                  <a:pt x="1559110" y="1607330"/>
                </a:lnTo>
                <a:lnTo>
                  <a:pt x="0" y="160733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28" name="TextBox 28"/>
          <p:cNvSpPr txBox="1"/>
          <p:nvPr/>
        </p:nvSpPr>
        <p:spPr>
          <a:xfrm>
            <a:off x="5431999" y="2682846"/>
            <a:ext cx="7523202" cy="971804"/>
          </a:xfrm>
          <a:prstGeom prst="rect">
            <a:avLst/>
          </a:prstGeom>
        </p:spPr>
        <p:txBody>
          <a:bodyPr lIns="0" tIns="0" rIns="0" bIns="0" rtlCol="0" anchor="t">
            <a:spAutoFit/>
          </a:bodyPr>
          <a:lstStyle/>
          <a:p>
            <a:pPr defTabSz="609630">
              <a:lnSpc>
                <a:spcPts val="8318"/>
              </a:lnSpc>
              <a:spcBef>
                <a:spcPct val="0"/>
              </a:spcBef>
            </a:pPr>
            <a:r>
              <a:rPr lang="en-US" sz="5941">
                <a:solidFill>
                  <a:srgbClr val="7AC143"/>
                </a:solidFill>
                <a:latin typeface="Poppins Bold"/>
              </a:rPr>
              <a:t>THE PIVOT</a:t>
            </a:r>
          </a:p>
        </p:txBody>
      </p:sp>
      <p:sp>
        <p:nvSpPr>
          <p:cNvPr id="29" name="TextBox 29"/>
          <p:cNvSpPr txBox="1"/>
          <p:nvPr/>
        </p:nvSpPr>
        <p:spPr>
          <a:xfrm>
            <a:off x="5525007" y="3706219"/>
            <a:ext cx="5370652" cy="984757"/>
          </a:xfrm>
          <a:prstGeom prst="rect">
            <a:avLst/>
          </a:prstGeom>
        </p:spPr>
        <p:txBody>
          <a:bodyPr lIns="0" tIns="0" rIns="0" bIns="0" rtlCol="0" anchor="t">
            <a:spAutoFit/>
          </a:bodyPr>
          <a:lstStyle/>
          <a:p>
            <a:pPr defTabSz="609630">
              <a:lnSpc>
                <a:spcPts val="2643"/>
              </a:lnSpc>
              <a:spcBef>
                <a:spcPct val="0"/>
              </a:spcBef>
            </a:pPr>
            <a:r>
              <a:rPr lang="en-US" sz="1888">
                <a:solidFill>
                  <a:srgbClr val="FFFFFF"/>
                </a:solidFill>
                <a:latin typeface="Poppins"/>
              </a:rPr>
              <a:t>HOW TO ADAPT POLICIES, PROCEDURES AND PROJECT MANAGEMENT WHEN DEALING WITH A CHANGE OF CONTEXT</a:t>
            </a:r>
          </a:p>
        </p:txBody>
      </p:sp>
      <p:sp>
        <p:nvSpPr>
          <p:cNvPr id="30" name="TextBox 30"/>
          <p:cNvSpPr txBox="1"/>
          <p:nvPr/>
        </p:nvSpPr>
        <p:spPr>
          <a:xfrm>
            <a:off x="685800" y="6134100"/>
            <a:ext cx="2412261" cy="242631"/>
          </a:xfrm>
          <a:prstGeom prst="rect">
            <a:avLst/>
          </a:prstGeom>
        </p:spPr>
        <p:txBody>
          <a:bodyPr lIns="0" tIns="0" rIns="0" bIns="0" rtlCol="0" anchor="t">
            <a:spAutoFit/>
          </a:bodyPr>
          <a:lstStyle/>
          <a:p>
            <a:pPr defTabSz="609630">
              <a:lnSpc>
                <a:spcPts val="1960"/>
              </a:lnSpc>
              <a:spcBef>
                <a:spcPct val="0"/>
              </a:spcBef>
            </a:pPr>
            <a:r>
              <a:rPr lang="en-US" sz="1400" dirty="0">
                <a:solidFill>
                  <a:srgbClr val="000000"/>
                </a:solidFill>
                <a:latin typeface="Poppins"/>
              </a:rPr>
              <a:t>February 8, 2024</a:t>
            </a:r>
          </a:p>
        </p:txBody>
      </p:sp>
      <p:sp>
        <p:nvSpPr>
          <p:cNvPr id="31" name="TextBox 31"/>
          <p:cNvSpPr txBox="1"/>
          <p:nvPr/>
        </p:nvSpPr>
        <p:spPr>
          <a:xfrm>
            <a:off x="6763472" y="5229340"/>
            <a:ext cx="1373453" cy="230576"/>
          </a:xfrm>
          <a:prstGeom prst="rect">
            <a:avLst/>
          </a:prstGeom>
        </p:spPr>
        <p:txBody>
          <a:bodyPr lIns="0" tIns="0" rIns="0" bIns="0" rtlCol="0" anchor="t">
            <a:spAutoFit/>
          </a:bodyPr>
          <a:lstStyle/>
          <a:p>
            <a:pPr defTabSz="609630">
              <a:lnSpc>
                <a:spcPts val="1867"/>
              </a:lnSpc>
              <a:spcBef>
                <a:spcPct val="0"/>
              </a:spcBef>
            </a:pPr>
            <a:r>
              <a:rPr lang="en-US" sz="1333">
                <a:solidFill>
                  <a:srgbClr val="FFFFFF"/>
                </a:solidFill>
                <a:latin typeface="Poppins"/>
              </a:rPr>
              <a:t>Presented by :</a:t>
            </a:r>
          </a:p>
        </p:txBody>
      </p:sp>
      <p:sp>
        <p:nvSpPr>
          <p:cNvPr id="32" name="TextBox 32"/>
          <p:cNvSpPr txBox="1"/>
          <p:nvPr/>
        </p:nvSpPr>
        <p:spPr>
          <a:xfrm>
            <a:off x="6763472" y="5503621"/>
            <a:ext cx="2250898" cy="465320"/>
          </a:xfrm>
          <a:prstGeom prst="rect">
            <a:avLst/>
          </a:prstGeom>
        </p:spPr>
        <p:txBody>
          <a:bodyPr lIns="0" tIns="0" rIns="0" bIns="0" rtlCol="0" anchor="t">
            <a:spAutoFit/>
          </a:bodyPr>
          <a:lstStyle/>
          <a:p>
            <a:pPr defTabSz="609630">
              <a:lnSpc>
                <a:spcPts val="1867"/>
              </a:lnSpc>
            </a:pPr>
            <a:r>
              <a:rPr lang="en-US" sz="1333" dirty="0">
                <a:solidFill>
                  <a:srgbClr val="FFFFFF"/>
                </a:solidFill>
                <a:latin typeface="Poppins Bold"/>
              </a:rPr>
              <a:t>Belinda Wick-Graham</a:t>
            </a:r>
          </a:p>
          <a:p>
            <a:pPr defTabSz="609630">
              <a:lnSpc>
                <a:spcPts val="1867"/>
              </a:lnSpc>
              <a:spcBef>
                <a:spcPct val="0"/>
              </a:spcBef>
            </a:pPr>
            <a:r>
              <a:rPr lang="en-US" sz="1333">
                <a:solidFill>
                  <a:srgbClr val="FFFFFF"/>
                </a:solidFill>
                <a:latin typeface="Poppins Bold"/>
              </a:rPr>
              <a:t>February 8, 2024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880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999"/>
            </a:blip>
            <a:stretch>
              <a:fillRect t="-16666" b="-16666"/>
            </a:stretch>
          </a:blipFill>
        </p:spPr>
        <p:txBody>
          <a:bodyPr/>
          <a:lstStyle/>
          <a:p>
            <a:pPr defTabSz="609630"/>
            <a:endParaRPr lang="en-US" sz="1200">
              <a:solidFill>
                <a:prstClr val="black"/>
              </a:solidFill>
              <a:latin typeface="Calibri"/>
            </a:endParaRPr>
          </a:p>
        </p:txBody>
      </p:sp>
      <p:sp>
        <p:nvSpPr>
          <p:cNvPr id="3" name="Freeform 3"/>
          <p:cNvSpPr/>
          <p:nvPr/>
        </p:nvSpPr>
        <p:spPr>
          <a:xfrm>
            <a:off x="4584757" y="266308"/>
            <a:ext cx="2206827" cy="1282719"/>
          </a:xfrm>
          <a:custGeom>
            <a:avLst/>
            <a:gdLst/>
            <a:ahLst/>
            <a:cxnLst/>
            <a:rect l="l" t="t" r="r" b="b"/>
            <a:pathLst>
              <a:path w="3310241" h="1924078">
                <a:moveTo>
                  <a:pt x="0" y="0"/>
                </a:moveTo>
                <a:lnTo>
                  <a:pt x="3310241" y="0"/>
                </a:lnTo>
                <a:lnTo>
                  <a:pt x="3310241" y="1924078"/>
                </a:lnTo>
                <a:lnTo>
                  <a:pt x="0" y="19240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634581" y="6023807"/>
            <a:ext cx="3851425" cy="508876"/>
            <a:chOff x="0" y="0"/>
            <a:chExt cx="1602378" cy="211717"/>
          </a:xfrm>
        </p:grpSpPr>
        <p:sp>
          <p:nvSpPr>
            <p:cNvPr id="5" name="Freeform 5"/>
            <p:cNvSpPr/>
            <p:nvPr/>
          </p:nvSpPr>
          <p:spPr>
            <a:xfrm>
              <a:off x="0" y="0"/>
              <a:ext cx="1602378" cy="211717"/>
            </a:xfrm>
            <a:custGeom>
              <a:avLst/>
              <a:gdLst/>
              <a:ahLst/>
              <a:cxnLst/>
              <a:rect l="l" t="t" r="r" b="b"/>
              <a:pathLst>
                <a:path w="1602378" h="211717">
                  <a:moveTo>
                    <a:pt x="105858" y="0"/>
                  </a:moveTo>
                  <a:lnTo>
                    <a:pt x="1496519" y="0"/>
                  </a:lnTo>
                  <a:cubicBezTo>
                    <a:pt x="1524595" y="0"/>
                    <a:pt x="1551520" y="11153"/>
                    <a:pt x="1571372" y="31005"/>
                  </a:cubicBezTo>
                  <a:cubicBezTo>
                    <a:pt x="1591225" y="50858"/>
                    <a:pt x="1602378" y="77783"/>
                    <a:pt x="1602378" y="105858"/>
                  </a:cubicBezTo>
                  <a:lnTo>
                    <a:pt x="1602378" y="105858"/>
                  </a:lnTo>
                  <a:cubicBezTo>
                    <a:pt x="1602378" y="133934"/>
                    <a:pt x="1591225" y="160859"/>
                    <a:pt x="1571372" y="180712"/>
                  </a:cubicBezTo>
                  <a:cubicBezTo>
                    <a:pt x="1551520" y="200564"/>
                    <a:pt x="1524595" y="211717"/>
                    <a:pt x="1496519" y="211717"/>
                  </a:cubicBezTo>
                  <a:lnTo>
                    <a:pt x="105858" y="211717"/>
                  </a:lnTo>
                  <a:cubicBezTo>
                    <a:pt x="77783" y="211717"/>
                    <a:pt x="50858" y="200564"/>
                    <a:pt x="31005" y="180712"/>
                  </a:cubicBezTo>
                  <a:cubicBezTo>
                    <a:pt x="11153" y="160859"/>
                    <a:pt x="0" y="133934"/>
                    <a:pt x="0" y="105858"/>
                  </a:cubicBezTo>
                  <a:lnTo>
                    <a:pt x="0" y="105858"/>
                  </a:lnTo>
                  <a:cubicBezTo>
                    <a:pt x="0" y="77783"/>
                    <a:pt x="11153" y="50858"/>
                    <a:pt x="31005" y="31005"/>
                  </a:cubicBezTo>
                  <a:cubicBezTo>
                    <a:pt x="50858" y="11153"/>
                    <a:pt x="77783" y="0"/>
                    <a:pt x="105858" y="0"/>
                  </a:cubicBezTo>
                  <a:close/>
                </a:path>
              </a:pathLst>
            </a:custGeom>
            <a:solidFill>
              <a:srgbClr val="7AC143"/>
            </a:solidFill>
          </p:spPr>
          <p:txBody>
            <a:bodyPr/>
            <a:lstStyle/>
            <a:p>
              <a:pPr defTabSz="609630"/>
              <a:endParaRPr lang="en-US" sz="1200">
                <a:solidFill>
                  <a:prstClr val="black"/>
                </a:solidFill>
                <a:latin typeface="Calibri"/>
              </a:endParaRPr>
            </a:p>
          </p:txBody>
        </p:sp>
        <p:sp>
          <p:nvSpPr>
            <p:cNvPr id="6" name="TextBox 6"/>
            <p:cNvSpPr txBox="1"/>
            <p:nvPr/>
          </p:nvSpPr>
          <p:spPr>
            <a:xfrm>
              <a:off x="0" y="-47625"/>
              <a:ext cx="1602378" cy="25934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AutoShape 7"/>
          <p:cNvSpPr/>
          <p:nvPr/>
        </p:nvSpPr>
        <p:spPr>
          <a:xfrm rot="4388">
            <a:off x="3153418" y="6252845"/>
            <a:ext cx="9949049" cy="0"/>
          </a:xfrm>
          <a:prstGeom prst="line">
            <a:avLst/>
          </a:prstGeom>
          <a:ln w="57150" cap="flat">
            <a:solidFill>
              <a:srgbClr val="7AC143"/>
            </a:solidFill>
            <a:prstDash val="solid"/>
            <a:headEnd type="none" w="sm" len="sm"/>
            <a:tailEnd type="none" w="sm" len="sm"/>
          </a:ln>
        </p:spPr>
        <p:txBody>
          <a:bodyPr/>
          <a:lstStyle/>
          <a:p>
            <a:pPr defTabSz="609630"/>
            <a:endParaRPr lang="en-US" sz="1200">
              <a:solidFill>
                <a:prstClr val="black"/>
              </a:solidFill>
              <a:latin typeface="Calibri"/>
            </a:endParaRPr>
          </a:p>
        </p:txBody>
      </p:sp>
      <p:grpSp>
        <p:nvGrpSpPr>
          <p:cNvPr id="8" name="Group 8"/>
          <p:cNvGrpSpPr/>
          <p:nvPr/>
        </p:nvGrpSpPr>
        <p:grpSpPr>
          <a:xfrm>
            <a:off x="4457432" y="3167480"/>
            <a:ext cx="4202065" cy="1963502"/>
            <a:chOff x="0" y="0"/>
            <a:chExt cx="1660075" cy="775704"/>
          </a:xfrm>
        </p:grpSpPr>
        <p:sp>
          <p:nvSpPr>
            <p:cNvPr id="9" name="Freeform 9"/>
            <p:cNvSpPr/>
            <p:nvPr/>
          </p:nvSpPr>
          <p:spPr>
            <a:xfrm>
              <a:off x="0" y="0"/>
              <a:ext cx="1660075" cy="775704"/>
            </a:xfrm>
            <a:custGeom>
              <a:avLst/>
              <a:gdLst/>
              <a:ahLst/>
              <a:cxnLst/>
              <a:rect l="l" t="t" r="r" b="b"/>
              <a:pathLst>
                <a:path w="1660075" h="775704">
                  <a:moveTo>
                    <a:pt x="62642" y="0"/>
                  </a:moveTo>
                  <a:lnTo>
                    <a:pt x="1597433" y="0"/>
                  </a:lnTo>
                  <a:cubicBezTo>
                    <a:pt x="1614047" y="0"/>
                    <a:pt x="1629980" y="6600"/>
                    <a:pt x="1641728" y="18347"/>
                  </a:cubicBezTo>
                  <a:cubicBezTo>
                    <a:pt x="1653475" y="30095"/>
                    <a:pt x="1660075" y="46028"/>
                    <a:pt x="1660075" y="62642"/>
                  </a:cubicBezTo>
                  <a:lnTo>
                    <a:pt x="1660075" y="713063"/>
                  </a:lnTo>
                  <a:cubicBezTo>
                    <a:pt x="1660075" y="747659"/>
                    <a:pt x="1632029" y="775704"/>
                    <a:pt x="1597433" y="775704"/>
                  </a:cubicBezTo>
                  <a:lnTo>
                    <a:pt x="62642" y="775704"/>
                  </a:lnTo>
                  <a:cubicBezTo>
                    <a:pt x="46028" y="775704"/>
                    <a:pt x="30095" y="769105"/>
                    <a:pt x="18347" y="757357"/>
                  </a:cubicBezTo>
                  <a:cubicBezTo>
                    <a:pt x="6600" y="745609"/>
                    <a:pt x="0" y="729676"/>
                    <a:pt x="0" y="713063"/>
                  </a:cubicBezTo>
                  <a:lnTo>
                    <a:pt x="0" y="62642"/>
                  </a:lnTo>
                  <a:cubicBezTo>
                    <a:pt x="0" y="46028"/>
                    <a:pt x="6600" y="30095"/>
                    <a:pt x="18347" y="18347"/>
                  </a:cubicBezTo>
                  <a:cubicBezTo>
                    <a:pt x="30095" y="6600"/>
                    <a:pt x="46028" y="0"/>
                    <a:pt x="62642" y="0"/>
                  </a:cubicBezTo>
                  <a:close/>
                </a:path>
              </a:pathLst>
            </a:custGeom>
            <a:solidFill>
              <a:srgbClr val="005CAB"/>
            </a:solidFill>
          </p:spPr>
          <p:txBody>
            <a:bodyPr/>
            <a:lstStyle/>
            <a:p>
              <a:pPr defTabSz="609630"/>
              <a:endParaRPr lang="en-US" sz="1200">
                <a:solidFill>
                  <a:prstClr val="black"/>
                </a:solidFill>
                <a:latin typeface="Calibri"/>
              </a:endParaRPr>
            </a:p>
          </p:txBody>
        </p:sp>
        <p:sp>
          <p:nvSpPr>
            <p:cNvPr id="10" name="TextBox 10"/>
            <p:cNvSpPr txBox="1"/>
            <p:nvPr/>
          </p:nvSpPr>
          <p:spPr>
            <a:xfrm>
              <a:off x="0" y="-47625"/>
              <a:ext cx="1660075" cy="82332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TextBox 11"/>
          <p:cNvSpPr txBox="1"/>
          <p:nvPr/>
        </p:nvSpPr>
        <p:spPr>
          <a:xfrm>
            <a:off x="685800" y="587985"/>
            <a:ext cx="1852025" cy="701667"/>
          </a:xfrm>
          <a:prstGeom prst="rect">
            <a:avLst/>
          </a:prstGeom>
        </p:spPr>
        <p:txBody>
          <a:bodyPr lIns="0" tIns="0" rIns="0" bIns="0" rtlCol="0" anchor="t">
            <a:spAutoFit/>
          </a:bodyPr>
          <a:lstStyle/>
          <a:p>
            <a:pPr defTabSz="609630">
              <a:lnSpc>
                <a:spcPts val="5973"/>
              </a:lnSpc>
              <a:spcBef>
                <a:spcPct val="0"/>
              </a:spcBef>
            </a:pPr>
            <a:r>
              <a:rPr lang="en-US" sz="4266">
                <a:solidFill>
                  <a:srgbClr val="000000"/>
                </a:solidFill>
                <a:latin typeface="Poppins Bold"/>
              </a:rPr>
              <a:t>About</a:t>
            </a:r>
          </a:p>
        </p:txBody>
      </p:sp>
      <p:sp>
        <p:nvSpPr>
          <p:cNvPr id="12" name="TextBox 12"/>
          <p:cNvSpPr txBox="1"/>
          <p:nvPr/>
        </p:nvSpPr>
        <p:spPr>
          <a:xfrm>
            <a:off x="2537826" y="565150"/>
            <a:ext cx="2974513" cy="701667"/>
          </a:xfrm>
          <a:prstGeom prst="rect">
            <a:avLst/>
          </a:prstGeom>
        </p:spPr>
        <p:txBody>
          <a:bodyPr lIns="0" tIns="0" rIns="0" bIns="0" rtlCol="0" anchor="t">
            <a:spAutoFit/>
          </a:bodyPr>
          <a:lstStyle/>
          <a:p>
            <a:pPr defTabSz="609630">
              <a:lnSpc>
                <a:spcPts val="5973"/>
              </a:lnSpc>
              <a:spcBef>
                <a:spcPct val="0"/>
              </a:spcBef>
            </a:pPr>
            <a:r>
              <a:rPr lang="en-US" sz="4266">
                <a:solidFill>
                  <a:srgbClr val="008037"/>
                </a:solidFill>
                <a:latin typeface="Poppins Bold"/>
              </a:rPr>
              <a:t>Minto</a:t>
            </a:r>
          </a:p>
        </p:txBody>
      </p:sp>
      <p:sp>
        <p:nvSpPr>
          <p:cNvPr id="13" name="TextBox 13"/>
          <p:cNvSpPr txBox="1"/>
          <p:nvPr/>
        </p:nvSpPr>
        <p:spPr>
          <a:xfrm>
            <a:off x="685800" y="1898480"/>
            <a:ext cx="5872664" cy="524952"/>
          </a:xfrm>
          <a:prstGeom prst="rect">
            <a:avLst/>
          </a:prstGeom>
        </p:spPr>
        <p:txBody>
          <a:bodyPr lIns="0" tIns="0" rIns="0" bIns="0" rtlCol="0" anchor="t">
            <a:spAutoFit/>
          </a:bodyPr>
          <a:lstStyle/>
          <a:p>
            <a:pPr marL="322931" lvl="1" indent="-161465" defTabSz="609630">
              <a:lnSpc>
                <a:spcPts val="2093"/>
              </a:lnSpc>
              <a:buFont typeface="Arial"/>
              <a:buChar char="•"/>
            </a:pPr>
            <a:r>
              <a:rPr lang="en-US" sz="1495">
                <a:solidFill>
                  <a:srgbClr val="000000"/>
                </a:solidFill>
                <a:latin typeface="Poppins"/>
              </a:rPr>
              <a:t>Comprised of the Village of Clifford, Towns of Harriston &amp; Palmerston and the the former Minto Township</a:t>
            </a:r>
          </a:p>
        </p:txBody>
      </p:sp>
      <p:sp>
        <p:nvSpPr>
          <p:cNvPr id="14" name="TextBox 14"/>
          <p:cNvSpPr txBox="1"/>
          <p:nvPr/>
        </p:nvSpPr>
        <p:spPr>
          <a:xfrm>
            <a:off x="685800" y="6134100"/>
            <a:ext cx="2412261" cy="242631"/>
          </a:xfrm>
          <a:prstGeom prst="rect">
            <a:avLst/>
          </a:prstGeom>
        </p:spPr>
        <p:txBody>
          <a:bodyPr lIns="0" tIns="0" rIns="0" bIns="0" rtlCol="0" anchor="t">
            <a:spAutoFit/>
          </a:bodyPr>
          <a:lstStyle/>
          <a:p>
            <a:pPr defTabSz="609630">
              <a:lnSpc>
                <a:spcPts val="1960"/>
              </a:lnSpc>
              <a:spcBef>
                <a:spcPct val="0"/>
              </a:spcBef>
            </a:pPr>
            <a:r>
              <a:rPr lang="en-US" sz="1400">
                <a:solidFill>
                  <a:srgbClr val="000000"/>
                </a:solidFill>
                <a:latin typeface="Poppins"/>
              </a:rPr>
              <a:t>www.town.minto.on.ca</a:t>
            </a:r>
          </a:p>
        </p:txBody>
      </p:sp>
      <p:sp>
        <p:nvSpPr>
          <p:cNvPr id="15" name="TextBox 15"/>
          <p:cNvSpPr txBox="1"/>
          <p:nvPr/>
        </p:nvSpPr>
        <p:spPr>
          <a:xfrm>
            <a:off x="685800" y="1275927"/>
            <a:ext cx="3282013" cy="304314"/>
          </a:xfrm>
          <a:prstGeom prst="rect">
            <a:avLst/>
          </a:prstGeom>
        </p:spPr>
        <p:txBody>
          <a:bodyPr lIns="0" tIns="0" rIns="0" bIns="0" rtlCol="0" anchor="t">
            <a:spAutoFit/>
          </a:bodyPr>
          <a:lstStyle/>
          <a:p>
            <a:pPr algn="just" defTabSz="609630">
              <a:lnSpc>
                <a:spcPts val="2601"/>
              </a:lnSpc>
              <a:spcBef>
                <a:spcPct val="0"/>
              </a:spcBef>
            </a:pPr>
            <a:r>
              <a:rPr lang="en-US" sz="1858">
                <a:solidFill>
                  <a:srgbClr val="000000"/>
                </a:solidFill>
                <a:latin typeface="Poppins Italics"/>
              </a:rPr>
              <a:t>Amalgamated in 1999</a:t>
            </a:r>
          </a:p>
        </p:txBody>
      </p:sp>
      <p:sp>
        <p:nvSpPr>
          <p:cNvPr id="16" name="TextBox 16"/>
          <p:cNvSpPr txBox="1"/>
          <p:nvPr/>
        </p:nvSpPr>
        <p:spPr>
          <a:xfrm>
            <a:off x="1684540" y="2788243"/>
            <a:ext cx="1937593" cy="245645"/>
          </a:xfrm>
          <a:prstGeom prst="rect">
            <a:avLst/>
          </a:prstGeom>
        </p:spPr>
        <p:txBody>
          <a:bodyPr lIns="0" tIns="0" rIns="0" bIns="0" rtlCol="0" anchor="t">
            <a:spAutoFit/>
          </a:bodyPr>
          <a:lstStyle/>
          <a:p>
            <a:pPr defTabSz="609630">
              <a:lnSpc>
                <a:spcPts val="2093"/>
              </a:lnSpc>
            </a:pPr>
            <a:r>
              <a:rPr lang="en-US" sz="1495">
                <a:solidFill>
                  <a:srgbClr val="000000"/>
                </a:solidFill>
                <a:latin typeface="Poppins Bold"/>
              </a:rPr>
              <a:t>Population (2021)</a:t>
            </a:r>
          </a:p>
        </p:txBody>
      </p:sp>
      <p:sp>
        <p:nvSpPr>
          <p:cNvPr id="17" name="TextBox 17"/>
          <p:cNvSpPr txBox="1"/>
          <p:nvPr/>
        </p:nvSpPr>
        <p:spPr>
          <a:xfrm>
            <a:off x="1684540" y="3800396"/>
            <a:ext cx="1937593" cy="245645"/>
          </a:xfrm>
          <a:prstGeom prst="rect">
            <a:avLst/>
          </a:prstGeom>
        </p:spPr>
        <p:txBody>
          <a:bodyPr lIns="0" tIns="0" rIns="0" bIns="0" rtlCol="0" anchor="t">
            <a:spAutoFit/>
          </a:bodyPr>
          <a:lstStyle/>
          <a:p>
            <a:pPr defTabSz="609630">
              <a:lnSpc>
                <a:spcPts val="2093"/>
              </a:lnSpc>
            </a:pPr>
            <a:r>
              <a:rPr lang="en-US" sz="1495">
                <a:solidFill>
                  <a:srgbClr val="000000"/>
                </a:solidFill>
                <a:latin typeface="Poppins Bold"/>
              </a:rPr>
              <a:t>Size </a:t>
            </a:r>
          </a:p>
        </p:txBody>
      </p:sp>
      <p:sp>
        <p:nvSpPr>
          <p:cNvPr id="18" name="TextBox 18"/>
          <p:cNvSpPr txBox="1"/>
          <p:nvPr/>
        </p:nvSpPr>
        <p:spPr>
          <a:xfrm>
            <a:off x="1891931" y="3123031"/>
            <a:ext cx="1937593" cy="514949"/>
          </a:xfrm>
          <a:prstGeom prst="rect">
            <a:avLst/>
          </a:prstGeom>
        </p:spPr>
        <p:txBody>
          <a:bodyPr lIns="0" tIns="0" rIns="0" bIns="0" rtlCol="0" anchor="t">
            <a:spAutoFit/>
          </a:bodyPr>
          <a:lstStyle/>
          <a:p>
            <a:pPr marL="322931" lvl="1" indent="-161465" defTabSz="609630">
              <a:lnSpc>
                <a:spcPts val="2093"/>
              </a:lnSpc>
              <a:buFont typeface="Arial"/>
              <a:buChar char="•"/>
            </a:pPr>
            <a:r>
              <a:rPr lang="en-US" sz="1495">
                <a:solidFill>
                  <a:srgbClr val="000000"/>
                </a:solidFill>
                <a:latin typeface="Poppins"/>
              </a:rPr>
              <a:t>9,094 </a:t>
            </a:r>
          </a:p>
          <a:p>
            <a:pPr defTabSz="609630">
              <a:lnSpc>
                <a:spcPts val="2093"/>
              </a:lnSpc>
            </a:pPr>
            <a:r>
              <a:rPr lang="en-US" sz="1495">
                <a:solidFill>
                  <a:srgbClr val="000000"/>
                </a:solidFill>
                <a:latin typeface="Poppins Italics"/>
              </a:rPr>
              <a:t>        4.9% increase</a:t>
            </a:r>
          </a:p>
        </p:txBody>
      </p:sp>
      <p:sp>
        <p:nvSpPr>
          <p:cNvPr id="19" name="TextBox 19"/>
          <p:cNvSpPr txBox="1"/>
          <p:nvPr/>
        </p:nvSpPr>
        <p:spPr>
          <a:xfrm>
            <a:off x="1891931" y="4125346"/>
            <a:ext cx="2232945" cy="255647"/>
          </a:xfrm>
          <a:prstGeom prst="rect">
            <a:avLst/>
          </a:prstGeom>
        </p:spPr>
        <p:txBody>
          <a:bodyPr lIns="0" tIns="0" rIns="0" bIns="0" rtlCol="0" anchor="t">
            <a:spAutoFit/>
          </a:bodyPr>
          <a:lstStyle/>
          <a:p>
            <a:pPr marL="322931" lvl="1" indent="-161465" defTabSz="609630">
              <a:lnSpc>
                <a:spcPts val="2093"/>
              </a:lnSpc>
              <a:buFont typeface="Arial"/>
              <a:buChar char="•"/>
            </a:pPr>
            <a:r>
              <a:rPr lang="en-US" sz="1495">
                <a:solidFill>
                  <a:srgbClr val="000000"/>
                </a:solidFill>
                <a:latin typeface="Poppins"/>
              </a:rPr>
              <a:t>300.69 sq. km</a:t>
            </a:r>
          </a:p>
        </p:txBody>
      </p:sp>
      <p:sp>
        <p:nvSpPr>
          <p:cNvPr id="20" name="TextBox 20"/>
          <p:cNvSpPr txBox="1"/>
          <p:nvPr/>
        </p:nvSpPr>
        <p:spPr>
          <a:xfrm>
            <a:off x="1684540" y="4681369"/>
            <a:ext cx="1937593" cy="245645"/>
          </a:xfrm>
          <a:prstGeom prst="rect">
            <a:avLst/>
          </a:prstGeom>
        </p:spPr>
        <p:txBody>
          <a:bodyPr lIns="0" tIns="0" rIns="0" bIns="0" rtlCol="0" anchor="t">
            <a:spAutoFit/>
          </a:bodyPr>
          <a:lstStyle/>
          <a:p>
            <a:pPr defTabSz="609630">
              <a:lnSpc>
                <a:spcPts val="2093"/>
              </a:lnSpc>
            </a:pPr>
            <a:r>
              <a:rPr lang="en-US" sz="1495">
                <a:solidFill>
                  <a:srgbClr val="000000"/>
                </a:solidFill>
                <a:latin typeface="Poppins Bold"/>
              </a:rPr>
              <a:t>Main Industries</a:t>
            </a:r>
          </a:p>
        </p:txBody>
      </p:sp>
      <p:sp>
        <p:nvSpPr>
          <p:cNvPr id="21" name="TextBox 21"/>
          <p:cNvSpPr txBox="1"/>
          <p:nvPr/>
        </p:nvSpPr>
        <p:spPr>
          <a:xfrm>
            <a:off x="1891931" y="5005329"/>
            <a:ext cx="2232945" cy="524952"/>
          </a:xfrm>
          <a:prstGeom prst="rect">
            <a:avLst/>
          </a:prstGeom>
        </p:spPr>
        <p:txBody>
          <a:bodyPr lIns="0" tIns="0" rIns="0" bIns="0" rtlCol="0" anchor="t">
            <a:spAutoFit/>
          </a:bodyPr>
          <a:lstStyle/>
          <a:p>
            <a:pPr marL="322931" lvl="1" indent="-161465" defTabSz="609630">
              <a:lnSpc>
                <a:spcPts val="2093"/>
              </a:lnSpc>
              <a:buFont typeface="Arial"/>
              <a:buChar char="•"/>
            </a:pPr>
            <a:r>
              <a:rPr lang="en-US" sz="1495">
                <a:solidFill>
                  <a:srgbClr val="000000"/>
                </a:solidFill>
                <a:latin typeface="Poppins"/>
              </a:rPr>
              <a:t>Manufacturing &amp; Agriculture</a:t>
            </a:r>
          </a:p>
        </p:txBody>
      </p:sp>
      <p:grpSp>
        <p:nvGrpSpPr>
          <p:cNvPr id="22" name="Group 22"/>
          <p:cNvGrpSpPr/>
          <p:nvPr/>
        </p:nvGrpSpPr>
        <p:grpSpPr>
          <a:xfrm>
            <a:off x="6275619" y="810375"/>
            <a:ext cx="5432866" cy="5436121"/>
            <a:chOff x="0" y="0"/>
            <a:chExt cx="10865732" cy="10872242"/>
          </a:xfrm>
        </p:grpSpPr>
        <p:sp>
          <p:nvSpPr>
            <p:cNvPr id="23" name="Freeform 23"/>
            <p:cNvSpPr/>
            <p:nvPr/>
          </p:nvSpPr>
          <p:spPr>
            <a:xfrm>
              <a:off x="0" y="0"/>
              <a:ext cx="10865732" cy="10872242"/>
            </a:xfrm>
            <a:custGeom>
              <a:avLst/>
              <a:gdLst/>
              <a:ahLst/>
              <a:cxnLst/>
              <a:rect l="l" t="t" r="r" b="b"/>
              <a:pathLst>
                <a:path w="10865732" h="10872242">
                  <a:moveTo>
                    <a:pt x="0" y="0"/>
                  </a:moveTo>
                  <a:lnTo>
                    <a:pt x="10865732" y="0"/>
                  </a:lnTo>
                  <a:lnTo>
                    <a:pt x="10865732" y="10872242"/>
                  </a:lnTo>
                  <a:lnTo>
                    <a:pt x="0" y="1087224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4915421" y="2168331"/>
              <a:ext cx="872607" cy="1485288"/>
            </a:xfrm>
            <a:custGeom>
              <a:avLst/>
              <a:gdLst/>
              <a:ahLst/>
              <a:cxnLst/>
              <a:rect l="l" t="t" r="r" b="b"/>
              <a:pathLst>
                <a:path w="872607" h="1485288">
                  <a:moveTo>
                    <a:pt x="0" y="0"/>
                  </a:moveTo>
                  <a:lnTo>
                    <a:pt x="872607" y="0"/>
                  </a:lnTo>
                  <a:lnTo>
                    <a:pt x="872607" y="1485288"/>
                  </a:lnTo>
                  <a:lnTo>
                    <a:pt x="0" y="14852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7999"/>
            </a:blip>
            <a:stretch>
              <a:fillRect t="-16666" b="-16666"/>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339787" y="-520420"/>
            <a:ext cx="3121900" cy="7876544"/>
            <a:chOff x="0" y="0"/>
            <a:chExt cx="1233343" cy="3111721"/>
          </a:xfrm>
        </p:grpSpPr>
        <p:sp>
          <p:nvSpPr>
            <p:cNvPr id="4" name="Freeform 4"/>
            <p:cNvSpPr/>
            <p:nvPr/>
          </p:nvSpPr>
          <p:spPr>
            <a:xfrm>
              <a:off x="0" y="0"/>
              <a:ext cx="1233343" cy="3111721"/>
            </a:xfrm>
            <a:custGeom>
              <a:avLst/>
              <a:gdLst/>
              <a:ahLst/>
              <a:cxnLst/>
              <a:rect l="l" t="t" r="r" b="b"/>
              <a:pathLst>
                <a:path w="1233343" h="3111721">
                  <a:moveTo>
                    <a:pt x="0" y="0"/>
                  </a:moveTo>
                  <a:lnTo>
                    <a:pt x="1233343" y="0"/>
                  </a:lnTo>
                  <a:lnTo>
                    <a:pt x="1233343" y="3111721"/>
                  </a:lnTo>
                  <a:lnTo>
                    <a:pt x="0" y="3111721"/>
                  </a:lnTo>
                  <a:close/>
                </a:path>
              </a:pathLst>
            </a:custGeom>
            <a:solidFill>
              <a:srgbClr val="005CAB"/>
            </a:solidFill>
          </p:spPr>
          <p:txBody>
            <a:bodyPr/>
            <a:lstStyle/>
            <a:p>
              <a:pPr defTabSz="609630"/>
              <a:endParaRPr lang="en-US" sz="1200">
                <a:solidFill>
                  <a:prstClr val="black"/>
                </a:solidFill>
                <a:latin typeface="Calibri"/>
              </a:endParaRPr>
            </a:p>
          </p:txBody>
        </p:sp>
        <p:sp>
          <p:nvSpPr>
            <p:cNvPr id="5" name="TextBox 5"/>
            <p:cNvSpPr txBox="1"/>
            <p:nvPr/>
          </p:nvSpPr>
          <p:spPr>
            <a:xfrm>
              <a:off x="0" y="-47625"/>
              <a:ext cx="1233343" cy="315934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rot="-10800000" flipH="1">
            <a:off x="-417614" y="5904024"/>
            <a:ext cx="2043607" cy="1187846"/>
          </a:xfrm>
          <a:custGeom>
            <a:avLst/>
            <a:gdLst/>
            <a:ahLst/>
            <a:cxnLst/>
            <a:rect l="l" t="t" r="r" b="b"/>
            <a:pathLst>
              <a:path w="3065410" h="1781769">
                <a:moveTo>
                  <a:pt x="3065410" y="0"/>
                </a:moveTo>
                <a:lnTo>
                  <a:pt x="0" y="0"/>
                </a:lnTo>
                <a:lnTo>
                  <a:pt x="0" y="1781769"/>
                </a:lnTo>
                <a:lnTo>
                  <a:pt x="3065410" y="1781769"/>
                </a:lnTo>
                <a:lnTo>
                  <a:pt x="306541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960617" y="5806014"/>
            <a:ext cx="2807730" cy="900513"/>
          </a:xfrm>
          <a:custGeom>
            <a:avLst/>
            <a:gdLst/>
            <a:ahLst/>
            <a:cxnLst/>
            <a:rect l="l" t="t" r="r" b="b"/>
            <a:pathLst>
              <a:path w="4211595" h="1350769">
                <a:moveTo>
                  <a:pt x="0" y="0"/>
                </a:moveTo>
                <a:lnTo>
                  <a:pt x="4211594" y="0"/>
                </a:lnTo>
                <a:lnTo>
                  <a:pt x="4211594" y="1350769"/>
                </a:lnTo>
                <a:lnTo>
                  <a:pt x="0" y="1350769"/>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8" name="Group 8"/>
          <p:cNvGrpSpPr/>
          <p:nvPr/>
        </p:nvGrpSpPr>
        <p:grpSpPr>
          <a:xfrm>
            <a:off x="4936891" y="5771044"/>
            <a:ext cx="2691355" cy="970453"/>
            <a:chOff x="0" y="0"/>
            <a:chExt cx="5382709" cy="1940905"/>
          </a:xfrm>
        </p:grpSpPr>
        <p:sp>
          <p:nvSpPr>
            <p:cNvPr id="9" name="Freeform 9"/>
            <p:cNvSpPr/>
            <p:nvPr/>
          </p:nvSpPr>
          <p:spPr>
            <a:xfrm>
              <a:off x="0" y="0"/>
              <a:ext cx="5382709" cy="1857293"/>
            </a:xfrm>
            <a:custGeom>
              <a:avLst/>
              <a:gdLst/>
              <a:ahLst/>
              <a:cxnLst/>
              <a:rect l="l" t="t" r="r" b="b"/>
              <a:pathLst>
                <a:path w="5382709" h="1857293">
                  <a:moveTo>
                    <a:pt x="0" y="0"/>
                  </a:moveTo>
                  <a:lnTo>
                    <a:pt x="5382709" y="0"/>
                  </a:lnTo>
                  <a:lnTo>
                    <a:pt x="5382709" y="1857293"/>
                  </a:lnTo>
                  <a:lnTo>
                    <a:pt x="0" y="185729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435460" y="1112540"/>
              <a:ext cx="3900658" cy="828365"/>
            </a:xfrm>
            <a:custGeom>
              <a:avLst/>
              <a:gdLst/>
              <a:ahLst/>
              <a:cxnLst/>
              <a:rect l="l" t="t" r="r" b="b"/>
              <a:pathLst>
                <a:path w="3900658" h="828365">
                  <a:moveTo>
                    <a:pt x="0" y="0"/>
                  </a:moveTo>
                  <a:lnTo>
                    <a:pt x="3900658" y="0"/>
                  </a:lnTo>
                  <a:lnTo>
                    <a:pt x="3900658" y="828365"/>
                  </a:lnTo>
                  <a:lnTo>
                    <a:pt x="0" y="828365"/>
                  </a:lnTo>
                  <a:lnTo>
                    <a:pt x="0" y="0"/>
                  </a:lnTo>
                  <a:close/>
                </a:path>
              </a:pathLst>
            </a:custGeom>
            <a:blipFill>
              <a:blip r:embed="rId7"/>
              <a:stretch>
                <a:fillRect l="-35530" t="-104685"/>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5041559" y="1339728"/>
              <a:ext cx="279947" cy="279947"/>
              <a:chOff x="0" y="0"/>
              <a:chExt cx="313690" cy="313690"/>
            </a:xfrm>
          </p:grpSpPr>
          <p:sp>
            <p:nvSpPr>
              <p:cNvPr id="12" name="Freeform 12"/>
              <p:cNvSpPr/>
              <p:nvPr/>
            </p:nvSpPr>
            <p:spPr>
              <a:xfrm>
                <a:off x="46990" y="46990"/>
                <a:ext cx="219710" cy="218440"/>
              </a:xfrm>
              <a:custGeom>
                <a:avLst/>
                <a:gdLst/>
                <a:ahLst/>
                <a:cxnLst/>
                <a:rect l="l" t="t" r="r" b="b"/>
                <a:pathLst>
                  <a:path w="219710" h="218440">
                    <a:moveTo>
                      <a:pt x="120650" y="54610"/>
                    </a:moveTo>
                    <a:cubicBezTo>
                      <a:pt x="48260" y="90170"/>
                      <a:pt x="55880" y="118110"/>
                      <a:pt x="63500" y="130810"/>
                    </a:cubicBezTo>
                    <a:cubicBezTo>
                      <a:pt x="68580" y="140970"/>
                      <a:pt x="76200" y="146050"/>
                      <a:pt x="85090" y="151130"/>
                    </a:cubicBezTo>
                    <a:cubicBezTo>
                      <a:pt x="99060" y="157480"/>
                      <a:pt x="125730" y="165100"/>
                      <a:pt x="138430" y="162560"/>
                    </a:cubicBezTo>
                    <a:cubicBezTo>
                      <a:pt x="148590" y="161290"/>
                      <a:pt x="157480" y="157480"/>
                      <a:pt x="162560" y="149860"/>
                    </a:cubicBezTo>
                    <a:cubicBezTo>
                      <a:pt x="168910" y="137160"/>
                      <a:pt x="168910" y="109220"/>
                      <a:pt x="163830" y="90170"/>
                    </a:cubicBezTo>
                    <a:cubicBezTo>
                      <a:pt x="160020" y="69850"/>
                      <a:pt x="134620" y="48260"/>
                      <a:pt x="133350" y="33020"/>
                    </a:cubicBezTo>
                    <a:cubicBezTo>
                      <a:pt x="132080" y="21590"/>
                      <a:pt x="138430" y="8890"/>
                      <a:pt x="144780" y="3810"/>
                    </a:cubicBezTo>
                    <a:cubicBezTo>
                      <a:pt x="152400" y="0"/>
                      <a:pt x="168910" y="2540"/>
                      <a:pt x="175260" y="7620"/>
                    </a:cubicBezTo>
                    <a:cubicBezTo>
                      <a:pt x="181610" y="12700"/>
                      <a:pt x="184150" y="24130"/>
                      <a:pt x="182880" y="30480"/>
                    </a:cubicBezTo>
                    <a:cubicBezTo>
                      <a:pt x="180340" y="38100"/>
                      <a:pt x="167640" y="50800"/>
                      <a:pt x="160020" y="52070"/>
                    </a:cubicBezTo>
                    <a:cubicBezTo>
                      <a:pt x="153670" y="53340"/>
                      <a:pt x="142240" y="48260"/>
                      <a:pt x="138430" y="41910"/>
                    </a:cubicBezTo>
                    <a:cubicBezTo>
                      <a:pt x="133350" y="35560"/>
                      <a:pt x="132080" y="17780"/>
                      <a:pt x="137160" y="11430"/>
                    </a:cubicBezTo>
                    <a:cubicBezTo>
                      <a:pt x="142240" y="5080"/>
                      <a:pt x="162560" y="1270"/>
                      <a:pt x="173990" y="6350"/>
                    </a:cubicBezTo>
                    <a:cubicBezTo>
                      <a:pt x="190500" y="15240"/>
                      <a:pt x="210820" y="60960"/>
                      <a:pt x="214630" y="90170"/>
                    </a:cubicBezTo>
                    <a:cubicBezTo>
                      <a:pt x="219710" y="116840"/>
                      <a:pt x="218440" y="152400"/>
                      <a:pt x="204470" y="173990"/>
                    </a:cubicBezTo>
                    <a:cubicBezTo>
                      <a:pt x="190500" y="194310"/>
                      <a:pt x="157480" y="213360"/>
                      <a:pt x="132080" y="215900"/>
                    </a:cubicBezTo>
                    <a:cubicBezTo>
                      <a:pt x="105410" y="218440"/>
                      <a:pt x="69850" y="205740"/>
                      <a:pt x="48260" y="189230"/>
                    </a:cubicBezTo>
                    <a:cubicBezTo>
                      <a:pt x="27940" y="172720"/>
                      <a:pt x="8890" y="139700"/>
                      <a:pt x="3810" y="114300"/>
                    </a:cubicBezTo>
                    <a:cubicBezTo>
                      <a:pt x="0" y="93980"/>
                      <a:pt x="2540" y="71120"/>
                      <a:pt x="12700" y="54610"/>
                    </a:cubicBezTo>
                    <a:cubicBezTo>
                      <a:pt x="24130" y="36830"/>
                      <a:pt x="48260" y="19050"/>
                      <a:pt x="69850" y="11430"/>
                    </a:cubicBezTo>
                    <a:cubicBezTo>
                      <a:pt x="90170" y="5080"/>
                      <a:pt x="127000" y="2540"/>
                      <a:pt x="137160" y="11430"/>
                    </a:cubicBezTo>
                    <a:cubicBezTo>
                      <a:pt x="144780" y="16510"/>
                      <a:pt x="147320" y="31750"/>
                      <a:pt x="144780" y="39370"/>
                    </a:cubicBezTo>
                    <a:cubicBezTo>
                      <a:pt x="142240" y="45720"/>
                      <a:pt x="120650" y="54610"/>
                      <a:pt x="120650" y="54610"/>
                    </a:cubicBezTo>
                  </a:path>
                </a:pathLst>
              </a:custGeom>
              <a:solidFill>
                <a:srgbClr val="000000"/>
              </a:solidFill>
              <a:ln cap="sq">
                <a:noFill/>
                <a:prstDash val="solid"/>
                <a:miter/>
              </a:ln>
            </p:spPr>
            <p:txBody>
              <a:bodyPr/>
              <a:lstStyle/>
              <a:p>
                <a:pPr defTabSz="609630"/>
                <a:endParaRPr lang="en-US" sz="1200">
                  <a:solidFill>
                    <a:prstClr val="black"/>
                  </a:solidFill>
                  <a:latin typeface="Calibri"/>
                </a:endParaRPr>
              </a:p>
            </p:txBody>
          </p:sp>
        </p:grpSp>
        <p:grpSp>
          <p:nvGrpSpPr>
            <p:cNvPr id="13" name="Group 13"/>
            <p:cNvGrpSpPr/>
            <p:nvPr/>
          </p:nvGrpSpPr>
          <p:grpSpPr>
            <a:xfrm>
              <a:off x="5057427" y="1491602"/>
              <a:ext cx="325282" cy="325282"/>
              <a:chOff x="0" y="0"/>
              <a:chExt cx="364490" cy="364490"/>
            </a:xfrm>
          </p:grpSpPr>
          <p:sp>
            <p:nvSpPr>
              <p:cNvPr id="14" name="Freeform 14"/>
              <p:cNvSpPr/>
              <p:nvPr/>
            </p:nvSpPr>
            <p:spPr>
              <a:xfrm>
                <a:off x="44450" y="46990"/>
                <a:ext cx="270510" cy="275590"/>
              </a:xfrm>
              <a:custGeom>
                <a:avLst/>
                <a:gdLst/>
                <a:ahLst/>
                <a:cxnLst/>
                <a:rect l="l" t="t" r="r" b="b"/>
                <a:pathLst>
                  <a:path w="270510" h="275590">
                    <a:moveTo>
                      <a:pt x="107950" y="59690"/>
                    </a:moveTo>
                    <a:cubicBezTo>
                      <a:pt x="81280" y="68580"/>
                      <a:pt x="66040" y="93980"/>
                      <a:pt x="59690" y="111760"/>
                    </a:cubicBezTo>
                    <a:cubicBezTo>
                      <a:pt x="54610" y="128270"/>
                      <a:pt x="52070" y="151130"/>
                      <a:pt x="57150" y="167640"/>
                    </a:cubicBezTo>
                    <a:cubicBezTo>
                      <a:pt x="63500" y="184150"/>
                      <a:pt x="82550" y="203200"/>
                      <a:pt x="96520" y="212090"/>
                    </a:cubicBezTo>
                    <a:cubicBezTo>
                      <a:pt x="107950" y="218440"/>
                      <a:pt x="116840" y="218440"/>
                      <a:pt x="130810" y="219710"/>
                    </a:cubicBezTo>
                    <a:cubicBezTo>
                      <a:pt x="147320" y="220980"/>
                      <a:pt x="176530" y="223520"/>
                      <a:pt x="190500" y="215900"/>
                    </a:cubicBezTo>
                    <a:cubicBezTo>
                      <a:pt x="201930" y="210820"/>
                      <a:pt x="212090" y="201930"/>
                      <a:pt x="215900" y="190500"/>
                    </a:cubicBezTo>
                    <a:cubicBezTo>
                      <a:pt x="222250" y="176530"/>
                      <a:pt x="223520" y="151130"/>
                      <a:pt x="218440" y="132080"/>
                    </a:cubicBezTo>
                    <a:cubicBezTo>
                      <a:pt x="210820" y="109220"/>
                      <a:pt x="190500" y="77470"/>
                      <a:pt x="170180" y="63500"/>
                    </a:cubicBezTo>
                    <a:cubicBezTo>
                      <a:pt x="148590" y="50800"/>
                      <a:pt x="105410" y="62230"/>
                      <a:pt x="93980" y="49530"/>
                    </a:cubicBezTo>
                    <a:cubicBezTo>
                      <a:pt x="86360" y="40640"/>
                      <a:pt x="85090" y="20320"/>
                      <a:pt x="90170" y="12700"/>
                    </a:cubicBezTo>
                    <a:cubicBezTo>
                      <a:pt x="93980" y="7620"/>
                      <a:pt x="105410" y="3810"/>
                      <a:pt x="111760" y="3810"/>
                    </a:cubicBezTo>
                    <a:cubicBezTo>
                      <a:pt x="119380" y="5080"/>
                      <a:pt x="128270" y="11430"/>
                      <a:pt x="132080" y="17780"/>
                    </a:cubicBezTo>
                    <a:cubicBezTo>
                      <a:pt x="134620" y="24130"/>
                      <a:pt x="134620" y="35560"/>
                      <a:pt x="132080" y="41910"/>
                    </a:cubicBezTo>
                    <a:cubicBezTo>
                      <a:pt x="128270" y="48260"/>
                      <a:pt x="119380" y="54610"/>
                      <a:pt x="111760" y="54610"/>
                    </a:cubicBezTo>
                    <a:cubicBezTo>
                      <a:pt x="104140" y="54610"/>
                      <a:pt x="88900" y="46990"/>
                      <a:pt x="85090" y="39370"/>
                    </a:cubicBezTo>
                    <a:cubicBezTo>
                      <a:pt x="82550" y="31750"/>
                      <a:pt x="86360" y="15240"/>
                      <a:pt x="93980" y="8890"/>
                    </a:cubicBezTo>
                    <a:cubicBezTo>
                      <a:pt x="105410" y="0"/>
                      <a:pt x="144780" y="1270"/>
                      <a:pt x="167640" y="7620"/>
                    </a:cubicBezTo>
                    <a:cubicBezTo>
                      <a:pt x="187960" y="12700"/>
                      <a:pt x="209550" y="26670"/>
                      <a:pt x="224790" y="41910"/>
                    </a:cubicBezTo>
                    <a:cubicBezTo>
                      <a:pt x="238760" y="55880"/>
                      <a:pt x="247650" y="73660"/>
                      <a:pt x="254000" y="91440"/>
                    </a:cubicBezTo>
                    <a:cubicBezTo>
                      <a:pt x="261620" y="109220"/>
                      <a:pt x="266700" y="128270"/>
                      <a:pt x="269240" y="147320"/>
                    </a:cubicBezTo>
                    <a:cubicBezTo>
                      <a:pt x="270510" y="166370"/>
                      <a:pt x="270510" y="189230"/>
                      <a:pt x="264160" y="208280"/>
                    </a:cubicBezTo>
                    <a:cubicBezTo>
                      <a:pt x="257810" y="226060"/>
                      <a:pt x="243840" y="245110"/>
                      <a:pt x="231140" y="255270"/>
                    </a:cubicBezTo>
                    <a:cubicBezTo>
                      <a:pt x="220980" y="262890"/>
                      <a:pt x="213360" y="264160"/>
                      <a:pt x="199390" y="266700"/>
                    </a:cubicBezTo>
                    <a:cubicBezTo>
                      <a:pt x="172720" y="270510"/>
                      <a:pt x="114300" y="275590"/>
                      <a:pt x="82550" y="261620"/>
                    </a:cubicBezTo>
                    <a:cubicBezTo>
                      <a:pt x="54610" y="248920"/>
                      <a:pt x="27940" y="220980"/>
                      <a:pt x="15240" y="194310"/>
                    </a:cubicBezTo>
                    <a:cubicBezTo>
                      <a:pt x="3810" y="170180"/>
                      <a:pt x="0" y="138430"/>
                      <a:pt x="6350" y="110490"/>
                    </a:cubicBezTo>
                    <a:cubicBezTo>
                      <a:pt x="11430" y="82550"/>
                      <a:pt x="30480" y="45720"/>
                      <a:pt x="50800" y="29210"/>
                    </a:cubicBezTo>
                    <a:cubicBezTo>
                      <a:pt x="68580" y="16510"/>
                      <a:pt x="104140" y="6350"/>
                      <a:pt x="116840" y="12700"/>
                    </a:cubicBezTo>
                    <a:cubicBezTo>
                      <a:pt x="124460" y="16510"/>
                      <a:pt x="129540" y="31750"/>
                      <a:pt x="128270" y="39370"/>
                    </a:cubicBezTo>
                    <a:cubicBezTo>
                      <a:pt x="127000" y="46990"/>
                      <a:pt x="107950" y="59690"/>
                      <a:pt x="107950" y="59690"/>
                    </a:cubicBezTo>
                  </a:path>
                </a:pathLst>
              </a:custGeom>
              <a:solidFill>
                <a:srgbClr val="000000"/>
              </a:solidFill>
              <a:ln cap="sq">
                <a:noFill/>
                <a:prstDash val="solid"/>
                <a:miter/>
              </a:ln>
            </p:spPr>
            <p:txBody>
              <a:bodyPr/>
              <a:lstStyle/>
              <a:p>
                <a:pPr defTabSz="609630"/>
                <a:endParaRPr lang="en-US" sz="1200">
                  <a:solidFill>
                    <a:prstClr val="black"/>
                  </a:solidFill>
                  <a:latin typeface="Calibri"/>
                </a:endParaRPr>
              </a:p>
            </p:txBody>
          </p:sp>
        </p:grpSp>
        <p:grpSp>
          <p:nvGrpSpPr>
            <p:cNvPr id="15" name="Group 15"/>
            <p:cNvGrpSpPr/>
            <p:nvPr/>
          </p:nvGrpSpPr>
          <p:grpSpPr>
            <a:xfrm>
              <a:off x="4950888" y="1348795"/>
              <a:ext cx="140540" cy="514558"/>
              <a:chOff x="0" y="0"/>
              <a:chExt cx="157480" cy="576580"/>
            </a:xfrm>
          </p:grpSpPr>
          <p:sp>
            <p:nvSpPr>
              <p:cNvPr id="16" name="Freeform 16"/>
              <p:cNvSpPr/>
              <p:nvPr/>
            </p:nvSpPr>
            <p:spPr>
              <a:xfrm>
                <a:off x="26670" y="49530"/>
                <a:ext cx="80010" cy="476250"/>
              </a:xfrm>
              <a:custGeom>
                <a:avLst/>
                <a:gdLst/>
                <a:ahLst/>
                <a:cxnLst/>
                <a:rect l="l" t="t" r="r" b="b"/>
                <a:pathLst>
                  <a:path w="80010" h="476250">
                    <a:moveTo>
                      <a:pt x="74930" y="26670"/>
                    </a:moveTo>
                    <a:cubicBezTo>
                      <a:pt x="73660" y="467360"/>
                      <a:pt x="66040" y="474980"/>
                      <a:pt x="57150" y="474980"/>
                    </a:cubicBezTo>
                    <a:cubicBezTo>
                      <a:pt x="48260" y="476250"/>
                      <a:pt x="29210" y="461010"/>
                      <a:pt x="29210" y="452120"/>
                    </a:cubicBezTo>
                    <a:cubicBezTo>
                      <a:pt x="27940" y="443230"/>
                      <a:pt x="45720" y="425450"/>
                      <a:pt x="53340" y="425450"/>
                    </a:cubicBezTo>
                    <a:cubicBezTo>
                      <a:pt x="62230" y="424180"/>
                      <a:pt x="80010" y="441960"/>
                      <a:pt x="80010" y="450850"/>
                    </a:cubicBezTo>
                    <a:cubicBezTo>
                      <a:pt x="78740" y="459740"/>
                      <a:pt x="60960" y="474980"/>
                      <a:pt x="52070" y="474980"/>
                    </a:cubicBezTo>
                    <a:cubicBezTo>
                      <a:pt x="44450" y="474980"/>
                      <a:pt x="35560" y="468630"/>
                      <a:pt x="29210" y="454660"/>
                    </a:cubicBezTo>
                    <a:cubicBezTo>
                      <a:pt x="6350" y="405130"/>
                      <a:pt x="0" y="81280"/>
                      <a:pt x="24130" y="26670"/>
                    </a:cubicBezTo>
                    <a:cubicBezTo>
                      <a:pt x="31750" y="10160"/>
                      <a:pt x="44450" y="0"/>
                      <a:pt x="53340" y="1270"/>
                    </a:cubicBezTo>
                    <a:cubicBezTo>
                      <a:pt x="60960" y="1270"/>
                      <a:pt x="74930" y="26670"/>
                      <a:pt x="74930" y="26670"/>
                    </a:cubicBezTo>
                  </a:path>
                </a:pathLst>
              </a:custGeom>
              <a:solidFill>
                <a:srgbClr val="000000"/>
              </a:solidFill>
              <a:ln cap="sq">
                <a:noFill/>
                <a:prstDash val="solid"/>
                <a:miter/>
              </a:ln>
            </p:spPr>
            <p:txBody>
              <a:bodyPr/>
              <a:lstStyle/>
              <a:p>
                <a:pPr defTabSz="609630"/>
                <a:endParaRPr lang="en-US" sz="1200">
                  <a:solidFill>
                    <a:prstClr val="black"/>
                  </a:solidFill>
                  <a:latin typeface="Calibri"/>
                </a:endParaRPr>
              </a:p>
            </p:txBody>
          </p:sp>
        </p:grpSp>
        <p:grpSp>
          <p:nvGrpSpPr>
            <p:cNvPr id="17" name="Group 17"/>
            <p:cNvGrpSpPr/>
            <p:nvPr/>
          </p:nvGrpSpPr>
          <p:grpSpPr>
            <a:xfrm>
              <a:off x="4697010" y="1385064"/>
              <a:ext cx="290147" cy="403486"/>
              <a:chOff x="0" y="0"/>
              <a:chExt cx="325120" cy="452120"/>
            </a:xfrm>
          </p:grpSpPr>
          <p:sp>
            <p:nvSpPr>
              <p:cNvPr id="18" name="Freeform 18"/>
              <p:cNvSpPr/>
              <p:nvPr/>
            </p:nvSpPr>
            <p:spPr>
              <a:xfrm>
                <a:off x="48260" y="50800"/>
                <a:ext cx="229870" cy="350520"/>
              </a:xfrm>
              <a:custGeom>
                <a:avLst/>
                <a:gdLst/>
                <a:ahLst/>
                <a:cxnLst/>
                <a:rect l="l" t="t" r="r" b="b"/>
                <a:pathLst>
                  <a:path w="229870" h="350520">
                    <a:moveTo>
                      <a:pt x="115570" y="40640"/>
                    </a:moveTo>
                    <a:cubicBezTo>
                      <a:pt x="58420" y="157480"/>
                      <a:pt x="44450" y="245110"/>
                      <a:pt x="53340" y="271780"/>
                    </a:cubicBezTo>
                    <a:cubicBezTo>
                      <a:pt x="57150" y="281940"/>
                      <a:pt x="62230" y="287020"/>
                      <a:pt x="71120" y="290830"/>
                    </a:cubicBezTo>
                    <a:cubicBezTo>
                      <a:pt x="86360" y="298450"/>
                      <a:pt x="120650" y="306070"/>
                      <a:pt x="135890" y="298450"/>
                    </a:cubicBezTo>
                    <a:cubicBezTo>
                      <a:pt x="151130" y="292100"/>
                      <a:pt x="158750" y="271780"/>
                      <a:pt x="163830" y="250190"/>
                    </a:cubicBezTo>
                    <a:cubicBezTo>
                      <a:pt x="173990" y="217170"/>
                      <a:pt x="182880" y="151130"/>
                      <a:pt x="167640" y="113030"/>
                    </a:cubicBezTo>
                    <a:cubicBezTo>
                      <a:pt x="152400" y="78740"/>
                      <a:pt x="87630" y="52070"/>
                      <a:pt x="82550" y="31750"/>
                    </a:cubicBezTo>
                    <a:cubicBezTo>
                      <a:pt x="80010" y="22860"/>
                      <a:pt x="83820" y="13970"/>
                      <a:pt x="88900" y="8890"/>
                    </a:cubicBezTo>
                    <a:cubicBezTo>
                      <a:pt x="92710" y="3810"/>
                      <a:pt x="104140" y="0"/>
                      <a:pt x="110490" y="1270"/>
                    </a:cubicBezTo>
                    <a:cubicBezTo>
                      <a:pt x="118110" y="1270"/>
                      <a:pt x="127000" y="8890"/>
                      <a:pt x="129540" y="15240"/>
                    </a:cubicBezTo>
                    <a:cubicBezTo>
                      <a:pt x="133350" y="21590"/>
                      <a:pt x="133350" y="33020"/>
                      <a:pt x="129540" y="38100"/>
                    </a:cubicBezTo>
                    <a:cubicBezTo>
                      <a:pt x="125730" y="44450"/>
                      <a:pt x="115570" y="50800"/>
                      <a:pt x="109220" y="50800"/>
                    </a:cubicBezTo>
                    <a:cubicBezTo>
                      <a:pt x="101600" y="52070"/>
                      <a:pt x="91440" y="46990"/>
                      <a:pt x="87630" y="41910"/>
                    </a:cubicBezTo>
                    <a:cubicBezTo>
                      <a:pt x="82550" y="35560"/>
                      <a:pt x="80010" y="24130"/>
                      <a:pt x="82550" y="17780"/>
                    </a:cubicBezTo>
                    <a:cubicBezTo>
                      <a:pt x="86360" y="10160"/>
                      <a:pt x="97790" y="1270"/>
                      <a:pt x="107950" y="0"/>
                    </a:cubicBezTo>
                    <a:cubicBezTo>
                      <a:pt x="124460" y="0"/>
                      <a:pt x="152400" y="16510"/>
                      <a:pt x="170180" y="33020"/>
                    </a:cubicBezTo>
                    <a:cubicBezTo>
                      <a:pt x="190500" y="53340"/>
                      <a:pt x="212090" y="86360"/>
                      <a:pt x="220980" y="115570"/>
                    </a:cubicBezTo>
                    <a:cubicBezTo>
                      <a:pt x="229870" y="142240"/>
                      <a:pt x="227330" y="172720"/>
                      <a:pt x="224790" y="201930"/>
                    </a:cubicBezTo>
                    <a:cubicBezTo>
                      <a:pt x="222250" y="232410"/>
                      <a:pt x="214630" y="267970"/>
                      <a:pt x="203200" y="292100"/>
                    </a:cubicBezTo>
                    <a:cubicBezTo>
                      <a:pt x="194310" y="312420"/>
                      <a:pt x="181610" y="334010"/>
                      <a:pt x="167640" y="342900"/>
                    </a:cubicBezTo>
                    <a:cubicBezTo>
                      <a:pt x="157480" y="349250"/>
                      <a:pt x="148590" y="349250"/>
                      <a:pt x="135890" y="349250"/>
                    </a:cubicBezTo>
                    <a:cubicBezTo>
                      <a:pt x="116840" y="350520"/>
                      <a:pt x="87630" y="349250"/>
                      <a:pt x="67310" y="341630"/>
                    </a:cubicBezTo>
                    <a:cubicBezTo>
                      <a:pt x="46990" y="334010"/>
                      <a:pt x="24130" y="322580"/>
                      <a:pt x="12700" y="303530"/>
                    </a:cubicBezTo>
                    <a:cubicBezTo>
                      <a:pt x="0" y="283210"/>
                      <a:pt x="1270" y="248920"/>
                      <a:pt x="2540" y="217170"/>
                    </a:cubicBezTo>
                    <a:cubicBezTo>
                      <a:pt x="3810" y="180340"/>
                      <a:pt x="13970" y="129540"/>
                      <a:pt x="27940" y="93980"/>
                    </a:cubicBezTo>
                    <a:cubicBezTo>
                      <a:pt x="40640" y="62230"/>
                      <a:pt x="58420" y="20320"/>
                      <a:pt x="76200" y="10160"/>
                    </a:cubicBezTo>
                    <a:cubicBezTo>
                      <a:pt x="87630" y="5080"/>
                      <a:pt x="104140" y="6350"/>
                      <a:pt x="110490" y="12700"/>
                    </a:cubicBezTo>
                    <a:cubicBezTo>
                      <a:pt x="116840" y="17780"/>
                      <a:pt x="115570" y="40640"/>
                      <a:pt x="115570" y="40640"/>
                    </a:cubicBezTo>
                  </a:path>
                </a:pathLst>
              </a:custGeom>
              <a:solidFill>
                <a:srgbClr val="000000"/>
              </a:solidFill>
              <a:ln cap="sq">
                <a:noFill/>
                <a:prstDash val="solid"/>
                <a:miter/>
              </a:ln>
            </p:spPr>
            <p:txBody>
              <a:bodyPr/>
              <a:lstStyle/>
              <a:p>
                <a:pPr defTabSz="609630"/>
                <a:endParaRPr lang="en-US" sz="1200">
                  <a:solidFill>
                    <a:prstClr val="black"/>
                  </a:solidFill>
                  <a:latin typeface="Calibri"/>
                </a:endParaRPr>
              </a:p>
            </p:txBody>
          </p:sp>
        </p:grpSp>
        <p:grpSp>
          <p:nvGrpSpPr>
            <p:cNvPr id="19" name="Group 19"/>
            <p:cNvGrpSpPr/>
            <p:nvPr/>
          </p:nvGrpSpPr>
          <p:grpSpPr>
            <a:xfrm>
              <a:off x="4486200" y="1322728"/>
              <a:ext cx="301481" cy="523625"/>
              <a:chOff x="0" y="0"/>
              <a:chExt cx="337820" cy="586740"/>
            </a:xfrm>
          </p:grpSpPr>
          <p:sp>
            <p:nvSpPr>
              <p:cNvPr id="20" name="Freeform 20"/>
              <p:cNvSpPr/>
              <p:nvPr/>
            </p:nvSpPr>
            <p:spPr>
              <a:xfrm>
                <a:off x="48260" y="44450"/>
                <a:ext cx="238760" cy="492760"/>
              </a:xfrm>
              <a:custGeom>
                <a:avLst/>
                <a:gdLst/>
                <a:ahLst/>
                <a:cxnLst/>
                <a:rect l="l" t="t" r="r" b="b"/>
                <a:pathLst>
                  <a:path w="238760" h="492760">
                    <a:moveTo>
                      <a:pt x="55880" y="179070"/>
                    </a:moveTo>
                    <a:cubicBezTo>
                      <a:pt x="10160" y="125730"/>
                      <a:pt x="13970" y="97790"/>
                      <a:pt x="19050" y="82550"/>
                    </a:cubicBezTo>
                    <a:cubicBezTo>
                      <a:pt x="22860" y="72390"/>
                      <a:pt x="26670" y="67310"/>
                      <a:pt x="36830" y="59690"/>
                    </a:cubicBezTo>
                    <a:cubicBezTo>
                      <a:pt x="55880" y="43180"/>
                      <a:pt x="106680" y="12700"/>
                      <a:pt x="137160" y="6350"/>
                    </a:cubicBezTo>
                    <a:cubicBezTo>
                      <a:pt x="160020" y="0"/>
                      <a:pt x="187960" y="1270"/>
                      <a:pt x="200660" y="8890"/>
                    </a:cubicBezTo>
                    <a:cubicBezTo>
                      <a:pt x="209550" y="13970"/>
                      <a:pt x="213360" y="20320"/>
                      <a:pt x="217170" y="30480"/>
                    </a:cubicBezTo>
                    <a:cubicBezTo>
                      <a:pt x="224790" y="50800"/>
                      <a:pt x="229870" y="95250"/>
                      <a:pt x="226060" y="125730"/>
                    </a:cubicBezTo>
                    <a:cubicBezTo>
                      <a:pt x="220980" y="153670"/>
                      <a:pt x="209550" y="173990"/>
                      <a:pt x="193040" y="208280"/>
                    </a:cubicBezTo>
                    <a:cubicBezTo>
                      <a:pt x="165100" y="267970"/>
                      <a:pt x="85090" y="405130"/>
                      <a:pt x="59690" y="445770"/>
                    </a:cubicBezTo>
                    <a:cubicBezTo>
                      <a:pt x="49530" y="461010"/>
                      <a:pt x="43180" y="476250"/>
                      <a:pt x="38100" y="474980"/>
                    </a:cubicBezTo>
                    <a:cubicBezTo>
                      <a:pt x="34290" y="474980"/>
                      <a:pt x="26670" y="447040"/>
                      <a:pt x="34290" y="438150"/>
                    </a:cubicBezTo>
                    <a:cubicBezTo>
                      <a:pt x="50800" y="419100"/>
                      <a:pt x="191770" y="416560"/>
                      <a:pt x="219710" y="433070"/>
                    </a:cubicBezTo>
                    <a:cubicBezTo>
                      <a:pt x="232410" y="440690"/>
                      <a:pt x="238760" y="458470"/>
                      <a:pt x="236220" y="466090"/>
                    </a:cubicBezTo>
                    <a:cubicBezTo>
                      <a:pt x="234950" y="473710"/>
                      <a:pt x="218440" y="483870"/>
                      <a:pt x="210820" y="483870"/>
                    </a:cubicBezTo>
                    <a:cubicBezTo>
                      <a:pt x="201930" y="481330"/>
                      <a:pt x="186690" y="463550"/>
                      <a:pt x="187960" y="454660"/>
                    </a:cubicBezTo>
                    <a:cubicBezTo>
                      <a:pt x="189230" y="445770"/>
                      <a:pt x="209550" y="431800"/>
                      <a:pt x="217170" y="433070"/>
                    </a:cubicBezTo>
                    <a:cubicBezTo>
                      <a:pt x="226060" y="434340"/>
                      <a:pt x="237490" y="454660"/>
                      <a:pt x="237490" y="463550"/>
                    </a:cubicBezTo>
                    <a:cubicBezTo>
                      <a:pt x="237490" y="471170"/>
                      <a:pt x="231140" y="477520"/>
                      <a:pt x="222250" y="481330"/>
                    </a:cubicBezTo>
                    <a:cubicBezTo>
                      <a:pt x="203200" y="490220"/>
                      <a:pt x="154940" y="490220"/>
                      <a:pt x="121920" y="490220"/>
                    </a:cubicBezTo>
                    <a:cubicBezTo>
                      <a:pt x="85090" y="490220"/>
                      <a:pt x="29210" y="492760"/>
                      <a:pt x="12700" y="478790"/>
                    </a:cubicBezTo>
                    <a:cubicBezTo>
                      <a:pt x="2540" y="469900"/>
                      <a:pt x="0" y="461010"/>
                      <a:pt x="2540" y="443230"/>
                    </a:cubicBezTo>
                    <a:cubicBezTo>
                      <a:pt x="7620" y="388620"/>
                      <a:pt x="162560" y="177800"/>
                      <a:pt x="177800" y="110490"/>
                    </a:cubicBezTo>
                    <a:cubicBezTo>
                      <a:pt x="182880" y="83820"/>
                      <a:pt x="185420" y="58420"/>
                      <a:pt x="175260" y="52070"/>
                    </a:cubicBezTo>
                    <a:cubicBezTo>
                      <a:pt x="158750" y="41910"/>
                      <a:pt x="73660" y="80010"/>
                      <a:pt x="66040" y="101600"/>
                    </a:cubicBezTo>
                    <a:cubicBezTo>
                      <a:pt x="59690" y="118110"/>
                      <a:pt x="95250" y="147320"/>
                      <a:pt x="93980" y="161290"/>
                    </a:cubicBezTo>
                    <a:cubicBezTo>
                      <a:pt x="92710" y="170180"/>
                      <a:pt x="86360" y="177800"/>
                      <a:pt x="80010" y="180340"/>
                    </a:cubicBezTo>
                    <a:cubicBezTo>
                      <a:pt x="73660" y="182880"/>
                      <a:pt x="55880" y="179070"/>
                      <a:pt x="55880" y="179070"/>
                    </a:cubicBezTo>
                  </a:path>
                </a:pathLst>
              </a:custGeom>
              <a:solidFill>
                <a:srgbClr val="000000"/>
              </a:solidFill>
              <a:ln cap="sq">
                <a:noFill/>
                <a:prstDash val="solid"/>
                <a:miter/>
              </a:ln>
            </p:spPr>
            <p:txBody>
              <a:bodyPr/>
              <a:lstStyle/>
              <a:p>
                <a:pPr defTabSz="609630"/>
                <a:endParaRPr lang="en-US" sz="1200">
                  <a:solidFill>
                    <a:prstClr val="black"/>
                  </a:solidFill>
                  <a:latin typeface="Calibri"/>
                </a:endParaRPr>
              </a:p>
            </p:txBody>
          </p:sp>
        </p:grpSp>
      </p:grpSp>
      <p:grpSp>
        <p:nvGrpSpPr>
          <p:cNvPr id="21" name="Group 21"/>
          <p:cNvGrpSpPr/>
          <p:nvPr/>
        </p:nvGrpSpPr>
        <p:grpSpPr>
          <a:xfrm>
            <a:off x="7799696" y="5054638"/>
            <a:ext cx="4211383" cy="1686857"/>
            <a:chOff x="0" y="76200"/>
            <a:chExt cx="8422765" cy="3373715"/>
          </a:xfrm>
        </p:grpSpPr>
        <p:sp>
          <p:nvSpPr>
            <p:cNvPr id="22" name="Freeform 22"/>
            <p:cNvSpPr/>
            <p:nvPr/>
          </p:nvSpPr>
          <p:spPr>
            <a:xfrm>
              <a:off x="0" y="543658"/>
              <a:ext cx="8422765" cy="2906257"/>
            </a:xfrm>
            <a:custGeom>
              <a:avLst/>
              <a:gdLst/>
              <a:ahLst/>
              <a:cxnLst/>
              <a:rect l="l" t="t" r="r" b="b"/>
              <a:pathLst>
                <a:path w="8422765" h="2906257">
                  <a:moveTo>
                    <a:pt x="0" y="0"/>
                  </a:moveTo>
                  <a:lnTo>
                    <a:pt x="8422765" y="0"/>
                  </a:lnTo>
                  <a:lnTo>
                    <a:pt x="8422765" y="2906258"/>
                  </a:lnTo>
                  <a:lnTo>
                    <a:pt x="0" y="290625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23" name="TextBox 23"/>
            <p:cNvSpPr txBox="1"/>
            <p:nvPr/>
          </p:nvSpPr>
          <p:spPr>
            <a:xfrm>
              <a:off x="2238968" y="76200"/>
              <a:ext cx="5353421" cy="2539157"/>
            </a:xfrm>
            <a:prstGeom prst="rect">
              <a:avLst/>
            </a:prstGeom>
          </p:spPr>
          <p:txBody>
            <a:bodyPr lIns="0" tIns="0" rIns="0" bIns="0" rtlCol="0" anchor="t">
              <a:spAutoFit/>
            </a:bodyPr>
            <a:lstStyle/>
            <a:p>
              <a:pPr algn="ctr" defTabSz="609630">
                <a:lnSpc>
                  <a:spcPts val="3332"/>
                </a:lnSpc>
              </a:pPr>
              <a:r>
                <a:rPr lang="en-US" sz="3830">
                  <a:solidFill>
                    <a:srgbClr val="000000"/>
                  </a:solidFill>
                  <a:latin typeface="Impact"/>
                </a:rPr>
                <a:t>Coming 2026 in Palmerston</a:t>
              </a:r>
            </a:p>
          </p:txBody>
        </p:sp>
      </p:grpSp>
      <p:grpSp>
        <p:nvGrpSpPr>
          <p:cNvPr id="24" name="Group 24"/>
          <p:cNvGrpSpPr>
            <a:grpSpLocks noChangeAspect="1"/>
          </p:cNvGrpSpPr>
          <p:nvPr/>
        </p:nvGrpSpPr>
        <p:grpSpPr>
          <a:xfrm>
            <a:off x="4007977" y="3349301"/>
            <a:ext cx="3263775" cy="1835850"/>
            <a:chOff x="0" y="0"/>
            <a:chExt cx="11289030" cy="6350000"/>
          </a:xfrm>
        </p:grpSpPr>
        <p:sp>
          <p:nvSpPr>
            <p:cNvPr id="25" name="Freeform 25"/>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9"/>
              <a:stretch>
                <a:fillRect t="-16169" b="-16169"/>
              </a:stretch>
            </a:blipFill>
          </p:spPr>
          <p:txBody>
            <a:bodyPr/>
            <a:lstStyle/>
            <a:p>
              <a:pPr defTabSz="609630"/>
              <a:endParaRPr lang="en-US" sz="1200">
                <a:solidFill>
                  <a:prstClr val="black"/>
                </a:solidFill>
                <a:latin typeface="Calibri"/>
              </a:endParaRPr>
            </a:p>
          </p:txBody>
        </p:sp>
      </p:grpSp>
      <p:grpSp>
        <p:nvGrpSpPr>
          <p:cNvPr id="26" name="Group 26"/>
          <p:cNvGrpSpPr>
            <a:grpSpLocks noChangeAspect="1"/>
          </p:cNvGrpSpPr>
          <p:nvPr/>
        </p:nvGrpSpPr>
        <p:grpSpPr>
          <a:xfrm>
            <a:off x="7628246" y="2346587"/>
            <a:ext cx="4382833" cy="2465313"/>
            <a:chOff x="0" y="0"/>
            <a:chExt cx="11289030" cy="6350000"/>
          </a:xfrm>
        </p:grpSpPr>
        <p:sp>
          <p:nvSpPr>
            <p:cNvPr id="27" name="Freeform 27"/>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10"/>
              <a:stretch>
                <a:fillRect l="-2191" r="-2191" b="-39190"/>
              </a:stretch>
            </a:blipFill>
          </p:spPr>
          <p:txBody>
            <a:bodyPr/>
            <a:lstStyle/>
            <a:p>
              <a:pPr defTabSz="609630"/>
              <a:endParaRPr lang="en-US" sz="1200">
                <a:solidFill>
                  <a:prstClr val="black"/>
                </a:solidFill>
                <a:latin typeface="Calibri"/>
              </a:endParaRPr>
            </a:p>
          </p:txBody>
        </p:sp>
      </p:grpSp>
      <p:grpSp>
        <p:nvGrpSpPr>
          <p:cNvPr id="28" name="Group 28"/>
          <p:cNvGrpSpPr/>
          <p:nvPr/>
        </p:nvGrpSpPr>
        <p:grpSpPr>
          <a:xfrm>
            <a:off x="4309322" y="393465"/>
            <a:ext cx="6026459" cy="2471543"/>
            <a:chOff x="0" y="0"/>
            <a:chExt cx="12052918" cy="4943087"/>
          </a:xfrm>
        </p:grpSpPr>
        <p:grpSp>
          <p:nvGrpSpPr>
            <p:cNvPr id="29" name="Group 29"/>
            <p:cNvGrpSpPr>
              <a:grpSpLocks noChangeAspect="1"/>
            </p:cNvGrpSpPr>
            <p:nvPr/>
          </p:nvGrpSpPr>
          <p:grpSpPr>
            <a:xfrm>
              <a:off x="203200" y="203200"/>
              <a:ext cx="11849718" cy="4739887"/>
              <a:chOff x="0" y="0"/>
              <a:chExt cx="6350000" cy="2540000"/>
            </a:xfrm>
          </p:grpSpPr>
          <p:sp>
            <p:nvSpPr>
              <p:cNvPr id="30" name="Freeform 30"/>
              <p:cNvSpPr/>
              <p:nvPr/>
            </p:nvSpPr>
            <p:spPr>
              <a:xfrm>
                <a:off x="0" y="0"/>
                <a:ext cx="6350000" cy="2540000"/>
              </a:xfrm>
              <a:custGeom>
                <a:avLst/>
                <a:gdLst/>
                <a:ahLst/>
                <a:cxnLst/>
                <a:rect l="l" t="t" r="r" b="b"/>
                <a:pathLst>
                  <a:path w="6350000" h="254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solidFill>
                <a:srgbClr val="7AC143"/>
              </a:solidFill>
              <a:ln w="12700">
                <a:solidFill>
                  <a:srgbClr val="000000"/>
                </a:solidFill>
              </a:ln>
            </p:spPr>
            <p:txBody>
              <a:bodyPr/>
              <a:lstStyle/>
              <a:p>
                <a:pPr defTabSz="609630"/>
                <a:endParaRPr lang="en-US" sz="1200">
                  <a:solidFill>
                    <a:prstClr val="black"/>
                  </a:solidFill>
                  <a:latin typeface="Calibri"/>
                </a:endParaRPr>
              </a:p>
            </p:txBody>
          </p:sp>
        </p:grpSp>
        <p:grpSp>
          <p:nvGrpSpPr>
            <p:cNvPr id="31" name="Group 31"/>
            <p:cNvGrpSpPr>
              <a:grpSpLocks noChangeAspect="1"/>
            </p:cNvGrpSpPr>
            <p:nvPr/>
          </p:nvGrpSpPr>
          <p:grpSpPr>
            <a:xfrm>
              <a:off x="0" y="0"/>
              <a:ext cx="11849718" cy="4739887"/>
              <a:chOff x="0" y="0"/>
              <a:chExt cx="6350000" cy="2540000"/>
            </a:xfrm>
          </p:grpSpPr>
          <p:sp>
            <p:nvSpPr>
              <p:cNvPr id="32" name="Freeform 32"/>
              <p:cNvSpPr/>
              <p:nvPr/>
            </p:nvSpPr>
            <p:spPr>
              <a:xfrm>
                <a:off x="0" y="0"/>
                <a:ext cx="6350000" cy="2540000"/>
              </a:xfrm>
              <a:custGeom>
                <a:avLst/>
                <a:gdLst/>
                <a:ahLst/>
                <a:cxnLst/>
                <a:rect l="l" t="t" r="r" b="b"/>
                <a:pathLst>
                  <a:path w="6350000" h="2540000">
                    <a:moveTo>
                      <a:pt x="0" y="2159000"/>
                    </a:moveTo>
                    <a:lnTo>
                      <a:pt x="0" y="381000"/>
                    </a:lnTo>
                    <a:cubicBezTo>
                      <a:pt x="0" y="170180"/>
                      <a:pt x="170180" y="0"/>
                      <a:pt x="381000" y="0"/>
                    </a:cubicBezTo>
                    <a:lnTo>
                      <a:pt x="5969000" y="0"/>
                    </a:lnTo>
                    <a:cubicBezTo>
                      <a:pt x="6179820" y="0"/>
                      <a:pt x="6350000" y="170180"/>
                      <a:pt x="6350000" y="381000"/>
                    </a:cubicBezTo>
                    <a:lnTo>
                      <a:pt x="6350000" y="2159000"/>
                    </a:lnTo>
                    <a:cubicBezTo>
                      <a:pt x="6350000" y="2369820"/>
                      <a:pt x="6179820" y="2540000"/>
                      <a:pt x="5969000" y="2540000"/>
                    </a:cubicBezTo>
                    <a:lnTo>
                      <a:pt x="381000" y="2540000"/>
                    </a:lnTo>
                    <a:cubicBezTo>
                      <a:pt x="170180" y="2540000"/>
                      <a:pt x="0" y="2369820"/>
                      <a:pt x="0" y="2159000"/>
                    </a:cubicBezTo>
                    <a:close/>
                  </a:path>
                </a:pathLst>
              </a:custGeom>
              <a:blipFill>
                <a:blip r:embed="rId11"/>
                <a:stretch>
                  <a:fillRect t="-27677" b="-45340"/>
                </a:stretch>
              </a:blipFill>
            </p:spPr>
            <p:txBody>
              <a:bodyPr/>
              <a:lstStyle/>
              <a:p>
                <a:pPr defTabSz="609630"/>
                <a:endParaRPr lang="en-US" sz="1200">
                  <a:solidFill>
                    <a:prstClr val="black"/>
                  </a:solidFill>
                  <a:latin typeface="Calibri"/>
                </a:endParaRPr>
              </a:p>
            </p:txBody>
          </p:sp>
        </p:grpSp>
      </p:grpSp>
      <p:grpSp>
        <p:nvGrpSpPr>
          <p:cNvPr id="33" name="Group 33"/>
          <p:cNvGrpSpPr>
            <a:grpSpLocks noChangeAspect="1"/>
          </p:cNvGrpSpPr>
          <p:nvPr/>
        </p:nvGrpSpPr>
        <p:grpSpPr>
          <a:xfrm>
            <a:off x="221162" y="356031"/>
            <a:ext cx="3644515" cy="4897672"/>
            <a:chOff x="0" y="0"/>
            <a:chExt cx="3663950" cy="4923790"/>
          </a:xfrm>
        </p:grpSpPr>
        <p:sp>
          <p:nvSpPr>
            <p:cNvPr id="34" name="Freeform 34"/>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12"/>
              <a:stretch>
                <a:fillRect t="-5782" b="-5782"/>
              </a:stretch>
            </a:blipFill>
          </p:spPr>
          <p:txBody>
            <a:bodyPr/>
            <a:lstStyle/>
            <a:p>
              <a:pPr defTabSz="609630"/>
              <a:endParaRPr lang="en-US" sz="1200">
                <a:solidFill>
                  <a:prstClr val="black"/>
                </a:solidFill>
                <a:latin typeface="Calibri"/>
              </a:endParaRPr>
            </a:p>
          </p:txBody>
        </p:sp>
        <p:sp>
          <p:nvSpPr>
            <p:cNvPr id="35" name="Freeform 35"/>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FFFFFF"/>
            </a:solidFill>
          </p:spPr>
          <p:txBody>
            <a:bodyPr/>
            <a:lstStyle/>
            <a:p>
              <a:pPr defTabSz="609630"/>
              <a:endParaRPr lang="en-US" sz="1200">
                <a:solidFill>
                  <a:prstClr val="black"/>
                </a:solidFill>
                <a:latin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10961" y="181862"/>
            <a:ext cx="2295947" cy="2227657"/>
          </a:xfrm>
          <a:custGeom>
            <a:avLst/>
            <a:gdLst/>
            <a:ahLst/>
            <a:cxnLst/>
            <a:rect l="l" t="t" r="r" b="b"/>
            <a:pathLst>
              <a:path w="3443920" h="3341486">
                <a:moveTo>
                  <a:pt x="0" y="0"/>
                </a:moveTo>
                <a:lnTo>
                  <a:pt x="3443920" y="0"/>
                </a:lnTo>
                <a:lnTo>
                  <a:pt x="3443920" y="3341486"/>
                </a:lnTo>
                <a:lnTo>
                  <a:pt x="0" y="3341486"/>
                </a:lnTo>
                <a:lnTo>
                  <a:pt x="0" y="0"/>
                </a:lnTo>
                <a:close/>
              </a:path>
            </a:pathLst>
          </a:custGeom>
          <a:blipFill>
            <a:blip r:embed="rId2"/>
            <a:stretch>
              <a:fillRect l="-21779" r="-33526" b="-14344"/>
            </a:stretch>
          </a:blipFill>
        </p:spPr>
        <p:txBody>
          <a:bodyPr/>
          <a:lstStyle/>
          <a:p>
            <a:pPr defTabSz="609630"/>
            <a:endParaRPr lang="en-US" sz="1200">
              <a:solidFill>
                <a:prstClr val="black"/>
              </a:solidFill>
              <a:latin typeface="Calibri"/>
            </a:endParaRPr>
          </a:p>
        </p:txBody>
      </p:sp>
      <p:sp>
        <p:nvSpPr>
          <p:cNvPr id="3" name="Freeform 3"/>
          <p:cNvSpPr/>
          <p:nvPr/>
        </p:nvSpPr>
        <p:spPr>
          <a:xfrm>
            <a:off x="2310962" y="4575797"/>
            <a:ext cx="4091098" cy="2101427"/>
          </a:xfrm>
          <a:custGeom>
            <a:avLst/>
            <a:gdLst/>
            <a:ahLst/>
            <a:cxnLst/>
            <a:rect l="l" t="t" r="r" b="b"/>
            <a:pathLst>
              <a:path w="6136647" h="3152140">
                <a:moveTo>
                  <a:pt x="0" y="0"/>
                </a:moveTo>
                <a:lnTo>
                  <a:pt x="6136647" y="0"/>
                </a:lnTo>
                <a:lnTo>
                  <a:pt x="6136647" y="3152140"/>
                </a:lnTo>
                <a:lnTo>
                  <a:pt x="0" y="3152140"/>
                </a:lnTo>
                <a:lnTo>
                  <a:pt x="0" y="0"/>
                </a:lnTo>
                <a:close/>
              </a:path>
            </a:pathLst>
          </a:custGeom>
          <a:blipFill>
            <a:blip r:embed="rId3"/>
            <a:stretch>
              <a:fillRect l="-8924" t="-106004" b="-76736"/>
            </a:stretch>
          </a:blipFill>
        </p:spPr>
        <p:txBody>
          <a:bodyPr/>
          <a:lstStyle/>
          <a:p>
            <a:pPr defTabSz="609630"/>
            <a:endParaRPr lang="en-US" sz="1200">
              <a:solidFill>
                <a:prstClr val="black"/>
              </a:solidFill>
              <a:latin typeface="Calibri"/>
            </a:endParaRPr>
          </a:p>
        </p:txBody>
      </p:sp>
      <p:sp>
        <p:nvSpPr>
          <p:cNvPr id="4" name="Freeform 4"/>
          <p:cNvSpPr/>
          <p:nvPr/>
        </p:nvSpPr>
        <p:spPr>
          <a:xfrm>
            <a:off x="8957929" y="180777"/>
            <a:ext cx="2978677" cy="2234007"/>
          </a:xfrm>
          <a:custGeom>
            <a:avLst/>
            <a:gdLst/>
            <a:ahLst/>
            <a:cxnLst/>
            <a:rect l="l" t="t" r="r" b="b"/>
            <a:pathLst>
              <a:path w="4468015" h="3351011">
                <a:moveTo>
                  <a:pt x="0" y="0"/>
                </a:moveTo>
                <a:lnTo>
                  <a:pt x="4468015" y="0"/>
                </a:lnTo>
                <a:lnTo>
                  <a:pt x="4468015" y="3351011"/>
                </a:lnTo>
                <a:lnTo>
                  <a:pt x="0" y="3351011"/>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310962" y="2542869"/>
            <a:ext cx="4039821" cy="1897316"/>
          </a:xfrm>
          <a:custGeom>
            <a:avLst/>
            <a:gdLst/>
            <a:ahLst/>
            <a:cxnLst/>
            <a:rect l="l" t="t" r="r" b="b"/>
            <a:pathLst>
              <a:path w="6059732" h="2845974">
                <a:moveTo>
                  <a:pt x="0" y="0"/>
                </a:moveTo>
                <a:lnTo>
                  <a:pt x="6059733" y="0"/>
                </a:lnTo>
                <a:lnTo>
                  <a:pt x="6059733" y="2845974"/>
                </a:lnTo>
                <a:lnTo>
                  <a:pt x="0" y="2845974"/>
                </a:lnTo>
                <a:lnTo>
                  <a:pt x="0" y="0"/>
                </a:lnTo>
                <a:close/>
              </a:path>
            </a:pathLst>
          </a:custGeom>
          <a:blipFill>
            <a:blip r:embed="rId5"/>
            <a:stretch>
              <a:fillRect t="-26566" b="-157330"/>
            </a:stretch>
          </a:blipFill>
        </p:spPr>
        <p:txBody>
          <a:bodyPr/>
          <a:lstStyle/>
          <a:p>
            <a:pPr defTabSz="609630"/>
            <a:endParaRPr lang="en-US" sz="1200">
              <a:solidFill>
                <a:prstClr val="black"/>
              </a:solidFill>
              <a:latin typeface="Calibri"/>
            </a:endParaRPr>
          </a:p>
        </p:txBody>
      </p:sp>
      <p:sp>
        <p:nvSpPr>
          <p:cNvPr id="6" name="Freeform 6"/>
          <p:cNvSpPr/>
          <p:nvPr/>
        </p:nvSpPr>
        <p:spPr>
          <a:xfrm>
            <a:off x="4759308" y="181862"/>
            <a:ext cx="4045157" cy="2227657"/>
          </a:xfrm>
          <a:custGeom>
            <a:avLst/>
            <a:gdLst/>
            <a:ahLst/>
            <a:cxnLst/>
            <a:rect l="l" t="t" r="r" b="b"/>
            <a:pathLst>
              <a:path w="6067735" h="3341486">
                <a:moveTo>
                  <a:pt x="0" y="0"/>
                </a:moveTo>
                <a:lnTo>
                  <a:pt x="6067735" y="0"/>
                </a:lnTo>
                <a:lnTo>
                  <a:pt x="6067735" y="3341486"/>
                </a:lnTo>
                <a:lnTo>
                  <a:pt x="0" y="3341486"/>
                </a:lnTo>
                <a:lnTo>
                  <a:pt x="0" y="0"/>
                </a:lnTo>
                <a:close/>
              </a:path>
            </a:pathLst>
          </a:custGeom>
          <a:blipFill>
            <a:blip r:embed="rId6"/>
            <a:stretch>
              <a:fillRect l="-30382" t="-21418" r="-43077" b="-33343"/>
            </a:stretch>
          </a:blipFill>
        </p:spPr>
        <p:txBody>
          <a:bodyPr/>
          <a:lstStyle/>
          <a:p>
            <a:pPr defTabSz="609630"/>
            <a:endParaRPr lang="en-US" sz="1200">
              <a:solidFill>
                <a:prstClr val="black"/>
              </a:solidFill>
              <a:latin typeface="Calibri"/>
            </a:endParaRPr>
          </a:p>
        </p:txBody>
      </p:sp>
      <p:sp>
        <p:nvSpPr>
          <p:cNvPr id="7" name="Freeform 7"/>
          <p:cNvSpPr/>
          <p:nvPr/>
        </p:nvSpPr>
        <p:spPr>
          <a:xfrm>
            <a:off x="9273288" y="4679736"/>
            <a:ext cx="2663318" cy="1997488"/>
          </a:xfrm>
          <a:custGeom>
            <a:avLst/>
            <a:gdLst/>
            <a:ahLst/>
            <a:cxnLst/>
            <a:rect l="l" t="t" r="r" b="b"/>
            <a:pathLst>
              <a:path w="3994977" h="2996232">
                <a:moveTo>
                  <a:pt x="0" y="0"/>
                </a:moveTo>
                <a:lnTo>
                  <a:pt x="3994977" y="0"/>
                </a:lnTo>
                <a:lnTo>
                  <a:pt x="3994977" y="2996232"/>
                </a:lnTo>
                <a:lnTo>
                  <a:pt x="0" y="299623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490992" y="2542870"/>
            <a:ext cx="2623469" cy="2007962"/>
          </a:xfrm>
          <a:custGeom>
            <a:avLst/>
            <a:gdLst/>
            <a:ahLst/>
            <a:cxnLst/>
            <a:rect l="l" t="t" r="r" b="b"/>
            <a:pathLst>
              <a:path w="3935203" h="3011943">
                <a:moveTo>
                  <a:pt x="0" y="0"/>
                </a:moveTo>
                <a:lnTo>
                  <a:pt x="3935203" y="0"/>
                </a:lnTo>
                <a:lnTo>
                  <a:pt x="3935203" y="3011942"/>
                </a:lnTo>
                <a:lnTo>
                  <a:pt x="0" y="3011942"/>
                </a:lnTo>
                <a:lnTo>
                  <a:pt x="0" y="0"/>
                </a:lnTo>
                <a:close/>
              </a:path>
            </a:pathLst>
          </a:custGeom>
          <a:blipFill>
            <a:blip r:embed="rId8"/>
            <a:stretch>
              <a:fillRect l="-5395"/>
            </a:stretch>
          </a:blipFill>
        </p:spPr>
        <p:txBody>
          <a:bodyPr/>
          <a:lstStyle/>
          <a:p>
            <a:pPr defTabSz="609630"/>
            <a:endParaRPr lang="en-US" sz="1200">
              <a:solidFill>
                <a:prstClr val="black"/>
              </a:solidFill>
              <a:latin typeface="Calibri"/>
            </a:endParaRPr>
          </a:p>
        </p:txBody>
      </p:sp>
      <p:sp>
        <p:nvSpPr>
          <p:cNvPr id="9" name="Freeform 9"/>
          <p:cNvSpPr/>
          <p:nvPr/>
        </p:nvSpPr>
        <p:spPr>
          <a:xfrm>
            <a:off x="6490992" y="4679736"/>
            <a:ext cx="2663318" cy="1997488"/>
          </a:xfrm>
          <a:custGeom>
            <a:avLst/>
            <a:gdLst/>
            <a:ahLst/>
            <a:cxnLst/>
            <a:rect l="l" t="t" r="r" b="b"/>
            <a:pathLst>
              <a:path w="3994977" h="2996232">
                <a:moveTo>
                  <a:pt x="0" y="0"/>
                </a:moveTo>
                <a:lnTo>
                  <a:pt x="3994976" y="0"/>
                </a:lnTo>
                <a:lnTo>
                  <a:pt x="3994976" y="2996232"/>
                </a:lnTo>
                <a:lnTo>
                  <a:pt x="0" y="2996232"/>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9259323" y="2542870"/>
            <a:ext cx="2677283" cy="2007962"/>
          </a:xfrm>
          <a:custGeom>
            <a:avLst/>
            <a:gdLst/>
            <a:ahLst/>
            <a:cxnLst/>
            <a:rect l="l" t="t" r="r" b="b"/>
            <a:pathLst>
              <a:path w="4015924" h="3011943">
                <a:moveTo>
                  <a:pt x="0" y="0"/>
                </a:moveTo>
                <a:lnTo>
                  <a:pt x="4015924" y="0"/>
                </a:lnTo>
                <a:lnTo>
                  <a:pt x="4015924" y="3011942"/>
                </a:lnTo>
                <a:lnTo>
                  <a:pt x="0" y="3011942"/>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1339787" y="-520420"/>
            <a:ext cx="3121900" cy="7876544"/>
            <a:chOff x="0" y="0"/>
            <a:chExt cx="1233343" cy="3111721"/>
          </a:xfrm>
        </p:grpSpPr>
        <p:sp>
          <p:nvSpPr>
            <p:cNvPr id="12" name="Freeform 12"/>
            <p:cNvSpPr/>
            <p:nvPr/>
          </p:nvSpPr>
          <p:spPr>
            <a:xfrm>
              <a:off x="0" y="0"/>
              <a:ext cx="1233343" cy="3111721"/>
            </a:xfrm>
            <a:custGeom>
              <a:avLst/>
              <a:gdLst/>
              <a:ahLst/>
              <a:cxnLst/>
              <a:rect l="l" t="t" r="r" b="b"/>
              <a:pathLst>
                <a:path w="1233343" h="3111721">
                  <a:moveTo>
                    <a:pt x="0" y="0"/>
                  </a:moveTo>
                  <a:lnTo>
                    <a:pt x="1233343" y="0"/>
                  </a:lnTo>
                  <a:lnTo>
                    <a:pt x="1233343" y="3111721"/>
                  </a:lnTo>
                  <a:lnTo>
                    <a:pt x="0" y="3111721"/>
                  </a:lnTo>
                  <a:close/>
                </a:path>
              </a:pathLst>
            </a:custGeom>
            <a:solidFill>
              <a:srgbClr val="005CAB"/>
            </a:solidFill>
          </p:spPr>
          <p:txBody>
            <a:bodyPr/>
            <a:lstStyle/>
            <a:p>
              <a:pPr defTabSz="609630"/>
              <a:endParaRPr lang="en-US" sz="1200">
                <a:solidFill>
                  <a:prstClr val="black"/>
                </a:solidFill>
                <a:latin typeface="Calibri"/>
              </a:endParaRPr>
            </a:p>
          </p:txBody>
        </p:sp>
        <p:sp>
          <p:nvSpPr>
            <p:cNvPr id="13" name="TextBox 13"/>
            <p:cNvSpPr txBox="1"/>
            <p:nvPr/>
          </p:nvSpPr>
          <p:spPr>
            <a:xfrm>
              <a:off x="0" y="-47625"/>
              <a:ext cx="1233343" cy="315934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Freeform 14"/>
          <p:cNvSpPr/>
          <p:nvPr/>
        </p:nvSpPr>
        <p:spPr>
          <a:xfrm rot="-10800000" flipH="1">
            <a:off x="-417614" y="5904024"/>
            <a:ext cx="2043607" cy="1187846"/>
          </a:xfrm>
          <a:custGeom>
            <a:avLst/>
            <a:gdLst/>
            <a:ahLst/>
            <a:cxnLst/>
            <a:rect l="l" t="t" r="r" b="b"/>
            <a:pathLst>
              <a:path w="3065410" h="1781769">
                <a:moveTo>
                  <a:pt x="3065410" y="0"/>
                </a:moveTo>
                <a:lnTo>
                  <a:pt x="0" y="0"/>
                </a:lnTo>
                <a:lnTo>
                  <a:pt x="0" y="1781769"/>
                </a:lnTo>
                <a:lnTo>
                  <a:pt x="3065410" y="1781769"/>
                </a:lnTo>
                <a:lnTo>
                  <a:pt x="306541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15" name="TextBox 15"/>
          <p:cNvSpPr txBox="1"/>
          <p:nvPr/>
        </p:nvSpPr>
        <p:spPr>
          <a:xfrm rot="-5400000">
            <a:off x="-2004091" y="2731114"/>
            <a:ext cx="5858508" cy="487313"/>
          </a:xfrm>
          <a:prstGeom prst="rect">
            <a:avLst/>
          </a:prstGeom>
        </p:spPr>
        <p:txBody>
          <a:bodyPr lIns="0" tIns="0" rIns="0" bIns="0" rtlCol="0" anchor="t">
            <a:spAutoFit/>
          </a:bodyPr>
          <a:lstStyle/>
          <a:p>
            <a:pPr defTabSz="609630">
              <a:lnSpc>
                <a:spcPts val="3816"/>
              </a:lnSpc>
            </a:pPr>
            <a:r>
              <a:rPr lang="en-US" sz="3934">
                <a:solidFill>
                  <a:srgbClr val="FFFFFF"/>
                </a:solidFill>
                <a:latin typeface="Poppins Bold"/>
              </a:rPr>
              <a:t>Streetscape </a:t>
            </a:r>
            <a:r>
              <a:rPr lang="en-US" sz="3934">
                <a:solidFill>
                  <a:srgbClr val="7AC143"/>
                </a:solidFill>
                <a:latin typeface="Poppins Bold"/>
              </a:rPr>
              <a:t>Post-Dig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5237" y="4876475"/>
            <a:ext cx="13882060" cy="2172291"/>
            <a:chOff x="0" y="0"/>
            <a:chExt cx="5484271" cy="858189"/>
          </a:xfrm>
        </p:grpSpPr>
        <p:sp>
          <p:nvSpPr>
            <p:cNvPr id="3" name="Freeform 3"/>
            <p:cNvSpPr/>
            <p:nvPr/>
          </p:nvSpPr>
          <p:spPr>
            <a:xfrm>
              <a:off x="0" y="0"/>
              <a:ext cx="5484271" cy="858189"/>
            </a:xfrm>
            <a:custGeom>
              <a:avLst/>
              <a:gdLst/>
              <a:ahLst/>
              <a:cxnLst/>
              <a:rect l="l" t="t" r="r" b="b"/>
              <a:pathLst>
                <a:path w="5484271" h="858189">
                  <a:moveTo>
                    <a:pt x="0" y="0"/>
                  </a:moveTo>
                  <a:lnTo>
                    <a:pt x="5484271" y="0"/>
                  </a:lnTo>
                  <a:lnTo>
                    <a:pt x="5484271" y="858189"/>
                  </a:lnTo>
                  <a:lnTo>
                    <a:pt x="0" y="858189"/>
                  </a:lnTo>
                  <a:close/>
                </a:path>
              </a:pathLst>
            </a:custGeom>
            <a:solidFill>
              <a:srgbClr val="005CAB"/>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5484271" cy="90581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5" name="Group 5"/>
          <p:cNvGrpSpPr/>
          <p:nvPr/>
        </p:nvGrpSpPr>
        <p:grpSpPr>
          <a:xfrm>
            <a:off x="2986307" y="1652174"/>
            <a:ext cx="6219387" cy="4739289"/>
            <a:chOff x="0" y="0"/>
            <a:chExt cx="2457042" cy="1872312"/>
          </a:xfrm>
        </p:grpSpPr>
        <p:sp>
          <p:nvSpPr>
            <p:cNvPr id="6" name="Freeform 6"/>
            <p:cNvSpPr/>
            <p:nvPr/>
          </p:nvSpPr>
          <p:spPr>
            <a:xfrm>
              <a:off x="0" y="0"/>
              <a:ext cx="2457041" cy="1872312"/>
            </a:xfrm>
            <a:custGeom>
              <a:avLst/>
              <a:gdLst/>
              <a:ahLst/>
              <a:cxnLst/>
              <a:rect l="l" t="t" r="r" b="b"/>
              <a:pathLst>
                <a:path w="2457041" h="1872312">
                  <a:moveTo>
                    <a:pt x="0" y="0"/>
                  </a:moveTo>
                  <a:lnTo>
                    <a:pt x="2457041" y="0"/>
                  </a:lnTo>
                  <a:lnTo>
                    <a:pt x="2457041" y="1872312"/>
                  </a:lnTo>
                  <a:lnTo>
                    <a:pt x="0" y="1872312"/>
                  </a:lnTo>
                  <a:close/>
                </a:path>
              </a:pathLst>
            </a:custGeom>
            <a:solidFill>
              <a:srgbClr val="7AC143"/>
            </a:solidFill>
          </p:spPr>
          <p:txBody>
            <a:bodyPr/>
            <a:lstStyle/>
            <a:p>
              <a:pPr defTabSz="609630"/>
              <a:endParaRPr lang="en-US" sz="1200">
                <a:solidFill>
                  <a:prstClr val="black"/>
                </a:solidFill>
                <a:latin typeface="Calibri"/>
              </a:endParaRPr>
            </a:p>
          </p:txBody>
        </p:sp>
        <p:sp>
          <p:nvSpPr>
            <p:cNvPr id="7" name="TextBox 7"/>
            <p:cNvSpPr txBox="1"/>
            <p:nvPr/>
          </p:nvSpPr>
          <p:spPr>
            <a:xfrm>
              <a:off x="0" y="-47625"/>
              <a:ext cx="2457042" cy="1919937"/>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8" name="Freeform 8"/>
          <p:cNvSpPr/>
          <p:nvPr/>
        </p:nvSpPr>
        <p:spPr>
          <a:xfrm>
            <a:off x="3085431" y="1513754"/>
            <a:ext cx="6021139" cy="4766073"/>
          </a:xfrm>
          <a:custGeom>
            <a:avLst/>
            <a:gdLst/>
            <a:ahLst/>
            <a:cxnLst/>
            <a:rect l="l" t="t" r="r" b="b"/>
            <a:pathLst>
              <a:path w="9031709" h="7149110">
                <a:moveTo>
                  <a:pt x="0" y="0"/>
                </a:moveTo>
                <a:lnTo>
                  <a:pt x="9031710" y="0"/>
                </a:lnTo>
                <a:lnTo>
                  <a:pt x="9031710" y="7149110"/>
                </a:lnTo>
                <a:lnTo>
                  <a:pt x="0" y="714911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1503762" y="565150"/>
            <a:ext cx="9184477" cy="701667"/>
          </a:xfrm>
          <a:prstGeom prst="rect">
            <a:avLst/>
          </a:prstGeom>
        </p:spPr>
        <p:txBody>
          <a:bodyPr lIns="0" tIns="0" rIns="0" bIns="0" rtlCol="0" anchor="t">
            <a:spAutoFit/>
          </a:bodyPr>
          <a:lstStyle/>
          <a:p>
            <a:pPr defTabSz="609630">
              <a:lnSpc>
                <a:spcPts val="5973"/>
              </a:lnSpc>
              <a:spcBef>
                <a:spcPct val="0"/>
              </a:spcBef>
            </a:pPr>
            <a:r>
              <a:rPr lang="en-US" sz="4266">
                <a:solidFill>
                  <a:srgbClr val="000000"/>
                </a:solidFill>
                <a:latin typeface="Poppins Bold"/>
              </a:rPr>
              <a:t>Developing Plans &amp; Task Forces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529580" y="-827779"/>
            <a:ext cx="4007245" cy="7876544"/>
            <a:chOff x="0" y="0"/>
            <a:chExt cx="1583109" cy="3111721"/>
          </a:xfrm>
        </p:grpSpPr>
        <p:sp>
          <p:nvSpPr>
            <p:cNvPr id="3" name="Freeform 3"/>
            <p:cNvSpPr/>
            <p:nvPr/>
          </p:nvSpPr>
          <p:spPr>
            <a:xfrm>
              <a:off x="0" y="0"/>
              <a:ext cx="1583109" cy="3111721"/>
            </a:xfrm>
            <a:custGeom>
              <a:avLst/>
              <a:gdLst/>
              <a:ahLst/>
              <a:cxnLst/>
              <a:rect l="l" t="t" r="r" b="b"/>
              <a:pathLst>
                <a:path w="1583109" h="3111721">
                  <a:moveTo>
                    <a:pt x="0" y="0"/>
                  </a:moveTo>
                  <a:lnTo>
                    <a:pt x="1583109" y="0"/>
                  </a:lnTo>
                  <a:lnTo>
                    <a:pt x="1583109" y="3111721"/>
                  </a:lnTo>
                  <a:lnTo>
                    <a:pt x="0" y="3111721"/>
                  </a:lnTo>
                  <a:close/>
                </a:path>
              </a:pathLst>
            </a:custGeom>
            <a:solidFill>
              <a:srgbClr val="005CAB"/>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1583109" cy="315934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6872799" y="883599"/>
            <a:ext cx="5030375" cy="5637109"/>
          </a:xfrm>
          <a:custGeom>
            <a:avLst/>
            <a:gdLst/>
            <a:ahLst/>
            <a:cxnLst/>
            <a:rect l="l" t="t" r="r" b="b"/>
            <a:pathLst>
              <a:path w="7545562" h="8455663">
                <a:moveTo>
                  <a:pt x="0" y="0"/>
                </a:moveTo>
                <a:lnTo>
                  <a:pt x="7545563" y="0"/>
                </a:lnTo>
                <a:lnTo>
                  <a:pt x="7545563" y="8455663"/>
                </a:lnTo>
                <a:lnTo>
                  <a:pt x="0" y="8455663"/>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325205" y="4408188"/>
            <a:ext cx="1849743" cy="2187484"/>
          </a:xfrm>
          <a:custGeom>
            <a:avLst/>
            <a:gdLst/>
            <a:ahLst/>
            <a:cxnLst/>
            <a:rect l="l" t="t" r="r" b="b"/>
            <a:pathLst>
              <a:path w="2774615" h="3281226">
                <a:moveTo>
                  <a:pt x="0" y="0"/>
                </a:moveTo>
                <a:lnTo>
                  <a:pt x="2774615" y="0"/>
                </a:lnTo>
                <a:lnTo>
                  <a:pt x="2774615" y="3281226"/>
                </a:lnTo>
                <a:lnTo>
                  <a:pt x="0" y="3281226"/>
                </a:lnTo>
                <a:lnTo>
                  <a:pt x="0" y="0"/>
                </a:lnTo>
                <a:close/>
              </a:path>
            </a:pathLst>
          </a:custGeom>
          <a:blipFill>
            <a:blip r:embed="rId3"/>
            <a:stretch>
              <a:fillRect l="-261066" r="-77095" b="-27060"/>
            </a:stretch>
          </a:blipFill>
        </p:spPr>
        <p:txBody>
          <a:bodyPr/>
          <a:lstStyle/>
          <a:p>
            <a:pPr defTabSz="609630"/>
            <a:endParaRPr lang="en-US" sz="1200">
              <a:solidFill>
                <a:prstClr val="black"/>
              </a:solidFill>
              <a:latin typeface="Calibri"/>
            </a:endParaRPr>
          </a:p>
        </p:txBody>
      </p:sp>
      <p:sp>
        <p:nvSpPr>
          <p:cNvPr id="7" name="Freeform 7"/>
          <p:cNvSpPr/>
          <p:nvPr/>
        </p:nvSpPr>
        <p:spPr>
          <a:xfrm>
            <a:off x="331169" y="1729819"/>
            <a:ext cx="4138891" cy="2367469"/>
          </a:xfrm>
          <a:custGeom>
            <a:avLst/>
            <a:gdLst/>
            <a:ahLst/>
            <a:cxnLst/>
            <a:rect l="l" t="t" r="r" b="b"/>
            <a:pathLst>
              <a:path w="6208336" h="3551204">
                <a:moveTo>
                  <a:pt x="0" y="0"/>
                </a:moveTo>
                <a:lnTo>
                  <a:pt x="6208336" y="0"/>
                </a:lnTo>
                <a:lnTo>
                  <a:pt x="6208336" y="3551204"/>
                </a:lnTo>
                <a:lnTo>
                  <a:pt x="0" y="3551204"/>
                </a:lnTo>
                <a:lnTo>
                  <a:pt x="0" y="0"/>
                </a:lnTo>
                <a:close/>
              </a:path>
            </a:pathLst>
          </a:custGeom>
          <a:blipFill>
            <a:blip r:embed="rId3"/>
            <a:stretch>
              <a:fillRect t="-2480" r="-70934"/>
            </a:stretch>
          </a:blipFill>
        </p:spPr>
        <p:txBody>
          <a:bodyPr/>
          <a:lstStyle/>
          <a:p>
            <a:pPr defTabSz="609630"/>
            <a:endParaRPr lang="en-US" sz="1200">
              <a:solidFill>
                <a:prstClr val="black"/>
              </a:solidFill>
              <a:latin typeface="Calibri"/>
            </a:endParaRPr>
          </a:p>
        </p:txBody>
      </p:sp>
      <p:sp>
        <p:nvSpPr>
          <p:cNvPr id="8" name="Freeform 8"/>
          <p:cNvSpPr/>
          <p:nvPr/>
        </p:nvSpPr>
        <p:spPr>
          <a:xfrm>
            <a:off x="4589017" y="1729819"/>
            <a:ext cx="2164826" cy="2514901"/>
          </a:xfrm>
          <a:custGeom>
            <a:avLst/>
            <a:gdLst/>
            <a:ahLst/>
            <a:cxnLst/>
            <a:rect l="l" t="t" r="r" b="b"/>
            <a:pathLst>
              <a:path w="3247239" h="3772351">
                <a:moveTo>
                  <a:pt x="0" y="0"/>
                </a:moveTo>
                <a:lnTo>
                  <a:pt x="3247239" y="0"/>
                </a:lnTo>
                <a:lnTo>
                  <a:pt x="3247239" y="3772350"/>
                </a:lnTo>
                <a:lnTo>
                  <a:pt x="0" y="37723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2359098" y="4296231"/>
            <a:ext cx="4221925" cy="2299441"/>
          </a:xfrm>
          <a:custGeom>
            <a:avLst/>
            <a:gdLst/>
            <a:ahLst/>
            <a:cxnLst/>
            <a:rect l="l" t="t" r="r" b="b"/>
            <a:pathLst>
              <a:path w="6332887" h="3449162">
                <a:moveTo>
                  <a:pt x="0" y="0"/>
                </a:moveTo>
                <a:lnTo>
                  <a:pt x="6332887" y="0"/>
                </a:lnTo>
                <a:lnTo>
                  <a:pt x="6332887" y="3449162"/>
                </a:lnTo>
                <a:lnTo>
                  <a:pt x="0" y="3449162"/>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691398" y="762949"/>
            <a:ext cx="9184477" cy="701667"/>
          </a:xfrm>
          <a:prstGeom prst="rect">
            <a:avLst/>
          </a:prstGeom>
        </p:spPr>
        <p:txBody>
          <a:bodyPr lIns="0" tIns="0" rIns="0" bIns="0" rtlCol="0" anchor="t">
            <a:spAutoFit/>
          </a:bodyPr>
          <a:lstStyle/>
          <a:p>
            <a:pPr defTabSz="609630">
              <a:lnSpc>
                <a:spcPts val="5973"/>
              </a:lnSpc>
              <a:spcBef>
                <a:spcPct val="0"/>
              </a:spcBef>
            </a:pPr>
            <a:r>
              <a:rPr lang="en-US" sz="4266">
                <a:solidFill>
                  <a:srgbClr val="000000"/>
                </a:solidFill>
                <a:latin typeface="Poppins Bold"/>
              </a:rPr>
              <a:t>Promoting</a:t>
            </a:r>
            <a:r>
              <a:rPr lang="en-US" sz="4266">
                <a:solidFill>
                  <a:srgbClr val="7AC143"/>
                </a:solidFill>
                <a:latin typeface="Poppins Bold"/>
              </a:rPr>
              <a:t> Buy Local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 y="-509272"/>
            <a:ext cx="4599195" cy="7876544"/>
            <a:chOff x="0" y="0"/>
            <a:chExt cx="1816966" cy="3111721"/>
          </a:xfrm>
        </p:grpSpPr>
        <p:sp>
          <p:nvSpPr>
            <p:cNvPr id="3" name="Freeform 3"/>
            <p:cNvSpPr/>
            <p:nvPr/>
          </p:nvSpPr>
          <p:spPr>
            <a:xfrm>
              <a:off x="0" y="0"/>
              <a:ext cx="1816966" cy="3111721"/>
            </a:xfrm>
            <a:custGeom>
              <a:avLst/>
              <a:gdLst/>
              <a:ahLst/>
              <a:cxnLst/>
              <a:rect l="l" t="t" r="r" b="b"/>
              <a:pathLst>
                <a:path w="1816966" h="3111721">
                  <a:moveTo>
                    <a:pt x="0" y="0"/>
                  </a:moveTo>
                  <a:lnTo>
                    <a:pt x="1816966" y="0"/>
                  </a:lnTo>
                  <a:lnTo>
                    <a:pt x="1816966" y="3111721"/>
                  </a:lnTo>
                  <a:lnTo>
                    <a:pt x="0" y="3111721"/>
                  </a:lnTo>
                  <a:close/>
                </a:path>
              </a:pathLst>
            </a:custGeom>
            <a:solidFill>
              <a:srgbClr val="005CAB"/>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1816966" cy="315934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4977444" y="1816965"/>
            <a:ext cx="6723581" cy="4489347"/>
          </a:xfrm>
          <a:custGeom>
            <a:avLst/>
            <a:gdLst/>
            <a:ahLst/>
            <a:cxnLst/>
            <a:rect l="l" t="t" r="r" b="b"/>
            <a:pathLst>
              <a:path w="10085371" h="6734021">
                <a:moveTo>
                  <a:pt x="0" y="0"/>
                </a:moveTo>
                <a:lnTo>
                  <a:pt x="10085371" y="0"/>
                </a:lnTo>
                <a:lnTo>
                  <a:pt x="10085371" y="6734022"/>
                </a:lnTo>
                <a:lnTo>
                  <a:pt x="0" y="673402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564720" y="565150"/>
            <a:ext cx="9184477" cy="701667"/>
          </a:xfrm>
          <a:prstGeom prst="rect">
            <a:avLst/>
          </a:prstGeom>
        </p:spPr>
        <p:txBody>
          <a:bodyPr lIns="0" tIns="0" rIns="0" bIns="0" rtlCol="0" anchor="t">
            <a:spAutoFit/>
          </a:bodyPr>
          <a:lstStyle/>
          <a:p>
            <a:pPr defTabSz="609630">
              <a:lnSpc>
                <a:spcPts val="5973"/>
              </a:lnSpc>
              <a:spcBef>
                <a:spcPct val="0"/>
              </a:spcBef>
            </a:pPr>
            <a:r>
              <a:rPr lang="en-US" sz="4266">
                <a:solidFill>
                  <a:srgbClr val="7AC143"/>
                </a:solidFill>
                <a:latin typeface="Poppins Bold"/>
              </a:rPr>
              <a:t>Collaborating   </a:t>
            </a:r>
            <a:r>
              <a:rPr lang="en-US" sz="4266">
                <a:solidFill>
                  <a:srgbClr val="000000"/>
                </a:solidFill>
                <a:latin typeface="Poppins Bold"/>
              </a:rPr>
              <a:t>with Partners</a:t>
            </a:r>
          </a:p>
        </p:txBody>
      </p:sp>
      <p:sp>
        <p:nvSpPr>
          <p:cNvPr id="7" name="TextBox 7"/>
          <p:cNvSpPr txBox="1"/>
          <p:nvPr/>
        </p:nvSpPr>
        <p:spPr>
          <a:xfrm>
            <a:off x="564720" y="1778865"/>
            <a:ext cx="3236245" cy="3428567"/>
          </a:xfrm>
          <a:prstGeom prst="rect">
            <a:avLst/>
          </a:prstGeom>
        </p:spPr>
        <p:txBody>
          <a:bodyPr lIns="0" tIns="0" rIns="0" bIns="0" rtlCol="0" anchor="t">
            <a:spAutoFit/>
          </a:bodyPr>
          <a:lstStyle/>
          <a:p>
            <a:pPr marL="460610" lvl="1" indent="-230305" defTabSz="609630">
              <a:lnSpc>
                <a:spcPts val="2987"/>
              </a:lnSpc>
              <a:buFont typeface="Arial"/>
              <a:buChar char="•"/>
            </a:pPr>
            <a:r>
              <a:rPr lang="en-US" sz="2133">
                <a:solidFill>
                  <a:srgbClr val="FFFFFF"/>
                </a:solidFill>
                <a:latin typeface="Brandon Grotesque Light"/>
              </a:rPr>
              <a:t>County</a:t>
            </a:r>
          </a:p>
          <a:p>
            <a:pPr marL="460610" lvl="1" indent="-230305" defTabSz="609630">
              <a:lnSpc>
                <a:spcPts val="2987"/>
              </a:lnSpc>
              <a:buFont typeface="Arial"/>
              <a:buChar char="•"/>
            </a:pPr>
            <a:r>
              <a:rPr lang="en-US" sz="2133">
                <a:solidFill>
                  <a:srgbClr val="FFFFFF"/>
                </a:solidFill>
                <a:latin typeface="Brandon Grotesque Light"/>
              </a:rPr>
              <a:t>Contractors</a:t>
            </a:r>
          </a:p>
          <a:p>
            <a:pPr marL="460610" lvl="1" indent="-230305" defTabSz="609630">
              <a:lnSpc>
                <a:spcPts val="2987"/>
              </a:lnSpc>
              <a:buFont typeface="Arial"/>
              <a:buChar char="•"/>
            </a:pPr>
            <a:r>
              <a:rPr lang="en-US" sz="2133">
                <a:solidFill>
                  <a:srgbClr val="FFFFFF"/>
                </a:solidFill>
                <a:latin typeface="Brandon Grotesque Light"/>
              </a:rPr>
              <a:t>Engineers</a:t>
            </a:r>
          </a:p>
          <a:p>
            <a:pPr marL="460610" lvl="1" indent="-230305" defTabSz="609630">
              <a:lnSpc>
                <a:spcPts val="2987"/>
              </a:lnSpc>
              <a:buFont typeface="Arial"/>
              <a:buChar char="•"/>
            </a:pPr>
            <a:r>
              <a:rPr lang="en-US" sz="2133">
                <a:solidFill>
                  <a:srgbClr val="FFFFFF"/>
                </a:solidFill>
                <a:latin typeface="Brandon Grotesque Light"/>
              </a:rPr>
              <a:t>Suppliers</a:t>
            </a:r>
          </a:p>
          <a:p>
            <a:pPr marL="460610" lvl="1" indent="-230305" defTabSz="609630">
              <a:lnSpc>
                <a:spcPts val="2987"/>
              </a:lnSpc>
              <a:buFont typeface="Arial"/>
              <a:buChar char="•"/>
            </a:pPr>
            <a:r>
              <a:rPr lang="en-US" sz="2133">
                <a:solidFill>
                  <a:srgbClr val="FFFFFF"/>
                </a:solidFill>
                <a:latin typeface="Brandon Grotesque Light"/>
              </a:rPr>
              <a:t>Chamber of Commerce</a:t>
            </a:r>
          </a:p>
          <a:p>
            <a:pPr marL="460610" lvl="1" indent="-230305" defTabSz="609630">
              <a:lnSpc>
                <a:spcPts val="2987"/>
              </a:lnSpc>
              <a:buFont typeface="Arial"/>
              <a:buChar char="•"/>
            </a:pPr>
            <a:r>
              <a:rPr lang="en-US" sz="2133">
                <a:solidFill>
                  <a:srgbClr val="FFFFFF"/>
                </a:solidFill>
                <a:latin typeface="Brandon Grotesque Light"/>
              </a:rPr>
              <a:t>Local Radio</a:t>
            </a:r>
          </a:p>
          <a:p>
            <a:pPr marL="460610" lvl="1" indent="-230305" defTabSz="609630">
              <a:lnSpc>
                <a:spcPts val="2987"/>
              </a:lnSpc>
              <a:buFont typeface="Arial"/>
              <a:buChar char="•"/>
            </a:pPr>
            <a:r>
              <a:rPr lang="en-US" sz="2133">
                <a:solidFill>
                  <a:srgbClr val="FFFFFF"/>
                </a:solidFill>
                <a:latin typeface="Brandon Grotesque Light"/>
              </a:rPr>
              <a:t>Local Newspaper</a:t>
            </a:r>
          </a:p>
          <a:p>
            <a:pPr marL="460610" lvl="1" indent="-230305" defTabSz="609630">
              <a:lnSpc>
                <a:spcPts val="2987"/>
              </a:lnSpc>
              <a:buFont typeface="Arial"/>
              <a:buChar char="•"/>
            </a:pPr>
            <a:r>
              <a:rPr lang="en-US" sz="2133">
                <a:solidFill>
                  <a:srgbClr val="FFFFFF"/>
                </a:solidFill>
                <a:latin typeface="Brandon Grotesque Light"/>
              </a:rPr>
              <a:t>Local TV</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il refinery against blue sky">
            <a:extLst>
              <a:ext uri="{FF2B5EF4-FFF2-40B4-BE49-F238E27FC236}">
                <a16:creationId xmlns:a16="http://schemas.microsoft.com/office/drawing/2014/main" id="{0FF1A511-A857-4DD4-5045-2C0B48628DC5}"/>
              </a:ext>
            </a:extLst>
          </p:cNvPr>
          <p:cNvPicPr>
            <a:picLocks noChangeAspect="1"/>
          </p:cNvPicPr>
          <p:nvPr/>
        </p:nvPicPr>
        <p:blipFill rotWithShape="1">
          <a:blip r:embed="rId2">
            <a:alphaModFix amt="35000"/>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BC7437CA-80D8-3EA2-EE5C-784A9017D79A}"/>
              </a:ext>
            </a:extLst>
          </p:cNvPr>
          <p:cNvSpPr>
            <a:spLocks noGrp="1"/>
          </p:cNvSpPr>
          <p:nvPr>
            <p:ph type="title"/>
          </p:nvPr>
        </p:nvSpPr>
        <p:spPr>
          <a:xfrm>
            <a:off x="838199" y="1065862"/>
            <a:ext cx="6052955" cy="4726276"/>
          </a:xfrm>
        </p:spPr>
        <p:txBody>
          <a:bodyPr>
            <a:normAutofit/>
          </a:bodyPr>
          <a:lstStyle/>
          <a:p>
            <a:pPr algn="r"/>
            <a:r>
              <a:rPr lang="en-CA" sz="8000">
                <a:ln w="22225">
                  <a:solidFill>
                    <a:srgbClr val="FFFFFF"/>
                  </a:solidFill>
                </a:ln>
                <a:noFill/>
              </a:rPr>
              <a:t>The Economy is always evolving</a:t>
            </a:r>
          </a:p>
        </p:txBody>
      </p:sp>
      <p:cxnSp>
        <p:nvCxnSpPr>
          <p:cNvPr id="11" name="Straight Connector 10">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E7A71AA-3CAC-A6A6-CDCA-01655AE94596}"/>
              </a:ext>
            </a:extLst>
          </p:cNvPr>
          <p:cNvSpPr>
            <a:spLocks noGrp="1"/>
          </p:cNvSpPr>
          <p:nvPr>
            <p:ph idx="1"/>
          </p:nvPr>
        </p:nvSpPr>
        <p:spPr>
          <a:xfrm>
            <a:off x="7534641" y="1065862"/>
            <a:ext cx="3860002" cy="4726276"/>
          </a:xfrm>
        </p:spPr>
        <p:txBody>
          <a:bodyPr anchor="ctr">
            <a:normAutofit/>
          </a:bodyPr>
          <a:lstStyle/>
          <a:p>
            <a:r>
              <a:rPr lang="en-CA" sz="3600" b="1" dirty="0">
                <a:solidFill>
                  <a:srgbClr val="FFFFFF"/>
                </a:solidFill>
              </a:rPr>
              <a:t>Plant closures</a:t>
            </a:r>
          </a:p>
          <a:p>
            <a:r>
              <a:rPr lang="en-CA" sz="3600" b="1" dirty="0">
                <a:solidFill>
                  <a:srgbClr val="FFFFFF"/>
                </a:solidFill>
              </a:rPr>
              <a:t>Natural disasters</a:t>
            </a:r>
          </a:p>
          <a:p>
            <a:r>
              <a:rPr lang="en-CA" sz="3600" b="1" dirty="0">
                <a:solidFill>
                  <a:srgbClr val="FFFFFF"/>
                </a:solidFill>
              </a:rPr>
              <a:t>Economic shifts</a:t>
            </a:r>
          </a:p>
          <a:p>
            <a:r>
              <a:rPr lang="en-CA" sz="3600" b="1" dirty="0">
                <a:solidFill>
                  <a:srgbClr val="FFFFFF"/>
                </a:solidFill>
              </a:rPr>
              <a:t>Policy shifts</a:t>
            </a:r>
          </a:p>
          <a:p>
            <a:r>
              <a:rPr lang="en-CA" sz="3600" b="1" dirty="0">
                <a:solidFill>
                  <a:srgbClr val="FFFFFF"/>
                </a:solidFill>
              </a:rPr>
              <a:t>Pandemic</a:t>
            </a:r>
          </a:p>
        </p:txBody>
      </p:sp>
    </p:spTree>
    <p:extLst>
      <p:ext uri="{BB962C8B-B14F-4D97-AF65-F5344CB8AC3E}">
        <p14:creationId xmlns:p14="http://schemas.microsoft.com/office/powerpoint/2010/main" val="687001429"/>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428571" y="2024347"/>
            <a:ext cx="5166513" cy="7876544"/>
            <a:chOff x="0" y="0"/>
            <a:chExt cx="2041092" cy="3111721"/>
          </a:xfrm>
        </p:grpSpPr>
        <p:sp>
          <p:nvSpPr>
            <p:cNvPr id="3" name="Freeform 3"/>
            <p:cNvSpPr/>
            <p:nvPr/>
          </p:nvSpPr>
          <p:spPr>
            <a:xfrm>
              <a:off x="0" y="0"/>
              <a:ext cx="2041091" cy="3111721"/>
            </a:xfrm>
            <a:custGeom>
              <a:avLst/>
              <a:gdLst/>
              <a:ahLst/>
              <a:cxnLst/>
              <a:rect l="l" t="t" r="r" b="b"/>
              <a:pathLst>
                <a:path w="2041091" h="3111721">
                  <a:moveTo>
                    <a:pt x="0" y="0"/>
                  </a:moveTo>
                  <a:lnTo>
                    <a:pt x="2041091" y="0"/>
                  </a:lnTo>
                  <a:lnTo>
                    <a:pt x="2041091" y="3111721"/>
                  </a:lnTo>
                  <a:lnTo>
                    <a:pt x="0" y="3111721"/>
                  </a:lnTo>
                  <a:close/>
                </a:path>
              </a:pathLst>
            </a:custGeom>
            <a:solidFill>
              <a:srgbClr val="005CAB"/>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2041092" cy="315934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5396348" y="359931"/>
            <a:ext cx="5616397" cy="6138139"/>
          </a:xfrm>
          <a:custGeom>
            <a:avLst/>
            <a:gdLst/>
            <a:ahLst/>
            <a:cxnLst/>
            <a:rect l="l" t="t" r="r" b="b"/>
            <a:pathLst>
              <a:path w="8424595" h="9207208">
                <a:moveTo>
                  <a:pt x="0" y="0"/>
                </a:moveTo>
                <a:lnTo>
                  <a:pt x="8424595" y="0"/>
                </a:lnTo>
                <a:lnTo>
                  <a:pt x="8424595" y="9207208"/>
                </a:lnTo>
                <a:lnTo>
                  <a:pt x="0" y="920720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685800" y="3199996"/>
            <a:ext cx="4449285" cy="2608202"/>
          </a:xfrm>
          <a:custGeom>
            <a:avLst/>
            <a:gdLst/>
            <a:ahLst/>
            <a:cxnLst/>
            <a:rect l="l" t="t" r="r" b="b"/>
            <a:pathLst>
              <a:path w="6673928" h="3912303">
                <a:moveTo>
                  <a:pt x="0" y="0"/>
                </a:moveTo>
                <a:lnTo>
                  <a:pt x="6673928" y="0"/>
                </a:lnTo>
                <a:lnTo>
                  <a:pt x="6673928" y="3912302"/>
                </a:lnTo>
                <a:lnTo>
                  <a:pt x="0" y="391230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691398" y="565150"/>
            <a:ext cx="3993915" cy="2240550"/>
          </a:xfrm>
          <a:prstGeom prst="rect">
            <a:avLst/>
          </a:prstGeom>
        </p:spPr>
        <p:txBody>
          <a:bodyPr lIns="0" tIns="0" rIns="0" bIns="0" rtlCol="0" anchor="t">
            <a:spAutoFit/>
          </a:bodyPr>
          <a:lstStyle/>
          <a:p>
            <a:pPr defTabSz="609630">
              <a:lnSpc>
                <a:spcPts val="5973"/>
              </a:lnSpc>
              <a:spcBef>
                <a:spcPct val="0"/>
              </a:spcBef>
            </a:pPr>
            <a:r>
              <a:rPr lang="en-US" sz="4266">
                <a:solidFill>
                  <a:srgbClr val="000000"/>
                </a:solidFill>
                <a:latin typeface="Poppins Bold"/>
              </a:rPr>
              <a:t>Community &amp; Partner Engagement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2451" y="2261517"/>
            <a:ext cx="3352158" cy="4382108"/>
          </a:xfrm>
          <a:custGeom>
            <a:avLst/>
            <a:gdLst/>
            <a:ahLst/>
            <a:cxnLst/>
            <a:rect l="l" t="t" r="r" b="b"/>
            <a:pathLst>
              <a:path w="5028237" h="6573162">
                <a:moveTo>
                  <a:pt x="0" y="0"/>
                </a:moveTo>
                <a:lnTo>
                  <a:pt x="5028237" y="0"/>
                </a:lnTo>
                <a:lnTo>
                  <a:pt x="5028237" y="6573162"/>
                </a:lnTo>
                <a:lnTo>
                  <a:pt x="0" y="6573162"/>
                </a:lnTo>
                <a:lnTo>
                  <a:pt x="0" y="0"/>
                </a:lnTo>
                <a:close/>
              </a:path>
            </a:pathLst>
          </a:custGeom>
          <a:blipFill>
            <a:blip r:embed="rId2"/>
            <a:stretch>
              <a:fillRect t="-16856" r="-291416"/>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5673009" y="0"/>
            <a:ext cx="6701588" cy="1980056"/>
            <a:chOff x="0" y="0"/>
            <a:chExt cx="2647541" cy="782244"/>
          </a:xfrm>
        </p:grpSpPr>
        <p:sp>
          <p:nvSpPr>
            <p:cNvPr id="4" name="Freeform 4"/>
            <p:cNvSpPr/>
            <p:nvPr/>
          </p:nvSpPr>
          <p:spPr>
            <a:xfrm>
              <a:off x="0" y="0"/>
              <a:ext cx="2647541" cy="782244"/>
            </a:xfrm>
            <a:custGeom>
              <a:avLst/>
              <a:gdLst/>
              <a:ahLst/>
              <a:cxnLst/>
              <a:rect l="l" t="t" r="r" b="b"/>
              <a:pathLst>
                <a:path w="2647541" h="782244">
                  <a:moveTo>
                    <a:pt x="0" y="0"/>
                  </a:moveTo>
                  <a:lnTo>
                    <a:pt x="2647541" y="0"/>
                  </a:lnTo>
                  <a:lnTo>
                    <a:pt x="2647541" y="782244"/>
                  </a:lnTo>
                  <a:lnTo>
                    <a:pt x="0" y="782244"/>
                  </a:lnTo>
                  <a:close/>
                </a:path>
              </a:pathLst>
            </a:custGeom>
            <a:solidFill>
              <a:srgbClr val="005CAB"/>
            </a:solidFill>
          </p:spPr>
          <p:txBody>
            <a:bodyPr/>
            <a:lstStyle/>
            <a:p>
              <a:pPr defTabSz="609630"/>
              <a:endParaRPr lang="en-US" sz="1200">
                <a:solidFill>
                  <a:prstClr val="black"/>
                </a:solidFill>
                <a:latin typeface="Calibri"/>
              </a:endParaRPr>
            </a:p>
          </p:txBody>
        </p:sp>
        <p:sp>
          <p:nvSpPr>
            <p:cNvPr id="5" name="TextBox 5"/>
            <p:cNvSpPr txBox="1"/>
            <p:nvPr/>
          </p:nvSpPr>
          <p:spPr>
            <a:xfrm>
              <a:off x="0" y="-47625"/>
              <a:ext cx="2647541" cy="8298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4246009" y="382214"/>
            <a:ext cx="7832350" cy="6261411"/>
          </a:xfrm>
          <a:custGeom>
            <a:avLst/>
            <a:gdLst/>
            <a:ahLst/>
            <a:cxnLst/>
            <a:rect l="l" t="t" r="r" b="b"/>
            <a:pathLst>
              <a:path w="11748525" h="9392116">
                <a:moveTo>
                  <a:pt x="0" y="0"/>
                </a:moveTo>
                <a:lnTo>
                  <a:pt x="11748525" y="0"/>
                </a:lnTo>
                <a:lnTo>
                  <a:pt x="11748525" y="9392116"/>
                </a:lnTo>
                <a:lnTo>
                  <a:pt x="0" y="9392116"/>
                </a:lnTo>
                <a:lnTo>
                  <a:pt x="0" y="0"/>
                </a:lnTo>
                <a:close/>
              </a:path>
            </a:pathLst>
          </a:custGeom>
          <a:blipFill>
            <a:blip r:embed="rId2"/>
            <a:stretch>
              <a:fillRect l="-69267" t="-17260" r="-70923"/>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0" y="0"/>
            <a:ext cx="6096000" cy="1980056"/>
            <a:chOff x="0" y="0"/>
            <a:chExt cx="2408296" cy="782244"/>
          </a:xfrm>
        </p:grpSpPr>
        <p:sp>
          <p:nvSpPr>
            <p:cNvPr id="8" name="Freeform 8"/>
            <p:cNvSpPr/>
            <p:nvPr/>
          </p:nvSpPr>
          <p:spPr>
            <a:xfrm>
              <a:off x="0" y="0"/>
              <a:ext cx="2408296" cy="782244"/>
            </a:xfrm>
            <a:custGeom>
              <a:avLst/>
              <a:gdLst/>
              <a:ahLst/>
              <a:cxnLst/>
              <a:rect l="l" t="t" r="r" b="b"/>
              <a:pathLst>
                <a:path w="2408296" h="782244">
                  <a:moveTo>
                    <a:pt x="0" y="0"/>
                  </a:moveTo>
                  <a:lnTo>
                    <a:pt x="2408296" y="0"/>
                  </a:lnTo>
                  <a:lnTo>
                    <a:pt x="2408296" y="782244"/>
                  </a:lnTo>
                  <a:lnTo>
                    <a:pt x="0" y="782244"/>
                  </a:lnTo>
                  <a:close/>
                </a:path>
              </a:pathLst>
            </a:custGeom>
            <a:solidFill>
              <a:srgbClr val="005CAB"/>
            </a:solidFill>
          </p:spPr>
          <p:txBody>
            <a:bodyPr/>
            <a:lstStyle/>
            <a:p>
              <a:pPr defTabSz="609630"/>
              <a:endParaRPr lang="en-US" sz="1200">
                <a:solidFill>
                  <a:prstClr val="black"/>
                </a:solidFill>
                <a:latin typeface="Calibri"/>
              </a:endParaRPr>
            </a:p>
          </p:txBody>
        </p:sp>
        <p:sp>
          <p:nvSpPr>
            <p:cNvPr id="9" name="TextBox 9"/>
            <p:cNvSpPr txBox="1"/>
            <p:nvPr/>
          </p:nvSpPr>
          <p:spPr>
            <a:xfrm>
              <a:off x="0" y="-47625"/>
              <a:ext cx="2408296" cy="82986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TextBox 10"/>
          <p:cNvSpPr txBox="1"/>
          <p:nvPr/>
        </p:nvSpPr>
        <p:spPr>
          <a:xfrm>
            <a:off x="691398" y="762949"/>
            <a:ext cx="9184477" cy="701667"/>
          </a:xfrm>
          <a:prstGeom prst="rect">
            <a:avLst/>
          </a:prstGeom>
        </p:spPr>
        <p:txBody>
          <a:bodyPr lIns="0" tIns="0" rIns="0" bIns="0" rtlCol="0" anchor="t">
            <a:spAutoFit/>
          </a:bodyPr>
          <a:lstStyle/>
          <a:p>
            <a:pPr defTabSz="609630">
              <a:lnSpc>
                <a:spcPts val="5973"/>
              </a:lnSpc>
              <a:spcBef>
                <a:spcPct val="0"/>
              </a:spcBef>
            </a:pPr>
            <a:r>
              <a:rPr lang="en-US" sz="4266">
                <a:solidFill>
                  <a:srgbClr val="000000"/>
                </a:solidFill>
                <a:latin typeface="Poppins Bold"/>
              </a:rPr>
              <a:t>Creative Tactics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2192000" cy="1876241"/>
            <a:chOff x="0" y="0"/>
            <a:chExt cx="4816593" cy="741231"/>
          </a:xfrm>
        </p:grpSpPr>
        <p:sp>
          <p:nvSpPr>
            <p:cNvPr id="3" name="Freeform 3"/>
            <p:cNvSpPr/>
            <p:nvPr/>
          </p:nvSpPr>
          <p:spPr>
            <a:xfrm>
              <a:off x="0" y="0"/>
              <a:ext cx="4816592" cy="741231"/>
            </a:xfrm>
            <a:custGeom>
              <a:avLst/>
              <a:gdLst/>
              <a:ahLst/>
              <a:cxnLst/>
              <a:rect l="l" t="t" r="r" b="b"/>
              <a:pathLst>
                <a:path w="4816592" h="741231">
                  <a:moveTo>
                    <a:pt x="0" y="0"/>
                  </a:moveTo>
                  <a:lnTo>
                    <a:pt x="4816592" y="0"/>
                  </a:lnTo>
                  <a:lnTo>
                    <a:pt x="4816592" y="741231"/>
                  </a:lnTo>
                  <a:lnTo>
                    <a:pt x="0" y="741231"/>
                  </a:lnTo>
                  <a:close/>
                </a:path>
              </a:pathLst>
            </a:custGeom>
            <a:solidFill>
              <a:srgbClr val="005CAB"/>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4816593" cy="78885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194304" y="1980056"/>
            <a:ext cx="11803393" cy="4713382"/>
          </a:xfrm>
          <a:custGeom>
            <a:avLst/>
            <a:gdLst/>
            <a:ahLst/>
            <a:cxnLst/>
            <a:rect l="l" t="t" r="r" b="b"/>
            <a:pathLst>
              <a:path w="17705090" h="7070073">
                <a:moveTo>
                  <a:pt x="0" y="0"/>
                </a:moveTo>
                <a:lnTo>
                  <a:pt x="17705090" y="0"/>
                </a:lnTo>
                <a:lnTo>
                  <a:pt x="17705090" y="7070073"/>
                </a:lnTo>
                <a:lnTo>
                  <a:pt x="0" y="7070073"/>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691398" y="762949"/>
            <a:ext cx="9184477" cy="701667"/>
          </a:xfrm>
          <a:prstGeom prst="rect">
            <a:avLst/>
          </a:prstGeom>
        </p:spPr>
        <p:txBody>
          <a:bodyPr lIns="0" tIns="0" rIns="0" bIns="0" rtlCol="0" anchor="t">
            <a:spAutoFit/>
          </a:bodyPr>
          <a:lstStyle/>
          <a:p>
            <a:pPr defTabSz="609630">
              <a:lnSpc>
                <a:spcPts val="5973"/>
              </a:lnSpc>
              <a:spcBef>
                <a:spcPct val="0"/>
              </a:spcBef>
            </a:pPr>
            <a:r>
              <a:rPr lang="en-US" sz="4266">
                <a:solidFill>
                  <a:srgbClr val="000000"/>
                </a:solidFill>
                <a:latin typeface="Poppins Bold"/>
              </a:rPr>
              <a:t>Creative Tactics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09539" y="-827779"/>
            <a:ext cx="7727285" cy="7876544"/>
            <a:chOff x="0" y="0"/>
            <a:chExt cx="3052755" cy="3111721"/>
          </a:xfrm>
        </p:grpSpPr>
        <p:sp>
          <p:nvSpPr>
            <p:cNvPr id="3" name="Freeform 3"/>
            <p:cNvSpPr/>
            <p:nvPr/>
          </p:nvSpPr>
          <p:spPr>
            <a:xfrm>
              <a:off x="0" y="0"/>
              <a:ext cx="3052755" cy="3111721"/>
            </a:xfrm>
            <a:custGeom>
              <a:avLst/>
              <a:gdLst/>
              <a:ahLst/>
              <a:cxnLst/>
              <a:rect l="l" t="t" r="r" b="b"/>
              <a:pathLst>
                <a:path w="3052755" h="3111721">
                  <a:moveTo>
                    <a:pt x="0" y="0"/>
                  </a:moveTo>
                  <a:lnTo>
                    <a:pt x="3052755" y="0"/>
                  </a:lnTo>
                  <a:lnTo>
                    <a:pt x="3052755" y="3111721"/>
                  </a:lnTo>
                  <a:lnTo>
                    <a:pt x="0" y="3111721"/>
                  </a:lnTo>
                  <a:close/>
                </a:path>
              </a:pathLst>
            </a:custGeom>
            <a:solidFill>
              <a:srgbClr val="005CAB"/>
            </a:solidFill>
          </p:spPr>
          <p:txBody>
            <a:bodyPr/>
            <a:lstStyle/>
            <a:p>
              <a:pPr defTabSz="609630"/>
              <a:endParaRPr lang="en-US" sz="1200">
                <a:solidFill>
                  <a:prstClr val="black"/>
                </a:solidFill>
                <a:latin typeface="Calibri"/>
              </a:endParaRPr>
            </a:p>
          </p:txBody>
        </p:sp>
        <p:sp>
          <p:nvSpPr>
            <p:cNvPr id="4" name="TextBox 4"/>
            <p:cNvSpPr txBox="1"/>
            <p:nvPr/>
          </p:nvSpPr>
          <p:spPr>
            <a:xfrm>
              <a:off x="0" y="-47625"/>
              <a:ext cx="3052755" cy="3159346"/>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5" name="Freeform 5"/>
          <p:cNvSpPr/>
          <p:nvPr/>
        </p:nvSpPr>
        <p:spPr>
          <a:xfrm>
            <a:off x="7342655" y="331393"/>
            <a:ext cx="4450084" cy="6195215"/>
          </a:xfrm>
          <a:custGeom>
            <a:avLst/>
            <a:gdLst/>
            <a:ahLst/>
            <a:cxnLst/>
            <a:rect l="l" t="t" r="r" b="b"/>
            <a:pathLst>
              <a:path w="6675126" h="9292822">
                <a:moveTo>
                  <a:pt x="0" y="0"/>
                </a:moveTo>
                <a:lnTo>
                  <a:pt x="6675126" y="0"/>
                </a:lnTo>
                <a:lnTo>
                  <a:pt x="6675126" y="9292822"/>
                </a:lnTo>
                <a:lnTo>
                  <a:pt x="0" y="9292822"/>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467272" y="2179874"/>
            <a:ext cx="6475458" cy="4307249"/>
          </a:xfrm>
          <a:custGeom>
            <a:avLst/>
            <a:gdLst/>
            <a:ahLst/>
            <a:cxnLst/>
            <a:rect l="l" t="t" r="r" b="b"/>
            <a:pathLst>
              <a:path w="9713187" h="6460873">
                <a:moveTo>
                  <a:pt x="0" y="0"/>
                </a:moveTo>
                <a:lnTo>
                  <a:pt x="9713187" y="0"/>
                </a:lnTo>
                <a:lnTo>
                  <a:pt x="9713187" y="6460874"/>
                </a:lnTo>
                <a:lnTo>
                  <a:pt x="0" y="646087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TextBox 7"/>
          <p:cNvSpPr txBox="1"/>
          <p:nvPr/>
        </p:nvSpPr>
        <p:spPr>
          <a:xfrm>
            <a:off x="691398" y="762949"/>
            <a:ext cx="9184477" cy="701667"/>
          </a:xfrm>
          <a:prstGeom prst="rect">
            <a:avLst/>
          </a:prstGeom>
        </p:spPr>
        <p:txBody>
          <a:bodyPr lIns="0" tIns="0" rIns="0" bIns="0" rtlCol="0" anchor="t">
            <a:spAutoFit/>
          </a:bodyPr>
          <a:lstStyle/>
          <a:p>
            <a:pPr defTabSz="609630">
              <a:lnSpc>
                <a:spcPts val="5973"/>
              </a:lnSpc>
              <a:spcBef>
                <a:spcPct val="0"/>
              </a:spcBef>
            </a:pPr>
            <a:r>
              <a:rPr lang="en-US" sz="4266">
                <a:solidFill>
                  <a:srgbClr val="000000"/>
                </a:solidFill>
                <a:latin typeface="Poppins Bold"/>
              </a:rPr>
              <a:t>Communication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44" b="-9244"/>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126191" y="1943917"/>
            <a:ext cx="5143221" cy="5418360"/>
            <a:chOff x="0" y="0"/>
            <a:chExt cx="2031890" cy="2140587"/>
          </a:xfrm>
        </p:grpSpPr>
        <p:sp>
          <p:nvSpPr>
            <p:cNvPr id="4" name="Freeform 4"/>
            <p:cNvSpPr/>
            <p:nvPr/>
          </p:nvSpPr>
          <p:spPr>
            <a:xfrm>
              <a:off x="0" y="0"/>
              <a:ext cx="2031890" cy="2140587"/>
            </a:xfrm>
            <a:custGeom>
              <a:avLst/>
              <a:gdLst/>
              <a:ahLst/>
              <a:cxnLst/>
              <a:rect l="l" t="t" r="r" b="b"/>
              <a:pathLst>
                <a:path w="2031890" h="2140587">
                  <a:moveTo>
                    <a:pt x="100351" y="0"/>
                  </a:moveTo>
                  <a:lnTo>
                    <a:pt x="1931539" y="0"/>
                  </a:lnTo>
                  <a:cubicBezTo>
                    <a:pt x="1958154" y="0"/>
                    <a:pt x="1983678" y="10573"/>
                    <a:pt x="2002498" y="29392"/>
                  </a:cubicBezTo>
                  <a:cubicBezTo>
                    <a:pt x="2021317" y="48212"/>
                    <a:pt x="2031890" y="73736"/>
                    <a:pt x="2031890" y="100351"/>
                  </a:cubicBezTo>
                  <a:lnTo>
                    <a:pt x="2031890" y="2040236"/>
                  </a:lnTo>
                  <a:cubicBezTo>
                    <a:pt x="2031890" y="2066850"/>
                    <a:pt x="2021317" y="2092375"/>
                    <a:pt x="2002498" y="2111195"/>
                  </a:cubicBezTo>
                  <a:cubicBezTo>
                    <a:pt x="1983678" y="2130014"/>
                    <a:pt x="1958154" y="2140587"/>
                    <a:pt x="1931539" y="2140587"/>
                  </a:cubicBezTo>
                  <a:lnTo>
                    <a:pt x="100351" y="2140587"/>
                  </a:lnTo>
                  <a:cubicBezTo>
                    <a:pt x="73736" y="2140587"/>
                    <a:pt x="48212" y="2130014"/>
                    <a:pt x="29392" y="2111195"/>
                  </a:cubicBezTo>
                  <a:cubicBezTo>
                    <a:pt x="10573" y="2092375"/>
                    <a:pt x="0" y="2066850"/>
                    <a:pt x="0" y="2040236"/>
                  </a:cubicBezTo>
                  <a:lnTo>
                    <a:pt x="0" y="100351"/>
                  </a:lnTo>
                  <a:cubicBezTo>
                    <a:pt x="0" y="73736"/>
                    <a:pt x="10573" y="48212"/>
                    <a:pt x="29392" y="29392"/>
                  </a:cubicBezTo>
                  <a:cubicBezTo>
                    <a:pt x="48212" y="10573"/>
                    <a:pt x="73736" y="0"/>
                    <a:pt x="100351" y="0"/>
                  </a:cubicBezTo>
                  <a:close/>
                </a:path>
              </a:pathLst>
            </a:custGeom>
            <a:solidFill>
              <a:srgbClr val="005CAB">
                <a:alpha val="61961"/>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47625"/>
              <a:ext cx="2031890" cy="218821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685800" y="685800"/>
            <a:ext cx="3838060" cy="383806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C143"/>
            </a:solidFill>
          </p:spPr>
          <p:txBody>
            <a:bodyPr/>
            <a:lstStyle/>
            <a:p>
              <a:pPr defTabSz="609630"/>
              <a:endParaRPr lang="en-US" sz="1200">
                <a:solidFill>
                  <a:prstClr val="black"/>
                </a:solidFill>
                <a:latin typeface="Calibri"/>
              </a:endParaRPr>
            </a:p>
          </p:txBody>
        </p:sp>
        <p:sp>
          <p:nvSpPr>
            <p:cNvPr id="8" name="TextBox 8"/>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a:grpSpLocks noChangeAspect="1"/>
          </p:cNvGrpSpPr>
          <p:nvPr/>
        </p:nvGrpSpPr>
        <p:grpSpPr>
          <a:xfrm>
            <a:off x="806944" y="806951"/>
            <a:ext cx="3595772" cy="3595758"/>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t="-9629" b="-9629"/>
              </a:stretch>
            </a:blipFill>
          </p:spPr>
          <p:txBody>
            <a:bodyPr/>
            <a:lstStyle/>
            <a:p>
              <a:pPr defTabSz="609630"/>
              <a:endParaRPr lang="en-US" sz="1200">
                <a:solidFill>
                  <a:prstClr val="black"/>
                </a:solidFill>
                <a:latin typeface="Calibri"/>
              </a:endParaRPr>
            </a:p>
          </p:txBody>
        </p:sp>
      </p:grpSp>
      <p:sp>
        <p:nvSpPr>
          <p:cNvPr id="11" name="Freeform 11"/>
          <p:cNvSpPr/>
          <p:nvPr/>
        </p:nvSpPr>
        <p:spPr>
          <a:xfrm>
            <a:off x="4872465" y="2794107"/>
            <a:ext cx="619760" cy="619760"/>
          </a:xfrm>
          <a:custGeom>
            <a:avLst/>
            <a:gdLst/>
            <a:ahLst/>
            <a:cxnLst/>
            <a:rect l="l" t="t" r="r" b="b"/>
            <a:pathLst>
              <a:path w="929640" h="929640">
                <a:moveTo>
                  <a:pt x="0" y="0"/>
                </a:moveTo>
                <a:lnTo>
                  <a:pt x="929640" y="0"/>
                </a:lnTo>
                <a:lnTo>
                  <a:pt x="929640" y="929640"/>
                </a:lnTo>
                <a:lnTo>
                  <a:pt x="0" y="9296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8476967" y="2756857"/>
            <a:ext cx="619760" cy="632888"/>
          </a:xfrm>
          <a:custGeom>
            <a:avLst/>
            <a:gdLst/>
            <a:ahLst/>
            <a:cxnLst/>
            <a:rect l="l" t="t" r="r" b="b"/>
            <a:pathLst>
              <a:path w="929640" h="949332">
                <a:moveTo>
                  <a:pt x="0" y="0"/>
                </a:moveTo>
                <a:lnTo>
                  <a:pt x="929640" y="0"/>
                </a:lnTo>
                <a:lnTo>
                  <a:pt x="929640" y="949332"/>
                </a:lnTo>
                <a:lnTo>
                  <a:pt x="0" y="9493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3" name="TextBox 13"/>
          <p:cNvSpPr txBox="1"/>
          <p:nvPr/>
        </p:nvSpPr>
        <p:spPr>
          <a:xfrm>
            <a:off x="4890131" y="1165014"/>
            <a:ext cx="3003949" cy="701667"/>
          </a:xfrm>
          <a:prstGeom prst="rect">
            <a:avLst/>
          </a:prstGeom>
        </p:spPr>
        <p:txBody>
          <a:bodyPr lIns="0" tIns="0" rIns="0" bIns="0" rtlCol="0" anchor="t">
            <a:spAutoFit/>
          </a:bodyPr>
          <a:lstStyle/>
          <a:p>
            <a:pPr defTabSz="609630">
              <a:lnSpc>
                <a:spcPts val="5973"/>
              </a:lnSpc>
              <a:spcBef>
                <a:spcPct val="0"/>
              </a:spcBef>
            </a:pPr>
            <a:r>
              <a:rPr lang="en-US" sz="4266">
                <a:solidFill>
                  <a:srgbClr val="FFFFFF"/>
                </a:solidFill>
                <a:latin typeface="Poppins Bold"/>
              </a:rPr>
              <a:t>Connect</a:t>
            </a:r>
          </a:p>
        </p:txBody>
      </p:sp>
      <p:sp>
        <p:nvSpPr>
          <p:cNvPr id="14" name="TextBox 14"/>
          <p:cNvSpPr txBox="1"/>
          <p:nvPr/>
        </p:nvSpPr>
        <p:spPr>
          <a:xfrm>
            <a:off x="7435822" y="1151790"/>
            <a:ext cx="5593856" cy="701667"/>
          </a:xfrm>
          <a:prstGeom prst="rect">
            <a:avLst/>
          </a:prstGeom>
        </p:spPr>
        <p:txBody>
          <a:bodyPr lIns="0" tIns="0" rIns="0" bIns="0" rtlCol="0" anchor="t">
            <a:spAutoFit/>
          </a:bodyPr>
          <a:lstStyle/>
          <a:p>
            <a:pPr defTabSz="609630">
              <a:lnSpc>
                <a:spcPts val="5973"/>
              </a:lnSpc>
              <a:spcBef>
                <a:spcPct val="0"/>
              </a:spcBef>
            </a:pPr>
            <a:r>
              <a:rPr lang="en-US" sz="4266">
                <a:solidFill>
                  <a:srgbClr val="7AC143"/>
                </a:solidFill>
                <a:latin typeface="Poppins Bold"/>
              </a:rPr>
              <a:t>with us!</a:t>
            </a:r>
          </a:p>
        </p:txBody>
      </p:sp>
      <p:sp>
        <p:nvSpPr>
          <p:cNvPr id="15" name="TextBox 15"/>
          <p:cNvSpPr txBox="1"/>
          <p:nvPr/>
        </p:nvSpPr>
        <p:spPr>
          <a:xfrm>
            <a:off x="5664945" y="2671761"/>
            <a:ext cx="2062582" cy="221664"/>
          </a:xfrm>
          <a:prstGeom prst="rect">
            <a:avLst/>
          </a:prstGeom>
        </p:spPr>
        <p:txBody>
          <a:bodyPr lIns="0" tIns="0" rIns="0" bIns="0" rtlCol="0" anchor="t">
            <a:spAutoFit/>
          </a:bodyPr>
          <a:lstStyle/>
          <a:p>
            <a:pPr defTabSz="609630">
              <a:lnSpc>
                <a:spcPts val="1867"/>
              </a:lnSpc>
              <a:spcBef>
                <a:spcPct val="0"/>
              </a:spcBef>
            </a:pPr>
            <a:r>
              <a:rPr lang="en-US" sz="1333">
                <a:solidFill>
                  <a:srgbClr val="FFFFFF"/>
                </a:solidFill>
                <a:latin typeface="Poppins Bold"/>
              </a:rPr>
              <a:t>Belinda Wick-Graham</a:t>
            </a:r>
          </a:p>
        </p:txBody>
      </p:sp>
      <p:sp>
        <p:nvSpPr>
          <p:cNvPr id="16" name="TextBox 16"/>
          <p:cNvSpPr txBox="1"/>
          <p:nvPr/>
        </p:nvSpPr>
        <p:spPr>
          <a:xfrm>
            <a:off x="5664945" y="2958996"/>
            <a:ext cx="1770877" cy="230576"/>
          </a:xfrm>
          <a:prstGeom prst="rect">
            <a:avLst/>
          </a:prstGeom>
        </p:spPr>
        <p:txBody>
          <a:bodyPr lIns="0" tIns="0" rIns="0" bIns="0" rtlCol="0" anchor="t">
            <a:spAutoFit/>
          </a:bodyPr>
          <a:lstStyle/>
          <a:p>
            <a:pPr algn="just" defTabSz="609630">
              <a:lnSpc>
                <a:spcPts val="1867"/>
              </a:lnSpc>
              <a:spcBef>
                <a:spcPct val="0"/>
              </a:spcBef>
            </a:pPr>
            <a:r>
              <a:rPr lang="en-US" sz="1333">
                <a:solidFill>
                  <a:srgbClr val="FFFFFF"/>
                </a:solidFill>
                <a:latin typeface="Poppins"/>
              </a:rPr>
              <a:t>519-338-2511 ext. 241</a:t>
            </a:r>
          </a:p>
        </p:txBody>
      </p:sp>
      <p:sp>
        <p:nvSpPr>
          <p:cNvPr id="17" name="TextBox 17"/>
          <p:cNvSpPr txBox="1"/>
          <p:nvPr/>
        </p:nvSpPr>
        <p:spPr>
          <a:xfrm>
            <a:off x="5664945" y="3244754"/>
            <a:ext cx="2330799" cy="230576"/>
          </a:xfrm>
          <a:prstGeom prst="rect">
            <a:avLst/>
          </a:prstGeom>
        </p:spPr>
        <p:txBody>
          <a:bodyPr lIns="0" tIns="0" rIns="0" bIns="0" rtlCol="0" anchor="t">
            <a:spAutoFit/>
          </a:bodyPr>
          <a:lstStyle/>
          <a:p>
            <a:pPr algn="just" defTabSz="609630">
              <a:lnSpc>
                <a:spcPts val="1867"/>
              </a:lnSpc>
              <a:spcBef>
                <a:spcPct val="0"/>
              </a:spcBef>
            </a:pPr>
            <a:r>
              <a:rPr lang="en-US" sz="1333">
                <a:solidFill>
                  <a:srgbClr val="FFFFFF"/>
                </a:solidFill>
                <a:latin typeface="Poppins"/>
              </a:rPr>
              <a:t>belinda@town.minto.on.ca</a:t>
            </a:r>
          </a:p>
        </p:txBody>
      </p:sp>
      <p:sp>
        <p:nvSpPr>
          <p:cNvPr id="18" name="TextBox 18"/>
          <p:cNvSpPr txBox="1"/>
          <p:nvPr/>
        </p:nvSpPr>
        <p:spPr>
          <a:xfrm>
            <a:off x="9258124" y="2772303"/>
            <a:ext cx="1390229" cy="221664"/>
          </a:xfrm>
          <a:prstGeom prst="rect">
            <a:avLst/>
          </a:prstGeom>
        </p:spPr>
        <p:txBody>
          <a:bodyPr lIns="0" tIns="0" rIns="0" bIns="0" rtlCol="0" anchor="t">
            <a:spAutoFit/>
          </a:bodyPr>
          <a:lstStyle/>
          <a:p>
            <a:pPr defTabSz="609630">
              <a:lnSpc>
                <a:spcPts val="1867"/>
              </a:lnSpc>
              <a:spcBef>
                <a:spcPct val="0"/>
              </a:spcBef>
            </a:pPr>
            <a:r>
              <a:rPr lang="en-US" sz="1333">
                <a:solidFill>
                  <a:srgbClr val="FFFFFF"/>
                </a:solidFill>
                <a:latin typeface="Poppins Bold"/>
              </a:rPr>
              <a:t>Website</a:t>
            </a:r>
          </a:p>
        </p:txBody>
      </p:sp>
      <p:sp>
        <p:nvSpPr>
          <p:cNvPr id="19" name="TextBox 19"/>
          <p:cNvSpPr txBox="1"/>
          <p:nvPr/>
        </p:nvSpPr>
        <p:spPr>
          <a:xfrm>
            <a:off x="9258124" y="3059538"/>
            <a:ext cx="2248076" cy="230576"/>
          </a:xfrm>
          <a:prstGeom prst="rect">
            <a:avLst/>
          </a:prstGeom>
        </p:spPr>
        <p:txBody>
          <a:bodyPr lIns="0" tIns="0" rIns="0" bIns="0" rtlCol="0" anchor="t">
            <a:spAutoFit/>
          </a:bodyPr>
          <a:lstStyle/>
          <a:p>
            <a:pPr algn="just" defTabSz="609630">
              <a:lnSpc>
                <a:spcPts val="1867"/>
              </a:lnSpc>
              <a:spcBef>
                <a:spcPct val="0"/>
              </a:spcBef>
            </a:pPr>
            <a:r>
              <a:rPr lang="en-US" sz="1333">
                <a:solidFill>
                  <a:srgbClr val="FFFFFF"/>
                </a:solidFill>
                <a:latin typeface="Poppins"/>
              </a:rPr>
              <a:t>www.town.minto.on.ca</a:t>
            </a:r>
          </a:p>
        </p:txBody>
      </p:sp>
      <p:sp>
        <p:nvSpPr>
          <p:cNvPr id="20" name="Freeform 20"/>
          <p:cNvSpPr/>
          <p:nvPr/>
        </p:nvSpPr>
        <p:spPr>
          <a:xfrm>
            <a:off x="401456" y="5109413"/>
            <a:ext cx="1328002" cy="1369075"/>
          </a:xfrm>
          <a:custGeom>
            <a:avLst/>
            <a:gdLst/>
            <a:ahLst/>
            <a:cxnLst/>
            <a:rect l="l" t="t" r="r" b="b"/>
            <a:pathLst>
              <a:path w="1992003" h="2053612">
                <a:moveTo>
                  <a:pt x="0" y="0"/>
                </a:moveTo>
                <a:lnTo>
                  <a:pt x="1992004" y="0"/>
                </a:lnTo>
                <a:lnTo>
                  <a:pt x="1992004" y="2053612"/>
                </a:lnTo>
                <a:lnTo>
                  <a:pt x="0" y="2053612"/>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DD0B-7E61-4696-B1FC-2E3AC60B38E4}"/>
              </a:ext>
            </a:extLst>
          </p:cNvPr>
          <p:cNvSpPr>
            <a:spLocks noGrp="1"/>
          </p:cNvSpPr>
          <p:nvPr>
            <p:ph type="ctrTitle"/>
          </p:nvPr>
        </p:nvSpPr>
        <p:spPr>
          <a:xfrm>
            <a:off x="0" y="488972"/>
            <a:ext cx="12192000" cy="2387600"/>
          </a:xfrm>
        </p:spPr>
        <p:txBody>
          <a:bodyPr>
            <a:normAutofit/>
          </a:bodyPr>
          <a:lstStyle/>
          <a:p>
            <a:r>
              <a:rPr lang="en-US" sz="4800" b="1" dirty="0"/>
              <a:t>The Pivot:</a:t>
            </a:r>
            <a:br>
              <a:rPr lang="en-US" sz="4000" b="1" dirty="0"/>
            </a:br>
            <a:r>
              <a:rPr lang="en-US" sz="4000" b="1" dirty="0"/>
              <a:t> </a:t>
            </a:r>
            <a:br>
              <a:rPr lang="en-US" sz="4000" b="1" dirty="0"/>
            </a:br>
            <a:r>
              <a:rPr lang="en-US" sz="3800" b="1" dirty="0"/>
              <a:t>How to adapt policies, procedures and project management when dealing with a change of context</a:t>
            </a:r>
            <a:endParaRPr lang="en-CA" sz="3800" b="1" dirty="0"/>
          </a:p>
        </p:txBody>
      </p:sp>
      <p:sp>
        <p:nvSpPr>
          <p:cNvPr id="3" name="Subtitle 2">
            <a:extLst>
              <a:ext uri="{FF2B5EF4-FFF2-40B4-BE49-F238E27FC236}">
                <a16:creationId xmlns:a16="http://schemas.microsoft.com/office/drawing/2014/main" id="{7E31B787-1DAE-4066-91DC-7352E3E12480}"/>
              </a:ext>
            </a:extLst>
          </p:cNvPr>
          <p:cNvSpPr>
            <a:spLocks noGrp="1"/>
          </p:cNvSpPr>
          <p:nvPr>
            <p:ph type="subTitle" idx="1"/>
          </p:nvPr>
        </p:nvSpPr>
        <p:spPr>
          <a:xfrm>
            <a:off x="1064527" y="3616657"/>
            <a:ext cx="3630304" cy="3077570"/>
          </a:xfrm>
        </p:spPr>
        <p:txBody>
          <a:bodyPr>
            <a:normAutofit/>
          </a:bodyPr>
          <a:lstStyle/>
          <a:p>
            <a:r>
              <a:rPr lang="en-US" b="1" dirty="0"/>
              <a:t>EDCO 2024</a:t>
            </a:r>
          </a:p>
          <a:p>
            <a:endParaRPr lang="en-US" b="1" dirty="0"/>
          </a:p>
          <a:p>
            <a:r>
              <a:rPr lang="en-US" b="1" dirty="0"/>
              <a:t>February 8, 2024</a:t>
            </a:r>
            <a:endParaRPr lang="en-CA" b="1" dirty="0"/>
          </a:p>
        </p:txBody>
      </p:sp>
      <p:sp>
        <p:nvSpPr>
          <p:cNvPr id="4" name="Subtitle 2">
            <a:extLst>
              <a:ext uri="{FF2B5EF4-FFF2-40B4-BE49-F238E27FC236}">
                <a16:creationId xmlns:a16="http://schemas.microsoft.com/office/drawing/2014/main" id="{64B74528-006E-D68F-5247-A16DFC734C0E}"/>
              </a:ext>
            </a:extLst>
          </p:cNvPr>
          <p:cNvSpPr txBox="1">
            <a:spLocks/>
          </p:cNvSpPr>
          <p:nvPr/>
        </p:nvSpPr>
        <p:spPr>
          <a:xfrm>
            <a:off x="5779829" y="3064229"/>
            <a:ext cx="6316637" cy="362999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Moderator:</a:t>
            </a:r>
            <a:endParaRPr kumimoji="0" lang="en-CA"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nl-NL" sz="2400" b="1" i="0" u="none" strike="noStrike" kern="1200" cap="none" spc="0" normalizeH="0" baseline="0" noProof="0" dirty="0">
                <a:ln>
                  <a:noFill/>
                </a:ln>
                <a:solidFill>
                  <a:prstClr val="black"/>
                </a:solidFill>
                <a:effectLst/>
                <a:uLnTx/>
                <a:uFillTx/>
                <a:latin typeface="Calibri" panose="020F0502020204030204"/>
                <a:ea typeface="+mn-ea"/>
                <a:cs typeface="+mn-cs"/>
              </a:rPr>
              <a:t>Catherine Oosterbaan</a:t>
            </a:r>
            <a:r>
              <a:rPr kumimoji="0" lang="nl-NL" sz="2400" b="0" i="0" u="none" strike="noStrike" kern="1200" cap="none" spc="0" normalizeH="0" baseline="0" noProof="0" dirty="0">
                <a:ln>
                  <a:noFill/>
                </a:ln>
                <a:solidFill>
                  <a:prstClr val="black"/>
                </a:solidFill>
                <a:effectLst/>
                <a:uLnTx/>
                <a:uFillTx/>
                <a:latin typeface="Calibri" panose="020F0502020204030204"/>
                <a:ea typeface="+mn-ea"/>
                <a:cs typeface="+mn-cs"/>
              </a:rPr>
              <a:t>, Oosterbaan Strategy</a:t>
            </a:r>
            <a:endParaRPr kumimoji="0" lang="en-CA"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2400" b="1" i="0" u="sng" strike="noStrike" kern="1200" cap="none" spc="0" normalizeH="0" baseline="0" noProof="0" dirty="0">
                <a:ln>
                  <a:noFill/>
                </a:ln>
                <a:solidFill>
                  <a:prstClr val="black"/>
                </a:solidFill>
                <a:effectLst/>
                <a:uLnTx/>
                <a:uFillTx/>
                <a:latin typeface="Calibri" panose="020F0502020204030204"/>
                <a:ea typeface="+mn-ea"/>
                <a:cs typeface="+mn-cs"/>
              </a:rPr>
              <a:t>Panelists: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Julia Crowder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Town of Smiths Falls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Belinda Wick-Graham</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Town of Minto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Jeff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Loney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County of Bruce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Evan Cleave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Toronto Metropolitan University</a:t>
            </a:r>
          </a:p>
        </p:txBody>
      </p:sp>
    </p:spTree>
    <p:extLst>
      <p:ext uri="{BB962C8B-B14F-4D97-AF65-F5344CB8AC3E}">
        <p14:creationId xmlns:p14="http://schemas.microsoft.com/office/powerpoint/2010/main" val="39307579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DD0B-7E61-4696-B1FC-2E3AC60B38E4}"/>
              </a:ext>
            </a:extLst>
          </p:cNvPr>
          <p:cNvSpPr>
            <a:spLocks noGrp="1"/>
          </p:cNvSpPr>
          <p:nvPr>
            <p:ph type="title"/>
          </p:nvPr>
        </p:nvSpPr>
        <p:spPr/>
        <p:txBody>
          <a:bodyPr>
            <a:normAutofit/>
          </a:bodyPr>
          <a:lstStyle/>
          <a:p>
            <a:r>
              <a:rPr lang="en-US" sz="4800" b="1" dirty="0"/>
              <a:t>Background</a:t>
            </a:r>
            <a:endParaRPr lang="en-CA" sz="3800" b="1" dirty="0"/>
          </a:p>
        </p:txBody>
      </p:sp>
      <p:sp>
        <p:nvSpPr>
          <p:cNvPr id="3" name="Subtitle 2">
            <a:extLst>
              <a:ext uri="{FF2B5EF4-FFF2-40B4-BE49-F238E27FC236}">
                <a16:creationId xmlns:a16="http://schemas.microsoft.com/office/drawing/2014/main" id="{7E31B787-1DAE-4066-91DC-7352E3E12480}"/>
              </a:ext>
            </a:extLst>
          </p:cNvPr>
          <p:cNvSpPr>
            <a:spLocks noGrp="1"/>
          </p:cNvSpPr>
          <p:nvPr>
            <p:ph idx="1"/>
          </p:nvPr>
        </p:nvSpPr>
        <p:spPr>
          <a:xfrm>
            <a:off x="838199" y="1825625"/>
            <a:ext cx="7460673" cy="4351338"/>
          </a:xfrm>
        </p:spPr>
        <p:txBody>
          <a:bodyPr>
            <a:normAutofit/>
          </a:bodyPr>
          <a:lstStyle/>
          <a:p>
            <a:pPr marL="0" indent="0">
              <a:lnSpc>
                <a:spcPct val="107000"/>
              </a:lnSpc>
              <a:buNone/>
            </a:pPr>
            <a:endParaRPr lang="en-CA" sz="4000" b="1" kern="100" dirty="0">
              <a:effectLst/>
              <a:ea typeface="Calibri" panose="020F0502020204030204" pitchFamily="34" charset="0"/>
              <a:cs typeface="Times New Roman" panose="02020603050405020304" pitchFamily="18" charset="0"/>
            </a:endParaRPr>
          </a:p>
          <a:p>
            <a:endParaRPr lang="en-CA" dirty="0"/>
          </a:p>
        </p:txBody>
      </p:sp>
      <p:pic>
        <p:nvPicPr>
          <p:cNvPr id="5" name="Picture 4" descr="A qr code on a white background&#10;&#10;Description automatically generated">
            <a:extLst>
              <a:ext uri="{FF2B5EF4-FFF2-40B4-BE49-F238E27FC236}">
                <a16:creationId xmlns:a16="http://schemas.microsoft.com/office/drawing/2014/main" id="{496DA2E8-C12E-C528-1E53-B2D8E8AE6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2969" y="4580972"/>
            <a:ext cx="2040831" cy="2040831"/>
          </a:xfrm>
          <a:prstGeom prst="rect">
            <a:avLst/>
          </a:prstGeom>
        </p:spPr>
      </p:pic>
      <p:pic>
        <p:nvPicPr>
          <p:cNvPr id="6" name="Picture 5">
            <a:extLst>
              <a:ext uri="{FF2B5EF4-FFF2-40B4-BE49-F238E27FC236}">
                <a16:creationId xmlns:a16="http://schemas.microsoft.com/office/drawing/2014/main" id="{CC3E00D8-A45A-1958-72DF-A71D2E6F16B4}"/>
              </a:ext>
            </a:extLst>
          </p:cNvPr>
          <p:cNvPicPr>
            <a:picLocks noChangeAspect="1"/>
          </p:cNvPicPr>
          <p:nvPr/>
        </p:nvPicPr>
        <p:blipFill>
          <a:blip r:embed="rId5"/>
          <a:stretch>
            <a:fillRect/>
          </a:stretch>
        </p:blipFill>
        <p:spPr>
          <a:xfrm>
            <a:off x="8693169" y="365125"/>
            <a:ext cx="3255483" cy="4153775"/>
          </a:xfrm>
          <a:prstGeom prst="rect">
            <a:avLst/>
          </a:prstGeom>
        </p:spPr>
      </p:pic>
      <p:sp>
        <p:nvSpPr>
          <p:cNvPr id="7" name="Subtitle 2">
            <a:extLst>
              <a:ext uri="{FF2B5EF4-FFF2-40B4-BE49-F238E27FC236}">
                <a16:creationId xmlns:a16="http://schemas.microsoft.com/office/drawing/2014/main" id="{FA37B42F-64A4-76B6-FE5E-03F11BEF28E1}"/>
              </a:ext>
            </a:extLst>
          </p:cNvPr>
          <p:cNvSpPr txBox="1">
            <a:spLocks/>
          </p:cNvSpPr>
          <p:nvPr/>
        </p:nvSpPr>
        <p:spPr>
          <a:xfrm>
            <a:off x="838199" y="1825625"/>
            <a:ext cx="7460673" cy="46672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7000"/>
              </a:lnSpc>
              <a:spcBef>
                <a:spcPts val="1000"/>
              </a:spcBef>
              <a:spcAft>
                <a:spcPts val="0"/>
              </a:spcAft>
              <a:buClrTx/>
              <a:buSzTx/>
              <a:buFont typeface="Arial" panose="020B0604020202020204" pitchFamily="34" charset="0"/>
              <a:buChar char="•"/>
              <a:tabLst/>
              <a:defRPr/>
            </a:pPr>
            <a:r>
              <a:rPr kumimoji="0" lang="en-CA"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Study exploring LED responses to COVID-19 in Ontario.</a:t>
            </a:r>
          </a:p>
          <a:p>
            <a:pPr marL="228600" marR="0" lvl="0" indent="-228600" algn="l" defTabSz="914400" rtl="0" eaLnBrk="1" fontAlgn="auto" latinLnBrk="0" hangingPunct="1">
              <a:lnSpc>
                <a:spcPct val="107000"/>
              </a:lnSpc>
              <a:spcBef>
                <a:spcPts val="1000"/>
              </a:spcBef>
              <a:spcAft>
                <a:spcPts val="0"/>
              </a:spcAft>
              <a:buClrTx/>
              <a:buSzTx/>
              <a:buFont typeface="Arial" panose="020B0604020202020204" pitchFamily="34" charset="0"/>
              <a:buChar char="•"/>
              <a:tabLst/>
              <a:defRPr/>
            </a:pPr>
            <a:r>
              <a:rPr kumimoji="0" lang="en-CA"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Interviews conducted with 38 LED practitioners from 35 municipalities.</a:t>
            </a:r>
          </a:p>
          <a:p>
            <a:pPr marL="228600" marR="0" lvl="0" indent="-228600" algn="l" defTabSz="914400" rtl="0" eaLnBrk="1" fontAlgn="auto" latinLnBrk="0" hangingPunct="1">
              <a:lnSpc>
                <a:spcPct val="107000"/>
              </a:lnSpc>
              <a:spcBef>
                <a:spcPts val="1000"/>
              </a:spcBef>
              <a:spcAft>
                <a:spcPts val="0"/>
              </a:spcAft>
              <a:buClrTx/>
              <a:buSzTx/>
              <a:buFont typeface="Arial" panose="020B0604020202020204" pitchFamily="34" charset="0"/>
              <a:buChar char="•"/>
              <a:tabLst/>
              <a:defRPr/>
            </a:pPr>
            <a:r>
              <a:rPr kumimoji="0" lang="en-CA"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Research focus on ‘changes of context’ and what LED practitioners (and their communities) do in response.</a:t>
            </a:r>
            <a:endPar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4757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DD0B-7E61-4696-B1FC-2E3AC60B38E4}"/>
              </a:ext>
            </a:extLst>
          </p:cNvPr>
          <p:cNvSpPr>
            <a:spLocks noGrp="1"/>
          </p:cNvSpPr>
          <p:nvPr>
            <p:ph type="title"/>
          </p:nvPr>
        </p:nvSpPr>
        <p:spPr/>
        <p:txBody>
          <a:bodyPr>
            <a:normAutofit/>
          </a:bodyPr>
          <a:lstStyle/>
          <a:p>
            <a:r>
              <a:rPr lang="en-CA" sz="4800" b="1" dirty="0"/>
              <a:t>Key Takeaways</a:t>
            </a:r>
          </a:p>
        </p:txBody>
      </p:sp>
      <p:sp>
        <p:nvSpPr>
          <p:cNvPr id="3" name="Subtitle 2">
            <a:extLst>
              <a:ext uri="{FF2B5EF4-FFF2-40B4-BE49-F238E27FC236}">
                <a16:creationId xmlns:a16="http://schemas.microsoft.com/office/drawing/2014/main" id="{7E31B787-1DAE-4066-91DC-7352E3E12480}"/>
              </a:ext>
            </a:extLst>
          </p:cNvPr>
          <p:cNvSpPr>
            <a:spLocks noGrp="1"/>
          </p:cNvSpPr>
          <p:nvPr>
            <p:ph idx="1"/>
          </p:nvPr>
        </p:nvSpPr>
        <p:spPr/>
        <p:txBody>
          <a:bodyPr>
            <a:normAutofit/>
          </a:bodyPr>
          <a:lstStyle/>
          <a:p>
            <a:pPr>
              <a:lnSpc>
                <a:spcPct val="107000"/>
              </a:lnSpc>
            </a:pPr>
            <a:endParaRPr lang="en-CA" sz="3200" kern="100" dirty="0">
              <a:effectLst/>
              <a:ea typeface="Calibri" panose="020F0502020204030204" pitchFamily="34" charset="0"/>
              <a:cs typeface="Times New Roman" panose="02020603050405020304" pitchFamily="18" charset="0"/>
            </a:endParaRPr>
          </a:p>
          <a:p>
            <a:pPr marL="0" indent="0">
              <a:lnSpc>
                <a:spcPct val="107000"/>
              </a:lnSpc>
              <a:buNone/>
            </a:pPr>
            <a:endParaRPr lang="en-CA" sz="3200" b="1" kern="100" dirty="0">
              <a:effectLst/>
              <a:ea typeface="Calibri" panose="020F0502020204030204" pitchFamily="34" charset="0"/>
              <a:cs typeface="Times New Roman" panose="02020603050405020304" pitchFamily="18" charset="0"/>
            </a:endParaRPr>
          </a:p>
          <a:p>
            <a:endParaRPr lang="en-CA" sz="3200" dirty="0"/>
          </a:p>
        </p:txBody>
      </p:sp>
      <p:sp>
        <p:nvSpPr>
          <p:cNvPr id="4" name="Subtitle 2">
            <a:extLst>
              <a:ext uri="{FF2B5EF4-FFF2-40B4-BE49-F238E27FC236}">
                <a16:creationId xmlns:a16="http://schemas.microsoft.com/office/drawing/2014/main" id="{F65F15E2-8523-9D15-15EC-9D2069C7BBFD}"/>
              </a:ext>
            </a:extLst>
          </p:cNvPr>
          <p:cNvSpPr txBox="1">
            <a:spLocks/>
          </p:cNvSpPr>
          <p:nvPr/>
        </p:nvSpPr>
        <p:spPr>
          <a:xfrm>
            <a:off x="953529" y="1690688"/>
            <a:ext cx="10515600" cy="435133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0" indent="-514350" algn="l" defTabSz="914400" rtl="0" eaLnBrk="1" fontAlgn="auto" latinLnBrk="0" hangingPunct="1">
              <a:lnSpc>
                <a:spcPct val="107000"/>
              </a:lnSpc>
              <a:spcBef>
                <a:spcPts val="1000"/>
              </a:spcBef>
              <a:spcAft>
                <a:spcPts val="0"/>
              </a:spcAft>
              <a:buClrTx/>
              <a:buSzTx/>
              <a:buFont typeface="Arial" panose="020B0604020202020204" pitchFamily="34" charset="0"/>
              <a:buAutoNum type="arabicParenR"/>
              <a:tabLst/>
              <a:defRPr/>
            </a:pPr>
            <a:r>
              <a:rPr kumimoji="0" lang="en-US"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Emergencies Can Impact the Economy Too</a:t>
            </a:r>
          </a:p>
          <a:p>
            <a:pPr marL="514350" marR="0" lvl="0" indent="-514350" algn="l" defTabSz="914400" rtl="0" eaLnBrk="1" fontAlgn="auto" latinLnBrk="0" hangingPunct="1">
              <a:lnSpc>
                <a:spcPct val="107000"/>
              </a:lnSpc>
              <a:spcBef>
                <a:spcPts val="1000"/>
              </a:spcBef>
              <a:spcAft>
                <a:spcPts val="0"/>
              </a:spcAft>
              <a:buClrTx/>
              <a:buSzTx/>
              <a:buFont typeface="Arial" panose="020B0604020202020204" pitchFamily="34" charset="0"/>
              <a:buAutoNum type="arabicParenR"/>
              <a:tabLst/>
              <a:defRPr/>
            </a:pPr>
            <a:r>
              <a:rPr kumimoji="0" lang="en-US"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Increased Risk Tolerance and Faster Decision-Making: Stay Innovative and Responsive</a:t>
            </a:r>
          </a:p>
          <a:p>
            <a:pPr marL="514350" marR="0" lvl="0" indent="-514350" algn="l" defTabSz="914400" rtl="0" eaLnBrk="1" fontAlgn="auto" latinLnBrk="0" hangingPunct="1">
              <a:lnSpc>
                <a:spcPct val="107000"/>
              </a:lnSpc>
              <a:spcBef>
                <a:spcPts val="1000"/>
              </a:spcBef>
              <a:spcAft>
                <a:spcPts val="0"/>
              </a:spcAft>
              <a:buClrTx/>
              <a:buSzTx/>
              <a:buFont typeface="Arial" panose="020B0604020202020204" pitchFamily="34" charset="0"/>
              <a:buAutoNum type="arabicParenR"/>
              <a:tabLst/>
              <a:defRPr/>
            </a:pPr>
            <a:r>
              <a:rPr kumimoji="0" lang="en-US"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Many Hands Make More Efficient and Effective Work</a:t>
            </a:r>
          </a:p>
          <a:p>
            <a:pPr marL="514350" marR="0" lvl="0" indent="-514350" algn="l" defTabSz="914400" rtl="0" eaLnBrk="1" fontAlgn="auto" latinLnBrk="0" hangingPunct="1">
              <a:lnSpc>
                <a:spcPct val="107000"/>
              </a:lnSpc>
              <a:spcBef>
                <a:spcPts val="1000"/>
              </a:spcBef>
              <a:spcAft>
                <a:spcPts val="0"/>
              </a:spcAft>
              <a:buClrTx/>
              <a:buSzTx/>
              <a:buFont typeface="Arial" panose="020B0604020202020204" pitchFamily="34" charset="0"/>
              <a:buAutoNum type="arabicParenR"/>
              <a:tabLst/>
              <a:defRPr/>
            </a:pPr>
            <a:r>
              <a:rPr kumimoji="0" lang="en-CA"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Virtual Environments</a:t>
            </a:r>
            <a:endParaRPr kumimoji="0" lang="en-US"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514350" marR="0" lvl="0" indent="-514350" algn="l" defTabSz="914400" rtl="0" eaLnBrk="1" fontAlgn="auto" latinLnBrk="0" hangingPunct="1">
              <a:lnSpc>
                <a:spcPct val="107000"/>
              </a:lnSpc>
              <a:spcBef>
                <a:spcPts val="1000"/>
              </a:spcBef>
              <a:spcAft>
                <a:spcPts val="0"/>
              </a:spcAft>
              <a:buClrTx/>
              <a:buSzTx/>
              <a:buFont typeface="Arial" panose="020B0604020202020204" pitchFamily="34" charset="0"/>
              <a:buAutoNum type="arabicParenR"/>
              <a:tabLst/>
              <a:defRPr/>
            </a:pPr>
            <a:r>
              <a:rPr kumimoji="0" lang="en-US"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Changing Nature of the </a:t>
            </a:r>
            <a:r>
              <a:rPr kumimoji="0" lang="en-US" sz="3200" b="0" i="0" u="none" strike="noStrike" kern="100" cap="none" spc="0" normalizeH="0" baseline="0" noProof="0" dirty="0" err="1">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Labour</a:t>
            </a:r>
            <a:r>
              <a:rPr kumimoji="0" lang="en-US"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Market</a:t>
            </a:r>
          </a:p>
          <a:p>
            <a:pPr marL="514350" marR="0" lvl="0" indent="-514350" algn="l" defTabSz="914400" rtl="0" eaLnBrk="1" fontAlgn="auto" latinLnBrk="0" hangingPunct="1">
              <a:lnSpc>
                <a:spcPct val="107000"/>
              </a:lnSpc>
              <a:spcBef>
                <a:spcPts val="1000"/>
              </a:spcBef>
              <a:spcAft>
                <a:spcPts val="0"/>
              </a:spcAft>
              <a:buClrTx/>
              <a:buSzTx/>
              <a:buFont typeface="Arial" panose="020B0604020202020204" pitchFamily="34" charset="0"/>
              <a:buAutoNum type="arabicParenR"/>
              <a:tabLst/>
              <a:defRPr/>
            </a:pPr>
            <a:r>
              <a:rPr kumimoji="0" lang="en-US"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Maximize Regional, Provincial, and National Supply Chain Opportunities </a:t>
            </a:r>
          </a:p>
          <a:p>
            <a:pPr marL="514350" marR="0" lvl="0" indent="-514350" algn="l" defTabSz="914400" rtl="0" eaLnBrk="1" fontAlgn="auto" latinLnBrk="0" hangingPunct="1">
              <a:lnSpc>
                <a:spcPct val="107000"/>
              </a:lnSpc>
              <a:spcBef>
                <a:spcPts val="1000"/>
              </a:spcBef>
              <a:spcAft>
                <a:spcPts val="0"/>
              </a:spcAft>
              <a:buClrTx/>
              <a:buSzTx/>
              <a:buFont typeface="Arial" panose="020B0604020202020204" pitchFamily="34" charset="0"/>
              <a:buAutoNum type="arabicParenR"/>
              <a:tabLst/>
              <a:defRPr/>
            </a:pPr>
            <a:r>
              <a:rPr kumimoji="0" lang="en-US"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Rethinking Downtowns and Office Space</a:t>
            </a:r>
            <a:endParaRPr kumimoji="0" lang="en-CA" sz="3200" b="0" i="0" u="none" strike="noStrike" kern="1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0369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DD0B-7E61-4696-B1FC-2E3AC60B38E4}"/>
              </a:ext>
            </a:extLst>
          </p:cNvPr>
          <p:cNvSpPr>
            <a:spLocks noGrp="1"/>
          </p:cNvSpPr>
          <p:nvPr>
            <p:ph type="title"/>
          </p:nvPr>
        </p:nvSpPr>
        <p:spPr/>
        <p:txBody>
          <a:bodyPr>
            <a:normAutofit/>
          </a:bodyPr>
          <a:lstStyle/>
          <a:p>
            <a:r>
              <a:rPr lang="en-CA" sz="4800" b="1" dirty="0"/>
              <a:t>The importance of planning </a:t>
            </a:r>
          </a:p>
        </p:txBody>
      </p:sp>
      <p:sp>
        <p:nvSpPr>
          <p:cNvPr id="3" name="Subtitle 2">
            <a:extLst>
              <a:ext uri="{FF2B5EF4-FFF2-40B4-BE49-F238E27FC236}">
                <a16:creationId xmlns:a16="http://schemas.microsoft.com/office/drawing/2014/main" id="{7E31B787-1DAE-4066-91DC-7352E3E12480}"/>
              </a:ext>
            </a:extLst>
          </p:cNvPr>
          <p:cNvSpPr>
            <a:spLocks noGrp="1"/>
          </p:cNvSpPr>
          <p:nvPr>
            <p:ph idx="1"/>
          </p:nvPr>
        </p:nvSpPr>
        <p:spPr/>
        <p:txBody>
          <a:bodyPr>
            <a:normAutofit/>
          </a:bodyPr>
          <a:lstStyle/>
          <a:p>
            <a:pPr>
              <a:lnSpc>
                <a:spcPct val="107000"/>
              </a:lnSpc>
            </a:pPr>
            <a:endParaRPr lang="en-CA" sz="3200" kern="100" dirty="0">
              <a:effectLst/>
              <a:ea typeface="Calibri" panose="020F0502020204030204" pitchFamily="34" charset="0"/>
              <a:cs typeface="Times New Roman" panose="02020603050405020304" pitchFamily="18" charset="0"/>
            </a:endParaRPr>
          </a:p>
          <a:p>
            <a:pPr marL="0" indent="0">
              <a:lnSpc>
                <a:spcPct val="107000"/>
              </a:lnSpc>
              <a:buNone/>
            </a:pPr>
            <a:endParaRPr lang="en-CA" sz="3200" b="1" kern="100" dirty="0">
              <a:effectLst/>
              <a:ea typeface="Calibri" panose="020F0502020204030204" pitchFamily="34" charset="0"/>
              <a:cs typeface="Times New Roman" panose="02020603050405020304" pitchFamily="18" charset="0"/>
            </a:endParaRPr>
          </a:p>
          <a:p>
            <a:endParaRPr lang="en-CA" sz="3200" dirty="0"/>
          </a:p>
        </p:txBody>
      </p:sp>
      <p:sp>
        <p:nvSpPr>
          <p:cNvPr id="4" name="Subtitle 2">
            <a:extLst>
              <a:ext uri="{FF2B5EF4-FFF2-40B4-BE49-F238E27FC236}">
                <a16:creationId xmlns:a16="http://schemas.microsoft.com/office/drawing/2014/main" id="{E5724023-2C8F-E449-97E7-8E4C14D0D49E}"/>
              </a:ext>
            </a:extLst>
          </p:cNvPr>
          <p:cNvSpPr txBox="1">
            <a:spLocks/>
          </p:cNvSpPr>
          <p:nvPr/>
        </p:nvSpPr>
        <p:spPr>
          <a:xfrm>
            <a:off x="953529" y="1690688"/>
            <a:ext cx="10515600" cy="516731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3200" b="1" i="1" u="none" strike="noStrike" kern="1200" cap="none" spc="0" normalizeH="0" baseline="0" noProof="0" dirty="0">
                <a:ln>
                  <a:noFill/>
                </a:ln>
                <a:solidFill>
                  <a:prstClr val="black"/>
                </a:solidFill>
                <a:effectLst/>
                <a:uLnTx/>
                <a:uFillTx/>
                <a:latin typeface="Calibri" panose="020F0502020204030204"/>
                <a:ea typeface="+mn-ea"/>
                <a:cs typeface="+mn-cs"/>
              </a:rPr>
              <a:t>Reactive Planning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Development of emergency action plans once the pivot has begun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Example: Covid response task forces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3200" b="1" i="1" u="none" strike="noStrike" kern="1200" cap="none" spc="0" normalizeH="0" baseline="0" noProof="0" dirty="0">
                <a:ln>
                  <a:noFill/>
                </a:ln>
                <a:solidFill>
                  <a:prstClr val="black"/>
                </a:solidFill>
                <a:effectLst/>
                <a:uLnTx/>
                <a:uFillTx/>
                <a:latin typeface="Calibri" panose="020F0502020204030204"/>
                <a:ea typeface="+mn-ea"/>
                <a:cs typeface="+mn-cs"/>
              </a:rPr>
              <a:t>Pre-active Planning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Developing plans that provide a response framework to respond to one change specific change of context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Examples: immigration, climate change/energy, manufacturing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3200" b="1" i="1"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CA" sz="3200" b="1" i="1" u="none" strike="noStrike" kern="1200" cap="none" spc="0" normalizeH="0" baseline="0" noProof="0" dirty="0">
                <a:ln>
                  <a:noFill/>
                </a:ln>
                <a:solidFill>
                  <a:prstClr val="black"/>
                </a:solidFill>
                <a:effectLst/>
                <a:uLnTx/>
                <a:uFillTx/>
                <a:latin typeface="Calibri" panose="020F0502020204030204"/>
                <a:ea typeface="+mn-ea"/>
                <a:cs typeface="+mn-cs"/>
              </a:rPr>
              <a:t>Strategic Planning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CA" sz="2800" b="0" i="0" u="none" strike="noStrike" kern="1200" cap="none" spc="0" normalizeH="0" baseline="0" noProof="0" dirty="0">
                <a:ln>
                  <a:noFill/>
                </a:ln>
                <a:solidFill>
                  <a:prstClr val="black"/>
                </a:solidFill>
                <a:effectLst/>
                <a:uLnTx/>
                <a:uFillTx/>
                <a:latin typeface="Calibri" panose="020F0502020204030204"/>
                <a:ea typeface="+mn-ea"/>
                <a:cs typeface="+mn-cs"/>
              </a:rPr>
              <a:t>Integrating potential future pivots into more comprehensive community-wide LED plans</a:t>
            </a:r>
          </a:p>
        </p:txBody>
      </p:sp>
    </p:spTree>
    <p:extLst>
      <p:ext uri="{BB962C8B-B14F-4D97-AF65-F5344CB8AC3E}">
        <p14:creationId xmlns:p14="http://schemas.microsoft.com/office/powerpoint/2010/main" val="42571459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FDD0B-7E61-4696-B1FC-2E3AC60B38E4}"/>
              </a:ext>
            </a:extLst>
          </p:cNvPr>
          <p:cNvSpPr>
            <a:spLocks noGrp="1"/>
          </p:cNvSpPr>
          <p:nvPr>
            <p:ph type="title"/>
          </p:nvPr>
        </p:nvSpPr>
        <p:spPr/>
        <p:txBody>
          <a:bodyPr>
            <a:normAutofit/>
          </a:bodyPr>
          <a:lstStyle/>
          <a:p>
            <a:r>
              <a:rPr lang="en-US" sz="4800" b="1" dirty="0"/>
              <a:t>Know your community</a:t>
            </a:r>
            <a:endParaRPr lang="en-CA" sz="3800" b="1" dirty="0"/>
          </a:p>
        </p:txBody>
      </p:sp>
      <p:sp>
        <p:nvSpPr>
          <p:cNvPr id="3" name="Subtitle 2">
            <a:extLst>
              <a:ext uri="{FF2B5EF4-FFF2-40B4-BE49-F238E27FC236}">
                <a16:creationId xmlns:a16="http://schemas.microsoft.com/office/drawing/2014/main" id="{7E31B787-1DAE-4066-91DC-7352E3E12480}"/>
              </a:ext>
            </a:extLst>
          </p:cNvPr>
          <p:cNvSpPr>
            <a:spLocks noGrp="1"/>
          </p:cNvSpPr>
          <p:nvPr>
            <p:ph idx="1"/>
          </p:nvPr>
        </p:nvSpPr>
        <p:spPr/>
        <p:txBody>
          <a:bodyPr>
            <a:normAutofit/>
          </a:bodyPr>
          <a:lstStyle/>
          <a:p>
            <a:pPr>
              <a:lnSpc>
                <a:spcPct val="107000"/>
              </a:lnSpc>
            </a:pPr>
            <a:r>
              <a:rPr lang="en-CA" sz="3200" b="1" kern="100" dirty="0">
                <a:ea typeface="Calibri" panose="020F0502020204030204" pitchFamily="34" charset="0"/>
                <a:cs typeface="Times New Roman" panose="02020603050405020304" pitchFamily="18" charset="0"/>
              </a:rPr>
              <a:t>Putting my ‘geographer hat’ on…</a:t>
            </a:r>
          </a:p>
          <a:p>
            <a:pPr>
              <a:lnSpc>
                <a:spcPct val="107000"/>
              </a:lnSpc>
            </a:pPr>
            <a:endParaRPr lang="en-CA" sz="3200" b="1" kern="100" dirty="0">
              <a:ea typeface="Calibri" panose="020F0502020204030204" pitchFamily="34" charset="0"/>
              <a:cs typeface="Times New Roman" panose="02020603050405020304" pitchFamily="18" charset="0"/>
            </a:endParaRPr>
          </a:p>
          <a:p>
            <a:pPr lvl="1">
              <a:lnSpc>
                <a:spcPct val="107000"/>
              </a:lnSpc>
            </a:pPr>
            <a:r>
              <a:rPr lang="en-CA" sz="2800" kern="100" dirty="0">
                <a:ea typeface="Calibri" panose="020F0502020204030204" pitchFamily="34" charset="0"/>
                <a:cs typeface="Times New Roman" panose="02020603050405020304" pitchFamily="18" charset="0"/>
              </a:rPr>
              <a:t>Remember that your local context matters.</a:t>
            </a:r>
          </a:p>
          <a:p>
            <a:pPr lvl="1">
              <a:lnSpc>
                <a:spcPct val="107000"/>
              </a:lnSpc>
            </a:pPr>
            <a:endParaRPr lang="en-CA" sz="2800" kern="100" dirty="0">
              <a:ea typeface="Calibri" panose="020F0502020204030204" pitchFamily="34" charset="0"/>
              <a:cs typeface="Times New Roman" panose="02020603050405020304" pitchFamily="18" charset="0"/>
            </a:endParaRPr>
          </a:p>
          <a:p>
            <a:pPr lvl="1">
              <a:lnSpc>
                <a:spcPct val="107000"/>
              </a:lnSpc>
            </a:pPr>
            <a:r>
              <a:rPr lang="en-CA" sz="2800" kern="100" dirty="0">
                <a:ea typeface="Calibri" panose="020F0502020204030204" pitchFamily="34" charset="0"/>
                <a:cs typeface="Times New Roman" panose="02020603050405020304" pitchFamily="18" charset="0"/>
              </a:rPr>
              <a:t>Decide how to best allocate your time and resources</a:t>
            </a:r>
          </a:p>
          <a:p>
            <a:pPr>
              <a:lnSpc>
                <a:spcPct val="107000"/>
              </a:lnSpc>
            </a:pPr>
            <a:endParaRPr lang="en-CA" sz="3200" b="1" kern="100" dirty="0">
              <a:ea typeface="Calibri" panose="020F0502020204030204" pitchFamily="34" charset="0"/>
              <a:cs typeface="Times New Roman" panose="02020603050405020304" pitchFamily="18" charset="0"/>
            </a:endParaRPr>
          </a:p>
          <a:p>
            <a:pPr lvl="1">
              <a:lnSpc>
                <a:spcPct val="107000"/>
              </a:lnSpc>
            </a:pPr>
            <a:r>
              <a:rPr lang="en-CA" sz="2800" kern="100" dirty="0">
                <a:ea typeface="Calibri" panose="020F0502020204030204" pitchFamily="34" charset="0"/>
                <a:cs typeface="Times New Roman" panose="02020603050405020304" pitchFamily="18" charset="0"/>
              </a:rPr>
              <a:t>Focus on incremental improvements.</a:t>
            </a:r>
          </a:p>
          <a:p>
            <a:pPr marL="0" indent="0">
              <a:lnSpc>
                <a:spcPct val="107000"/>
              </a:lnSpc>
              <a:buNone/>
            </a:pPr>
            <a:endParaRPr lang="en-CA" sz="3200" b="1" kern="100" dirty="0">
              <a:effectLst/>
              <a:ea typeface="Calibri" panose="020F0502020204030204" pitchFamily="34" charset="0"/>
              <a:cs typeface="Times New Roman" panose="02020603050405020304" pitchFamily="18" charset="0"/>
            </a:endParaRPr>
          </a:p>
          <a:p>
            <a:endParaRPr lang="en-CA" sz="3200" dirty="0"/>
          </a:p>
        </p:txBody>
      </p:sp>
    </p:spTree>
    <p:extLst>
      <p:ext uri="{BB962C8B-B14F-4D97-AF65-F5344CB8AC3E}">
        <p14:creationId xmlns:p14="http://schemas.microsoft.com/office/powerpoint/2010/main" val="423788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wo arrows forming one">
            <a:extLst>
              <a:ext uri="{FF2B5EF4-FFF2-40B4-BE49-F238E27FC236}">
                <a16:creationId xmlns:a16="http://schemas.microsoft.com/office/drawing/2014/main" id="{0FF1A511-A857-4DD4-5045-2C0B48628DC5}"/>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t="5263" b="19737"/>
          <a:stretch/>
        </p:blipFill>
        <p:spPr>
          <a:xfrm>
            <a:off x="20" y="10"/>
            <a:ext cx="12191979" cy="6857990"/>
          </a:xfrm>
          <a:prstGeom prst="rect">
            <a:avLst/>
          </a:prstGeom>
        </p:spPr>
      </p:pic>
      <p:sp>
        <p:nvSpPr>
          <p:cNvPr id="2" name="Title 1">
            <a:extLst>
              <a:ext uri="{FF2B5EF4-FFF2-40B4-BE49-F238E27FC236}">
                <a16:creationId xmlns:a16="http://schemas.microsoft.com/office/drawing/2014/main" id="{BC7437CA-80D8-3EA2-EE5C-784A9017D79A}"/>
              </a:ext>
            </a:extLst>
          </p:cNvPr>
          <p:cNvSpPr>
            <a:spLocks noGrp="1"/>
          </p:cNvSpPr>
          <p:nvPr>
            <p:ph type="title"/>
          </p:nvPr>
        </p:nvSpPr>
        <p:spPr>
          <a:xfrm>
            <a:off x="841249" y="941832"/>
            <a:ext cx="10506456" cy="2057400"/>
          </a:xfrm>
        </p:spPr>
        <p:txBody>
          <a:bodyPr anchor="b">
            <a:normAutofit fontScale="90000"/>
          </a:bodyPr>
          <a:lstStyle/>
          <a:p>
            <a:r>
              <a:rPr lang="en-US" sz="5000" b="1" dirty="0">
                <a:ln w="22225">
                  <a:solidFill>
                    <a:srgbClr val="FFFFFF"/>
                  </a:solidFill>
                </a:ln>
                <a:solidFill>
                  <a:schemeClr val="bg1"/>
                </a:solidFill>
              </a:rPr>
              <a:t>The Pivot: How to adapt policies, procedures and project management when dealing with a change of context         	           </a:t>
            </a:r>
            <a:r>
              <a:rPr lang="en-US" sz="2200" b="1" dirty="0">
                <a:ln w="22225">
                  <a:solidFill>
                    <a:srgbClr val="FFFFFF"/>
                  </a:solidFill>
                </a:ln>
                <a:solidFill>
                  <a:schemeClr val="bg1"/>
                </a:solidFill>
              </a:rPr>
              <a:t>EDCO Conference, 2024</a:t>
            </a:r>
            <a:endParaRPr lang="en-CA" sz="2200" b="1" dirty="0">
              <a:ln w="22225">
                <a:solidFill>
                  <a:srgbClr val="FFFFFF"/>
                </a:solidFill>
              </a:ln>
              <a:solidFill>
                <a:schemeClr val="bg1"/>
              </a:solidFill>
            </a:endParaRP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E7A71AA-3CAC-A6A6-CDCA-01655AE94596}"/>
              </a:ext>
            </a:extLst>
          </p:cNvPr>
          <p:cNvSpPr>
            <a:spLocks noGrp="1"/>
          </p:cNvSpPr>
          <p:nvPr>
            <p:ph idx="1"/>
          </p:nvPr>
        </p:nvSpPr>
        <p:spPr>
          <a:xfrm>
            <a:off x="841248" y="3502152"/>
            <a:ext cx="10506456" cy="2670048"/>
          </a:xfrm>
        </p:spPr>
        <p:txBody>
          <a:bodyPr>
            <a:normAutofit lnSpcReduction="10000"/>
          </a:bodyPr>
          <a:lstStyle/>
          <a:p>
            <a:pPr marL="0" indent="0" algn="ctr">
              <a:buNone/>
            </a:pPr>
            <a:r>
              <a:rPr lang="en-CA" sz="2000" b="1" dirty="0">
                <a:solidFill>
                  <a:schemeClr val="bg1"/>
                </a:solidFill>
              </a:rPr>
              <a:t>Moderator:</a:t>
            </a:r>
          </a:p>
          <a:p>
            <a:pPr marL="0" indent="0" algn="ctr">
              <a:buNone/>
            </a:pPr>
            <a:r>
              <a:rPr lang="en-CA" sz="2000" b="1" dirty="0">
                <a:solidFill>
                  <a:schemeClr val="bg1"/>
                </a:solidFill>
              </a:rPr>
              <a:t>Catherine Oosterbaan, Oosterbaan Strategy</a:t>
            </a:r>
          </a:p>
          <a:p>
            <a:pPr marL="0" indent="0" algn="ctr">
              <a:buNone/>
            </a:pPr>
            <a:r>
              <a:rPr lang="en-CA" sz="2000" b="1" dirty="0">
                <a:solidFill>
                  <a:schemeClr val="bg1"/>
                </a:solidFill>
              </a:rPr>
              <a:t>Panelists:</a:t>
            </a:r>
          </a:p>
          <a:p>
            <a:pPr marL="0" indent="0" algn="ctr">
              <a:buNone/>
            </a:pPr>
            <a:r>
              <a:rPr lang="en-CA" sz="2000" b="1" dirty="0">
                <a:solidFill>
                  <a:schemeClr val="bg1"/>
                </a:solidFill>
              </a:rPr>
              <a:t>Julia Crowder, Town of Smiths Falls</a:t>
            </a:r>
          </a:p>
          <a:p>
            <a:pPr marL="0" indent="0" algn="ctr">
              <a:buNone/>
            </a:pPr>
            <a:r>
              <a:rPr lang="en-CA" sz="2000" b="1" dirty="0">
                <a:solidFill>
                  <a:schemeClr val="bg1"/>
                </a:solidFill>
              </a:rPr>
              <a:t>Belinda Wick-Graham, Town of Minto</a:t>
            </a:r>
          </a:p>
          <a:p>
            <a:pPr marL="0" indent="0" algn="ctr">
              <a:buNone/>
            </a:pPr>
            <a:r>
              <a:rPr lang="en-CA" sz="2000" b="1" dirty="0">
                <a:solidFill>
                  <a:schemeClr val="bg1"/>
                </a:solidFill>
              </a:rPr>
              <a:t>Jeff Loney, County of Bruce</a:t>
            </a:r>
          </a:p>
          <a:p>
            <a:pPr marL="0" indent="0" algn="ctr">
              <a:buNone/>
            </a:pPr>
            <a:r>
              <a:rPr lang="en-CA" sz="2000" b="1" dirty="0">
                <a:solidFill>
                  <a:schemeClr val="bg1"/>
                </a:solidFill>
              </a:rPr>
              <a:t>Evan Cleave, Toronto Metropolitan University</a:t>
            </a:r>
          </a:p>
        </p:txBody>
      </p:sp>
    </p:spTree>
    <p:extLst>
      <p:ext uri="{BB962C8B-B14F-4D97-AF65-F5344CB8AC3E}">
        <p14:creationId xmlns:p14="http://schemas.microsoft.com/office/powerpoint/2010/main" val="20037337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onference room table">
            <a:extLst>
              <a:ext uri="{FF2B5EF4-FFF2-40B4-BE49-F238E27FC236}">
                <a16:creationId xmlns:a16="http://schemas.microsoft.com/office/drawing/2014/main" id="{F491D021-C0E3-BBA3-5BE9-1D26C73EC271}"/>
              </a:ext>
            </a:extLst>
          </p:cNvPr>
          <p:cNvPicPr>
            <a:picLocks noChangeAspect="1"/>
          </p:cNvPicPr>
          <p:nvPr/>
        </p:nvPicPr>
        <p:blipFill rotWithShape="1">
          <a:blip r:embed="rId2">
            <a:alphaModFix amt="40000"/>
          </a:blip>
          <a:srcRect t="20527" b="16448"/>
          <a:stretch/>
        </p:blipFill>
        <p:spPr>
          <a:xfrm>
            <a:off x="20" y="10"/>
            <a:ext cx="12191980" cy="6857990"/>
          </a:xfrm>
          <a:prstGeom prst="rect">
            <a:avLst/>
          </a:prstGeom>
        </p:spPr>
      </p:pic>
      <p:sp>
        <p:nvSpPr>
          <p:cNvPr id="2" name="Title 1">
            <a:extLst>
              <a:ext uri="{FF2B5EF4-FFF2-40B4-BE49-F238E27FC236}">
                <a16:creationId xmlns:a16="http://schemas.microsoft.com/office/drawing/2014/main" id="{B93656B1-974B-791B-CED5-542FE0B74D75}"/>
              </a:ext>
            </a:extLst>
          </p:cNvPr>
          <p:cNvSpPr>
            <a:spLocks noGrp="1"/>
          </p:cNvSpPr>
          <p:nvPr>
            <p:ph type="title"/>
          </p:nvPr>
        </p:nvSpPr>
        <p:spPr>
          <a:xfrm>
            <a:off x="965200" y="965200"/>
            <a:ext cx="10261600" cy="3564869"/>
          </a:xfrm>
        </p:spPr>
        <p:txBody>
          <a:bodyPr vert="horz" lIns="91440" tIns="45720" rIns="91440" bIns="45720" rtlCol="0" anchor="b">
            <a:normAutofit/>
          </a:bodyPr>
          <a:lstStyle/>
          <a:p>
            <a:r>
              <a:rPr lang="en-US" sz="11500" dirty="0">
                <a:ln w="22225">
                  <a:solidFill>
                    <a:schemeClr val="tx1"/>
                  </a:solidFill>
                  <a:miter lim="800000"/>
                </a:ln>
              </a:rPr>
              <a:t>Panel Discussion</a:t>
            </a:r>
          </a:p>
        </p:txBody>
      </p:sp>
    </p:spTree>
    <p:extLst>
      <p:ext uri="{BB962C8B-B14F-4D97-AF65-F5344CB8AC3E}">
        <p14:creationId xmlns:p14="http://schemas.microsoft.com/office/powerpoint/2010/main" val="933508326"/>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ines intersecting at pushpin">
            <a:extLst>
              <a:ext uri="{FF2B5EF4-FFF2-40B4-BE49-F238E27FC236}">
                <a16:creationId xmlns:a16="http://schemas.microsoft.com/office/drawing/2014/main" id="{59D42CCC-0A4F-00DB-7DE6-49593C1E56C1}"/>
              </a:ext>
            </a:extLst>
          </p:cNvPr>
          <p:cNvPicPr>
            <a:picLocks noChangeAspect="1"/>
          </p:cNvPicPr>
          <p:nvPr/>
        </p:nvPicPr>
        <p:blipFill rotWithShape="1">
          <a:blip r:embed="rId2"/>
          <a:srcRect l="15134" t="9091" r="8165"/>
          <a:stretch/>
        </p:blipFill>
        <p:spPr>
          <a:xfrm>
            <a:off x="3523488" y="10"/>
            <a:ext cx="8668512" cy="6857990"/>
          </a:xfrm>
          <a:prstGeom prst="rect">
            <a:avLst/>
          </a:prstGeom>
        </p:spPr>
      </p:pic>
      <p:sp>
        <p:nvSpPr>
          <p:cNvPr id="26" name="Rectangle 25">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DBF734-3F47-E556-1735-8560136BC415}"/>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b="1" i="0" dirty="0">
                <a:effectLst/>
              </a:rPr>
              <a:t>When it is time to pivot and how do you decide what to focus on during a pivot?</a:t>
            </a:r>
            <a:br>
              <a:rPr lang="en-US" sz="3700" b="0" i="0" dirty="0">
                <a:effectLst/>
              </a:rPr>
            </a:br>
            <a:endParaRPr lang="en-US" sz="3700" dirty="0"/>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64767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Arrows pointing right while one points left">
            <a:extLst>
              <a:ext uri="{FF2B5EF4-FFF2-40B4-BE49-F238E27FC236}">
                <a16:creationId xmlns:a16="http://schemas.microsoft.com/office/drawing/2014/main" id="{BB84B274-63FB-3AAE-7E71-77B749395F4E}"/>
              </a:ext>
            </a:extLst>
          </p:cNvPr>
          <p:cNvPicPr>
            <a:picLocks noChangeAspect="1"/>
          </p:cNvPicPr>
          <p:nvPr/>
        </p:nvPicPr>
        <p:blipFill rotWithShape="1">
          <a:blip r:embed="rId2">
            <a:alphaModFix amt="40000"/>
          </a:blip>
          <a:srcRect t="8325" b="7406"/>
          <a:stretch/>
        </p:blipFill>
        <p:spPr>
          <a:xfrm>
            <a:off x="20" y="10"/>
            <a:ext cx="12191980" cy="6857990"/>
          </a:xfrm>
          <a:prstGeom prst="rect">
            <a:avLst/>
          </a:prstGeom>
        </p:spPr>
      </p:pic>
      <p:sp>
        <p:nvSpPr>
          <p:cNvPr id="2" name="Title 1">
            <a:extLst>
              <a:ext uri="{FF2B5EF4-FFF2-40B4-BE49-F238E27FC236}">
                <a16:creationId xmlns:a16="http://schemas.microsoft.com/office/drawing/2014/main" id="{3CDBF734-3F47-E556-1735-8560136BC415}"/>
              </a:ext>
            </a:extLst>
          </p:cNvPr>
          <p:cNvSpPr>
            <a:spLocks noGrp="1"/>
          </p:cNvSpPr>
          <p:nvPr>
            <p:ph type="title"/>
          </p:nvPr>
        </p:nvSpPr>
        <p:spPr>
          <a:xfrm>
            <a:off x="422275" y="841375"/>
            <a:ext cx="10261600" cy="3564869"/>
          </a:xfrm>
        </p:spPr>
        <p:txBody>
          <a:bodyPr vert="horz" lIns="91440" tIns="45720" rIns="91440" bIns="45720" rtlCol="0" anchor="b">
            <a:normAutofit/>
          </a:bodyPr>
          <a:lstStyle/>
          <a:p>
            <a:br>
              <a:rPr lang="en-US" sz="3700" b="0" i="0" dirty="0">
                <a:ln w="22225">
                  <a:solidFill>
                    <a:schemeClr val="tx1"/>
                  </a:solidFill>
                  <a:miter lim="800000"/>
                </a:ln>
                <a:noFill/>
                <a:effectLst/>
              </a:rPr>
            </a:br>
            <a:r>
              <a:rPr lang="en-US" sz="3700" b="1" i="0" dirty="0">
                <a:ln w="22225">
                  <a:solidFill>
                    <a:schemeClr val="tx1"/>
                  </a:solidFill>
                  <a:miter lim="800000"/>
                </a:ln>
                <a:effectLst/>
              </a:rPr>
              <a:t>How do you get elected officials/management/partners/stakeholders onboard with your new direction?</a:t>
            </a:r>
            <a:br>
              <a:rPr lang="en-US" sz="3700" b="0" i="0" dirty="0">
                <a:ln w="22225">
                  <a:solidFill>
                    <a:schemeClr val="tx1"/>
                  </a:solidFill>
                  <a:miter lim="800000"/>
                </a:ln>
                <a:noFill/>
                <a:effectLst/>
              </a:rPr>
            </a:br>
            <a:br>
              <a:rPr lang="en-US" sz="3700" b="0" i="0" dirty="0">
                <a:ln w="22225">
                  <a:solidFill>
                    <a:schemeClr val="tx1"/>
                  </a:solidFill>
                  <a:miter lim="800000"/>
                </a:ln>
                <a:noFill/>
                <a:effectLst/>
              </a:rPr>
            </a:br>
            <a:endParaRPr lang="en-US" sz="3700" dirty="0">
              <a:ln w="22225">
                <a:solidFill>
                  <a:schemeClr val="tx1"/>
                </a:solidFill>
                <a:miter lim="800000"/>
              </a:ln>
              <a:noFill/>
            </a:endParaRPr>
          </a:p>
        </p:txBody>
      </p:sp>
    </p:spTree>
    <p:extLst>
      <p:ext uri="{BB962C8B-B14F-4D97-AF65-F5344CB8AC3E}">
        <p14:creationId xmlns:p14="http://schemas.microsoft.com/office/powerpoint/2010/main" val="131126704"/>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loorplan on a table">
            <a:extLst>
              <a:ext uri="{FF2B5EF4-FFF2-40B4-BE49-F238E27FC236}">
                <a16:creationId xmlns:a16="http://schemas.microsoft.com/office/drawing/2014/main" id="{6CF48B0E-1250-1724-8255-1749443EC933}"/>
              </a:ext>
            </a:extLst>
          </p:cNvPr>
          <p:cNvPicPr>
            <a:picLocks noChangeAspect="1"/>
          </p:cNvPicPr>
          <p:nvPr/>
        </p:nvPicPr>
        <p:blipFill rotWithShape="1">
          <a:blip r:embed="rId2">
            <a:alphaModFix amt="40000"/>
          </a:blip>
          <a:srcRect t="7478" b="12735"/>
          <a:stretch/>
        </p:blipFill>
        <p:spPr>
          <a:xfrm>
            <a:off x="20" y="10"/>
            <a:ext cx="12191980" cy="6857990"/>
          </a:xfrm>
          <a:prstGeom prst="rect">
            <a:avLst/>
          </a:prstGeom>
        </p:spPr>
      </p:pic>
      <p:sp>
        <p:nvSpPr>
          <p:cNvPr id="2" name="Title 1">
            <a:extLst>
              <a:ext uri="{FF2B5EF4-FFF2-40B4-BE49-F238E27FC236}">
                <a16:creationId xmlns:a16="http://schemas.microsoft.com/office/drawing/2014/main" id="{3CDBF734-3F47-E556-1735-8560136BC415}"/>
              </a:ext>
            </a:extLst>
          </p:cNvPr>
          <p:cNvSpPr>
            <a:spLocks noGrp="1"/>
          </p:cNvSpPr>
          <p:nvPr>
            <p:ph type="title"/>
          </p:nvPr>
        </p:nvSpPr>
        <p:spPr>
          <a:xfrm>
            <a:off x="965200" y="1546225"/>
            <a:ext cx="10261600" cy="3564869"/>
          </a:xfrm>
        </p:spPr>
        <p:txBody>
          <a:bodyPr vert="horz" lIns="91440" tIns="45720" rIns="91440" bIns="45720" rtlCol="0" anchor="b">
            <a:normAutofit fontScale="90000"/>
          </a:bodyPr>
          <a:lstStyle/>
          <a:p>
            <a:br>
              <a:rPr lang="en-US" sz="3700" b="0" i="0" dirty="0">
                <a:ln w="22225">
                  <a:solidFill>
                    <a:schemeClr val="tx1"/>
                  </a:solidFill>
                  <a:miter lim="800000"/>
                </a:ln>
                <a:noFill/>
                <a:effectLst/>
              </a:rPr>
            </a:br>
            <a:br>
              <a:rPr lang="en-US" sz="3700" b="0" i="0" dirty="0">
                <a:ln w="22225">
                  <a:solidFill>
                    <a:schemeClr val="tx1"/>
                  </a:solidFill>
                  <a:miter lim="800000"/>
                </a:ln>
                <a:noFill/>
                <a:effectLst/>
              </a:rPr>
            </a:br>
            <a:r>
              <a:rPr lang="en-US" sz="3700" dirty="0">
                <a:ln w="22225">
                  <a:solidFill>
                    <a:schemeClr val="tx1"/>
                  </a:solidFill>
                  <a:miter lim="800000"/>
                </a:ln>
              </a:rPr>
              <a:t>What tactics and strategies worked well, or not, through the pivot? </a:t>
            </a:r>
            <a:br>
              <a:rPr lang="en-US" sz="3700" dirty="0">
                <a:ln w="22225">
                  <a:solidFill>
                    <a:schemeClr val="tx1"/>
                  </a:solidFill>
                  <a:miter lim="800000"/>
                </a:ln>
              </a:rPr>
            </a:br>
            <a:br>
              <a:rPr lang="en-US" sz="3700" b="0" i="0" dirty="0">
                <a:ln w="22225">
                  <a:solidFill>
                    <a:schemeClr val="tx1"/>
                  </a:solidFill>
                  <a:miter lim="800000"/>
                </a:ln>
                <a:noFill/>
                <a:effectLst/>
              </a:rPr>
            </a:br>
            <a:r>
              <a:rPr lang="en-US" sz="3700" b="0" i="0" dirty="0">
                <a:ln w="22225">
                  <a:solidFill>
                    <a:schemeClr val="tx1"/>
                  </a:solidFill>
                  <a:miter lim="800000"/>
                </a:ln>
                <a:effectLst/>
              </a:rPr>
              <a:t>Are there things that you would recommend doing to prepare and plan that can make it easier to address future pivots?</a:t>
            </a:r>
            <a:br>
              <a:rPr lang="en-US" sz="3700" b="0" i="0" dirty="0">
                <a:ln w="22225">
                  <a:solidFill>
                    <a:schemeClr val="tx1"/>
                  </a:solidFill>
                  <a:miter lim="800000"/>
                </a:ln>
                <a:noFill/>
                <a:effectLst/>
              </a:rPr>
            </a:br>
            <a:endParaRPr lang="en-US" sz="3700" dirty="0">
              <a:ln w="22225">
                <a:solidFill>
                  <a:schemeClr val="tx1"/>
                </a:solidFill>
                <a:miter lim="800000"/>
              </a:ln>
              <a:noFill/>
            </a:endParaRPr>
          </a:p>
        </p:txBody>
      </p:sp>
    </p:spTree>
    <p:extLst>
      <p:ext uri="{BB962C8B-B14F-4D97-AF65-F5344CB8AC3E}">
        <p14:creationId xmlns:p14="http://schemas.microsoft.com/office/powerpoint/2010/main" val="468483986"/>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4B7621-72A3-DEC8-9836-EA5F9B980C04}"/>
              </a:ext>
            </a:extLst>
          </p:cNvPr>
          <p:cNvPicPr>
            <a:picLocks noChangeAspect="1"/>
          </p:cNvPicPr>
          <p:nvPr/>
        </p:nvPicPr>
        <p:blipFill rotWithShape="1">
          <a:blip r:embed="rId2">
            <a:alphaModFix amt="40000"/>
          </a:blip>
          <a:srcRect t="8067" b="1572"/>
          <a:stretch/>
        </p:blipFill>
        <p:spPr>
          <a:xfrm>
            <a:off x="20" y="10"/>
            <a:ext cx="12191980" cy="6857990"/>
          </a:xfrm>
          <a:prstGeom prst="rect">
            <a:avLst/>
          </a:prstGeom>
        </p:spPr>
      </p:pic>
      <p:sp>
        <p:nvSpPr>
          <p:cNvPr id="4" name="Title 3">
            <a:extLst>
              <a:ext uri="{FF2B5EF4-FFF2-40B4-BE49-F238E27FC236}">
                <a16:creationId xmlns:a16="http://schemas.microsoft.com/office/drawing/2014/main" id="{68469FCF-55FF-3032-3EBC-CD6BCC2D3DF5}"/>
              </a:ext>
            </a:extLst>
          </p:cNvPr>
          <p:cNvSpPr>
            <a:spLocks noGrp="1"/>
          </p:cNvSpPr>
          <p:nvPr>
            <p:ph type="ctrTitle"/>
          </p:nvPr>
        </p:nvSpPr>
        <p:spPr>
          <a:xfrm>
            <a:off x="965200" y="1646565"/>
            <a:ext cx="10261600" cy="3564869"/>
          </a:xfrm>
        </p:spPr>
        <p:txBody>
          <a:bodyPr>
            <a:normAutofit fontScale="90000"/>
          </a:bodyPr>
          <a:lstStyle/>
          <a:p>
            <a:pPr algn="l"/>
            <a:r>
              <a:rPr lang="en-CA" sz="8900" dirty="0">
                <a:ln w="22225">
                  <a:solidFill>
                    <a:schemeClr val="tx1"/>
                  </a:solidFill>
                  <a:miter lim="800000"/>
                </a:ln>
                <a:noFill/>
              </a:rPr>
              <a:t>Every day is a day to prepare for the pivot!</a:t>
            </a:r>
            <a:br>
              <a:rPr lang="en-CA" sz="8900" dirty="0">
                <a:ln w="22225">
                  <a:solidFill>
                    <a:schemeClr val="tx1"/>
                  </a:solidFill>
                  <a:miter lim="800000"/>
                </a:ln>
                <a:noFill/>
              </a:rPr>
            </a:br>
            <a:br>
              <a:rPr lang="en-CA" sz="8900" dirty="0">
                <a:ln w="22225">
                  <a:solidFill>
                    <a:schemeClr val="tx1"/>
                  </a:solidFill>
                  <a:miter lim="800000"/>
                </a:ln>
                <a:noFill/>
              </a:rPr>
            </a:br>
            <a:r>
              <a:rPr lang="en-CA" sz="4000" dirty="0">
                <a:ln w="22225">
                  <a:solidFill>
                    <a:schemeClr val="tx1"/>
                  </a:solidFill>
                  <a:miter lim="800000"/>
                </a:ln>
                <a:noFill/>
              </a:rPr>
              <a:t>Thank you</a:t>
            </a:r>
            <a:endParaRPr lang="en-CA" sz="8900" dirty="0">
              <a:ln w="22225">
                <a:solidFill>
                  <a:schemeClr val="tx1"/>
                </a:solidFill>
                <a:miter lim="800000"/>
              </a:ln>
              <a:noFill/>
            </a:endParaRPr>
          </a:p>
        </p:txBody>
      </p:sp>
    </p:spTree>
    <p:extLst>
      <p:ext uri="{BB962C8B-B14F-4D97-AF65-F5344CB8AC3E}">
        <p14:creationId xmlns:p14="http://schemas.microsoft.com/office/powerpoint/2010/main" val="309714171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32028"/>
        </a:solidFill>
        <a:effectLst/>
      </p:bgPr>
    </p:bg>
    <p:spTree>
      <p:nvGrpSpPr>
        <p:cNvPr id="1" name=""/>
        <p:cNvGrpSpPr/>
        <p:nvPr/>
      </p:nvGrpSpPr>
      <p:grpSpPr>
        <a:xfrm>
          <a:off x="0" y="0"/>
          <a:ext cx="0" cy="0"/>
          <a:chOff x="0" y="0"/>
          <a:chExt cx="0" cy="0"/>
        </a:xfrm>
      </p:grpSpPr>
      <p:sp>
        <p:nvSpPr>
          <p:cNvPr id="5" name="Rectangle 4"/>
          <p:cNvSpPr/>
          <p:nvPr/>
        </p:nvSpPr>
        <p:spPr>
          <a:xfrm>
            <a:off x="782320" y="5612524"/>
            <a:ext cx="724863" cy="56756"/>
          </a:xfrm>
          <a:prstGeom prst="rect">
            <a:avLst/>
          </a:prstGeom>
          <a:solidFill>
            <a:srgbClr val="FAF0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03E8F-71B7-4244-B13B-ECEDF68F7A19}" type="slidenum">
              <a:rPr kumimoji="0" lang="en-US" sz="1200" b="1" i="0" u="none" strike="noStrike" kern="1200" cap="none" spc="0" normalizeH="0" baseline="0" noProof="0" smtClean="0">
                <a:ln>
                  <a:noFill/>
                </a:ln>
                <a:solidFill>
                  <a:srgbClr val="132028"/>
                </a:solidFill>
                <a:effectLst/>
                <a:uLnTx/>
                <a:uFillTx/>
                <a:latin typeface="Open Sans Semibold" charset="0"/>
                <a:ea typeface="Open Sans Semibold" charset="0"/>
                <a:cs typeface="Open Sans Semibold"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dirty="0">
              <a:ln>
                <a:noFill/>
              </a:ln>
              <a:solidFill>
                <a:srgbClr val="132028"/>
              </a:solidFill>
              <a:effectLst/>
              <a:uLnTx/>
              <a:uFillTx/>
              <a:latin typeface="Open Sans Semibold" charset="0"/>
              <a:ea typeface="Open Sans Semibold" charset="0"/>
              <a:cs typeface="Open Sans Semibold" charset="0"/>
            </a:endParaRPr>
          </a:p>
        </p:txBody>
      </p:sp>
      <p:sp>
        <p:nvSpPr>
          <p:cNvPr id="7" name="Rectangle 6"/>
          <p:cNvSpPr/>
          <p:nvPr/>
        </p:nvSpPr>
        <p:spPr>
          <a:xfrm>
            <a:off x="478221" y="-5661"/>
            <a:ext cx="10990170" cy="1042220"/>
          </a:xfrm>
          <a:prstGeom prst="rect">
            <a:avLst/>
          </a:prstGeom>
          <a:solidFill>
            <a:srgbClr val="1320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l="7808" t="10160" r="8721" b="13977"/>
          <a:stretch/>
        </p:blipFill>
        <p:spPr>
          <a:xfrm>
            <a:off x="4083269" y="515448"/>
            <a:ext cx="4099034" cy="3725475"/>
          </a:xfrm>
          <a:prstGeom prst="rect">
            <a:avLst/>
          </a:prstGeom>
        </p:spPr>
      </p:pic>
      <p:sp>
        <p:nvSpPr>
          <p:cNvPr id="3" name="Rectangle 2">
            <a:extLst>
              <a:ext uri="{FF2B5EF4-FFF2-40B4-BE49-F238E27FC236}">
                <a16:creationId xmlns:a16="http://schemas.microsoft.com/office/drawing/2014/main" id="{BCFF0D82-180E-8062-81C8-B7297B6FB59B}"/>
              </a:ext>
            </a:extLst>
          </p:cNvPr>
          <p:cNvSpPr/>
          <p:nvPr/>
        </p:nvSpPr>
        <p:spPr>
          <a:xfrm>
            <a:off x="478221" y="5091414"/>
            <a:ext cx="4650827" cy="1042220"/>
          </a:xfrm>
          <a:prstGeom prst="rect">
            <a:avLst/>
          </a:prstGeom>
          <a:solidFill>
            <a:srgbClr val="13202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141890" y="5038088"/>
            <a:ext cx="11839903" cy="1042220"/>
          </a:xfrm>
        </p:spPr>
        <p:txBody>
          <a:bodyPr>
            <a:normAutofit fontScale="90000"/>
          </a:bodyPr>
          <a:lstStyle/>
          <a:p>
            <a:r>
              <a:rPr lang="en-US" sz="3100" b="1" dirty="0">
                <a:solidFill>
                  <a:schemeClr val="bg1"/>
                </a:solidFill>
                <a:latin typeface="Open Sans Semibold" charset="0"/>
                <a:ea typeface="Open Sans Semibold" charset="0"/>
                <a:cs typeface="Open Sans Semibold" charset="0"/>
              </a:rPr>
              <a:t>A Sweet “Hi” and Smoky Low, Fueled by Chocolate and Cannabis</a:t>
            </a:r>
            <a:br>
              <a:rPr lang="en-US" sz="2800" b="1" dirty="0">
                <a:solidFill>
                  <a:schemeClr val="bg1"/>
                </a:solidFill>
                <a:latin typeface="Open Sans Semibold" charset="0"/>
                <a:ea typeface="Open Sans Semibold" charset="0"/>
                <a:cs typeface="Open Sans Semibold" charset="0"/>
              </a:rPr>
            </a:br>
            <a:br>
              <a:rPr lang="en-US" sz="2800" b="1" dirty="0">
                <a:solidFill>
                  <a:schemeClr val="bg1"/>
                </a:solidFill>
                <a:latin typeface="Open Sans Semibold" charset="0"/>
                <a:ea typeface="Open Sans Semibold" charset="0"/>
                <a:cs typeface="Open Sans Semibold" charset="0"/>
              </a:rPr>
            </a:br>
            <a:r>
              <a:rPr lang="en-US" sz="2800" b="1" dirty="0">
                <a:solidFill>
                  <a:schemeClr val="bg1"/>
                </a:solidFill>
                <a:latin typeface="Open Sans Semibold" charset="0"/>
                <a:ea typeface="Open Sans Semibold" charset="0"/>
                <a:cs typeface="Open Sans Semibold" charset="0"/>
              </a:rPr>
              <a:t>- The Boom and Bust of Small Rural Town Ontario -</a:t>
            </a:r>
          </a:p>
        </p:txBody>
      </p:sp>
    </p:spTree>
    <p:extLst>
      <p:ext uri="{BB962C8B-B14F-4D97-AF65-F5344CB8AC3E}">
        <p14:creationId xmlns:p14="http://schemas.microsoft.com/office/powerpoint/2010/main" val="76914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03E8F-71B7-4244-B13B-ECEDF68F7A19}" type="slidenum">
              <a:rPr kumimoji="0" lang="en-US" sz="1200" b="1" i="0" u="none" strike="noStrike" kern="1200" cap="none" spc="0" normalizeH="0" baseline="0" noProof="0" smtClean="0">
                <a:ln>
                  <a:noFill/>
                </a:ln>
                <a:solidFill>
                  <a:srgbClr val="132028"/>
                </a:solidFill>
                <a:effectLst/>
                <a:uLnTx/>
                <a:uFillTx/>
                <a:latin typeface="Open Sans Semibold" charset="0"/>
                <a:ea typeface="Open Sans Semibold" charset="0"/>
                <a:cs typeface="Open Sans Semibold"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dirty="0">
              <a:ln>
                <a:noFill/>
              </a:ln>
              <a:solidFill>
                <a:srgbClr val="132028"/>
              </a:solidFill>
              <a:effectLst/>
              <a:uLnTx/>
              <a:uFillTx/>
              <a:latin typeface="Open Sans Semibold" charset="0"/>
              <a:ea typeface="Open Sans Semibold" charset="0"/>
              <a:cs typeface="Open Sans Semibold" charset="0"/>
            </a:endParaRPr>
          </a:p>
        </p:txBody>
      </p:sp>
      <p:sp>
        <p:nvSpPr>
          <p:cNvPr id="5" name="TextBox 4"/>
          <p:cNvSpPr txBox="1"/>
          <p:nvPr/>
        </p:nvSpPr>
        <p:spPr>
          <a:xfrm>
            <a:off x="936522" y="535042"/>
            <a:ext cx="2828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Open Sans Semibold" charset="0"/>
                <a:ea typeface="Open Sans Semibold" charset="0"/>
                <a:cs typeface="Open Sans Semibold" charset="0"/>
              </a:rPr>
              <a:t>Title</a:t>
            </a:r>
          </a:p>
        </p:txBody>
      </p:sp>
      <p:sp>
        <p:nvSpPr>
          <p:cNvPr id="6" name="Rectangle 5"/>
          <p:cNvSpPr/>
          <p:nvPr/>
        </p:nvSpPr>
        <p:spPr>
          <a:xfrm>
            <a:off x="0" y="0"/>
            <a:ext cx="12192000" cy="6882309"/>
          </a:xfrm>
          <a:prstGeom prst="rect">
            <a:avLst/>
          </a:prstGeom>
          <a:solidFill>
            <a:srgbClr val="13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sidewalk with flowers and signs&#10;&#10;Description automatically generated">
            <a:extLst>
              <a:ext uri="{FF2B5EF4-FFF2-40B4-BE49-F238E27FC236}">
                <a16:creationId xmlns:a16="http://schemas.microsoft.com/office/drawing/2014/main" id="{814FD825-A2AD-98F6-DA04-87A1CE579301}"/>
              </a:ext>
            </a:extLst>
          </p:cNvPr>
          <p:cNvPicPr>
            <a:picLocks noChangeAspect="1"/>
          </p:cNvPicPr>
          <p:nvPr/>
        </p:nvPicPr>
        <p:blipFill rotWithShape="1">
          <a:blip r:embed="rId3"/>
          <a:srcRect l="2623"/>
          <a:stretch/>
        </p:blipFill>
        <p:spPr>
          <a:xfrm>
            <a:off x="4934606" y="268573"/>
            <a:ext cx="7047189" cy="2959920"/>
          </a:xfrm>
          <a:prstGeom prst="rect">
            <a:avLst/>
          </a:prstGeom>
        </p:spPr>
      </p:pic>
      <p:pic>
        <p:nvPicPr>
          <p:cNvPr id="15" name="Picture 14" descr="A person wearing a hat and sunglasses&#10;&#10;Description automatically generated">
            <a:extLst>
              <a:ext uri="{FF2B5EF4-FFF2-40B4-BE49-F238E27FC236}">
                <a16:creationId xmlns:a16="http://schemas.microsoft.com/office/drawing/2014/main" id="{6A9B6B9B-E23F-D58F-CDF4-683B8E5B9B83}"/>
              </a:ext>
            </a:extLst>
          </p:cNvPr>
          <p:cNvPicPr>
            <a:picLocks noChangeAspect="1"/>
          </p:cNvPicPr>
          <p:nvPr/>
        </p:nvPicPr>
        <p:blipFill>
          <a:blip r:embed="rId4"/>
          <a:stretch>
            <a:fillRect/>
          </a:stretch>
        </p:blipFill>
        <p:spPr>
          <a:xfrm>
            <a:off x="210206" y="3491736"/>
            <a:ext cx="4218802" cy="3144326"/>
          </a:xfrm>
          <a:prstGeom prst="rect">
            <a:avLst/>
          </a:prstGeom>
        </p:spPr>
      </p:pic>
      <p:pic>
        <p:nvPicPr>
          <p:cNvPr id="18" name="Picture 17" descr="A group of men playing instruments&#10;&#10;Description automatically generated">
            <a:extLst>
              <a:ext uri="{FF2B5EF4-FFF2-40B4-BE49-F238E27FC236}">
                <a16:creationId xmlns:a16="http://schemas.microsoft.com/office/drawing/2014/main" id="{FAC549BB-73DC-33E1-6136-733F23FF6888}"/>
              </a:ext>
            </a:extLst>
          </p:cNvPr>
          <p:cNvPicPr>
            <a:picLocks noChangeAspect="1"/>
          </p:cNvPicPr>
          <p:nvPr/>
        </p:nvPicPr>
        <p:blipFill>
          <a:blip r:embed="rId5"/>
          <a:stretch>
            <a:fillRect/>
          </a:stretch>
        </p:blipFill>
        <p:spPr>
          <a:xfrm>
            <a:off x="7308108" y="3480080"/>
            <a:ext cx="4673688" cy="3120188"/>
          </a:xfrm>
          <a:prstGeom prst="rect">
            <a:avLst/>
          </a:prstGeom>
        </p:spPr>
      </p:pic>
      <p:pic>
        <p:nvPicPr>
          <p:cNvPr id="22" name="Picture 21" descr="A group of people sitting on a blanket in a park&#10;&#10;Description automatically generated">
            <a:extLst>
              <a:ext uri="{FF2B5EF4-FFF2-40B4-BE49-F238E27FC236}">
                <a16:creationId xmlns:a16="http://schemas.microsoft.com/office/drawing/2014/main" id="{14B8304B-4D4E-E0B7-D4AB-2F0DD23FBA10}"/>
              </a:ext>
            </a:extLst>
          </p:cNvPr>
          <p:cNvPicPr>
            <a:picLocks noChangeAspect="1"/>
          </p:cNvPicPr>
          <p:nvPr/>
        </p:nvPicPr>
        <p:blipFill rotWithShape="1">
          <a:blip r:embed="rId6"/>
          <a:srcRect b="2071"/>
          <a:stretch/>
        </p:blipFill>
        <p:spPr>
          <a:xfrm>
            <a:off x="178674" y="256033"/>
            <a:ext cx="4545727" cy="2972460"/>
          </a:xfrm>
          <a:prstGeom prst="rect">
            <a:avLst/>
          </a:prstGeom>
        </p:spPr>
      </p:pic>
      <p:pic>
        <p:nvPicPr>
          <p:cNvPr id="24" name="Picture 23" descr="A person using a metal object with sparks&#10;&#10;Description automatically generated">
            <a:extLst>
              <a:ext uri="{FF2B5EF4-FFF2-40B4-BE49-F238E27FC236}">
                <a16:creationId xmlns:a16="http://schemas.microsoft.com/office/drawing/2014/main" id="{98F7DDBB-739E-A826-BB26-563636389B11}"/>
              </a:ext>
            </a:extLst>
          </p:cNvPr>
          <p:cNvPicPr>
            <a:picLocks noChangeAspect="1"/>
          </p:cNvPicPr>
          <p:nvPr/>
        </p:nvPicPr>
        <p:blipFill rotWithShape="1">
          <a:blip r:embed="rId7"/>
          <a:srcRect l="23404" r="24259"/>
          <a:stretch/>
        </p:blipFill>
        <p:spPr>
          <a:xfrm>
            <a:off x="4656857" y="3465568"/>
            <a:ext cx="2472579" cy="3163899"/>
          </a:xfrm>
          <a:prstGeom prst="rect">
            <a:avLst/>
          </a:prstGeom>
        </p:spPr>
      </p:pic>
    </p:spTree>
    <p:extLst>
      <p:ext uri="{BB962C8B-B14F-4D97-AF65-F5344CB8AC3E}">
        <p14:creationId xmlns:p14="http://schemas.microsoft.com/office/powerpoint/2010/main" val="1305946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03E8F-71B7-4244-B13B-ECEDF68F7A19}" type="slidenum">
              <a:rPr kumimoji="0" lang="en-US" sz="1200" b="1" i="0" u="none" strike="noStrike" kern="1200" cap="none" spc="0" normalizeH="0" baseline="0" noProof="0" smtClean="0">
                <a:ln>
                  <a:noFill/>
                </a:ln>
                <a:solidFill>
                  <a:srgbClr val="132028"/>
                </a:solidFill>
                <a:effectLst/>
                <a:uLnTx/>
                <a:uFillTx/>
                <a:latin typeface="Open Sans Semibold" charset="0"/>
                <a:ea typeface="Open Sans Semibold" charset="0"/>
                <a:cs typeface="Open Sans Semibold"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dirty="0">
              <a:ln>
                <a:noFill/>
              </a:ln>
              <a:solidFill>
                <a:srgbClr val="132028"/>
              </a:solidFill>
              <a:effectLst/>
              <a:uLnTx/>
              <a:uFillTx/>
              <a:latin typeface="Open Sans Semibold" charset="0"/>
              <a:ea typeface="Open Sans Semibold" charset="0"/>
              <a:cs typeface="Open Sans Semibold" charset="0"/>
            </a:endParaRPr>
          </a:p>
        </p:txBody>
      </p:sp>
      <p:sp>
        <p:nvSpPr>
          <p:cNvPr id="5" name="TextBox 4"/>
          <p:cNvSpPr txBox="1"/>
          <p:nvPr/>
        </p:nvSpPr>
        <p:spPr>
          <a:xfrm>
            <a:off x="936522" y="535042"/>
            <a:ext cx="2828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Open Sans Semibold" charset="0"/>
                <a:ea typeface="Open Sans Semibold" charset="0"/>
                <a:cs typeface="Open Sans Semibold" charset="0"/>
              </a:rPr>
              <a:t>Title</a:t>
            </a:r>
          </a:p>
        </p:txBody>
      </p:sp>
      <p:sp>
        <p:nvSpPr>
          <p:cNvPr id="6" name="Rectangle 5"/>
          <p:cNvSpPr/>
          <p:nvPr/>
        </p:nvSpPr>
        <p:spPr>
          <a:xfrm>
            <a:off x="0" y="0"/>
            <a:ext cx="12192000" cy="6882309"/>
          </a:xfrm>
          <a:prstGeom prst="rect">
            <a:avLst/>
          </a:prstGeom>
          <a:solidFill>
            <a:srgbClr val="13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DF10B66-3A7F-EF36-BE2E-0DF5CEE8CFAA}"/>
              </a:ext>
            </a:extLst>
          </p:cNvPr>
          <p:cNvPicPr>
            <a:picLocks noChangeAspect="1"/>
          </p:cNvPicPr>
          <p:nvPr/>
        </p:nvPicPr>
        <p:blipFill rotWithShape="1">
          <a:blip r:embed="rId3"/>
          <a:srcRect l="43" r="-43" b="15787"/>
          <a:stretch/>
        </p:blipFill>
        <p:spPr>
          <a:xfrm>
            <a:off x="109583" y="98854"/>
            <a:ext cx="4046354" cy="1890584"/>
          </a:xfrm>
          <a:prstGeom prst="rect">
            <a:avLst/>
          </a:prstGeom>
        </p:spPr>
      </p:pic>
      <p:pic>
        <p:nvPicPr>
          <p:cNvPr id="9" name="Picture 8">
            <a:extLst>
              <a:ext uri="{FF2B5EF4-FFF2-40B4-BE49-F238E27FC236}">
                <a16:creationId xmlns:a16="http://schemas.microsoft.com/office/drawing/2014/main" id="{08E8DFA4-D468-43E1-EF79-60BE3EB03FBF}"/>
              </a:ext>
            </a:extLst>
          </p:cNvPr>
          <p:cNvPicPr>
            <a:picLocks noChangeAspect="1"/>
          </p:cNvPicPr>
          <p:nvPr/>
        </p:nvPicPr>
        <p:blipFill>
          <a:blip r:embed="rId4"/>
          <a:stretch>
            <a:fillRect/>
          </a:stretch>
        </p:blipFill>
        <p:spPr>
          <a:xfrm>
            <a:off x="4291991" y="111210"/>
            <a:ext cx="4263157" cy="2671181"/>
          </a:xfrm>
          <a:prstGeom prst="rect">
            <a:avLst/>
          </a:prstGeom>
        </p:spPr>
      </p:pic>
      <p:pic>
        <p:nvPicPr>
          <p:cNvPr id="1026" name="Picture 2">
            <a:extLst>
              <a:ext uri="{FF2B5EF4-FFF2-40B4-BE49-F238E27FC236}">
                <a16:creationId xmlns:a16="http://schemas.microsoft.com/office/drawing/2014/main" id="{2FD94D83-4E4C-438A-C287-5E3B9E013D0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9188"/>
          <a:stretch/>
        </p:blipFill>
        <p:spPr bwMode="auto">
          <a:xfrm>
            <a:off x="111341" y="2088292"/>
            <a:ext cx="4046354" cy="19799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2024CA9-D4B0-A0E0-3DEA-1432D429C445}"/>
              </a:ext>
            </a:extLst>
          </p:cNvPr>
          <p:cNvPicPr>
            <a:picLocks noChangeAspect="1"/>
          </p:cNvPicPr>
          <p:nvPr/>
        </p:nvPicPr>
        <p:blipFill rotWithShape="1">
          <a:blip r:embed="rId6"/>
          <a:srcRect t="6385" b="8047"/>
          <a:stretch/>
        </p:blipFill>
        <p:spPr>
          <a:xfrm>
            <a:off x="109583" y="4176338"/>
            <a:ext cx="4048111" cy="2597881"/>
          </a:xfrm>
          <a:prstGeom prst="rect">
            <a:avLst/>
          </a:prstGeom>
        </p:spPr>
      </p:pic>
      <p:pic>
        <p:nvPicPr>
          <p:cNvPr id="8" name="Picture 7">
            <a:extLst>
              <a:ext uri="{FF2B5EF4-FFF2-40B4-BE49-F238E27FC236}">
                <a16:creationId xmlns:a16="http://schemas.microsoft.com/office/drawing/2014/main" id="{5B92F037-5F65-A705-A1B8-C651109C8220}"/>
              </a:ext>
            </a:extLst>
          </p:cNvPr>
          <p:cNvPicPr>
            <a:picLocks noChangeAspect="1"/>
          </p:cNvPicPr>
          <p:nvPr/>
        </p:nvPicPr>
        <p:blipFill rotWithShape="1">
          <a:blip r:embed="rId7"/>
          <a:srcRect l="2349" t="1658" r="2190" b="3571"/>
          <a:stretch/>
        </p:blipFill>
        <p:spPr>
          <a:xfrm>
            <a:off x="8689014" y="125783"/>
            <a:ext cx="3392778" cy="2656608"/>
          </a:xfrm>
          <a:prstGeom prst="rect">
            <a:avLst/>
          </a:prstGeom>
        </p:spPr>
      </p:pic>
      <p:sp>
        <p:nvSpPr>
          <p:cNvPr id="10" name="TextBox 9">
            <a:extLst>
              <a:ext uri="{FF2B5EF4-FFF2-40B4-BE49-F238E27FC236}">
                <a16:creationId xmlns:a16="http://schemas.microsoft.com/office/drawing/2014/main" id="{151EE345-FBE4-7F09-3EB6-AB1AA4155BC5}"/>
              </a:ext>
            </a:extLst>
          </p:cNvPr>
          <p:cNvSpPr txBox="1"/>
          <p:nvPr/>
        </p:nvSpPr>
        <p:spPr>
          <a:xfrm>
            <a:off x="111341" y="125783"/>
            <a:ext cx="3954032"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Smiths Falls original station (RMEO Museum)</a:t>
            </a:r>
            <a:endParaRPr kumimoji="0" lang="en-CA"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3CD7D58-6D85-C0C3-212D-8211FF72E840}"/>
              </a:ext>
            </a:extLst>
          </p:cNvPr>
          <p:cNvSpPr txBox="1"/>
          <p:nvPr/>
        </p:nvSpPr>
        <p:spPr>
          <a:xfrm>
            <a:off x="133630" y="3728593"/>
            <a:ext cx="3931743" cy="288000"/>
          </a:xfrm>
          <a:prstGeom prst="rect">
            <a:avLst/>
          </a:prstGeom>
          <a:solidFill>
            <a:schemeClr val="bg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Frost &amp; Wood Factory (Centre Street)</a:t>
            </a:r>
            <a:endParaRPr kumimoji="0" lang="en-CA"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D96333D-8F02-B039-6F2B-3AA89A97B157}"/>
              </a:ext>
            </a:extLst>
          </p:cNvPr>
          <p:cNvSpPr txBox="1"/>
          <p:nvPr/>
        </p:nvSpPr>
        <p:spPr>
          <a:xfrm>
            <a:off x="167768" y="6438263"/>
            <a:ext cx="3931743" cy="288000"/>
          </a:xfrm>
          <a:prstGeom prst="rect">
            <a:avLst/>
          </a:prstGeom>
          <a:solidFill>
            <a:schemeClr val="bg1">
              <a:lumMod val="7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Rideau Regional Centre</a:t>
            </a:r>
            <a:endParaRPr kumimoji="0" lang="en-CA"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6B54743E-006A-BF3F-AAFA-6923F600CE3B}"/>
              </a:ext>
            </a:extLst>
          </p:cNvPr>
          <p:cNvSpPr txBox="1"/>
          <p:nvPr/>
        </p:nvSpPr>
        <p:spPr>
          <a:xfrm>
            <a:off x="4382535" y="2357870"/>
            <a:ext cx="1289218" cy="338554"/>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RCA Records</a:t>
            </a:r>
            <a:endParaRPr kumimoji="0" lang="en-CA"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3586B676-78FE-BD6C-56C9-BDCBB01B3DA6}"/>
              </a:ext>
            </a:extLst>
          </p:cNvPr>
          <p:cNvPicPr>
            <a:picLocks noChangeAspect="1"/>
          </p:cNvPicPr>
          <p:nvPr/>
        </p:nvPicPr>
        <p:blipFill rotWithShape="1">
          <a:blip r:embed="rId8"/>
          <a:srcRect t="10435"/>
          <a:stretch/>
        </p:blipFill>
        <p:spPr>
          <a:xfrm>
            <a:off x="4291990" y="2903384"/>
            <a:ext cx="7789801" cy="3843406"/>
          </a:xfrm>
          <a:prstGeom prst="rect">
            <a:avLst/>
          </a:prstGeom>
        </p:spPr>
      </p:pic>
      <p:sp>
        <p:nvSpPr>
          <p:cNvPr id="14" name="TextBox 13">
            <a:extLst>
              <a:ext uri="{FF2B5EF4-FFF2-40B4-BE49-F238E27FC236}">
                <a16:creationId xmlns:a16="http://schemas.microsoft.com/office/drawing/2014/main" id="{071B68AA-F8FD-1481-5BE7-74ADBD22EBC6}"/>
              </a:ext>
            </a:extLst>
          </p:cNvPr>
          <p:cNvSpPr txBox="1"/>
          <p:nvPr/>
        </p:nvSpPr>
        <p:spPr>
          <a:xfrm>
            <a:off x="4382536" y="2975072"/>
            <a:ext cx="369878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Downtown Smiths Falls (1940s)</a:t>
            </a:r>
            <a:endParaRPr kumimoji="0" lang="en-CA"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F7BD3BF5-DA9C-2B1E-1A83-4C873337DDFD}"/>
              </a:ext>
            </a:extLst>
          </p:cNvPr>
          <p:cNvSpPr txBox="1"/>
          <p:nvPr/>
        </p:nvSpPr>
        <p:spPr>
          <a:xfrm>
            <a:off x="8759812" y="2456587"/>
            <a:ext cx="3283776" cy="338554"/>
          </a:xfrm>
          <a:prstGeom prst="rect">
            <a:avLst/>
          </a:prstGeom>
          <a:solidFill>
            <a:schemeClr val="bg1">
              <a:lumMod val="8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Post Office Construction (1893)</a:t>
            </a:r>
            <a:endParaRPr kumimoji="0" lang="en-CA"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212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03E8F-71B7-4244-B13B-ECEDF68F7A19}" type="slidenum">
              <a:rPr kumimoji="0" lang="en-US" sz="1200" b="1" i="0" u="none" strike="noStrike" kern="1200" cap="none" spc="0" normalizeH="0" baseline="0" noProof="0" smtClean="0">
                <a:ln>
                  <a:noFill/>
                </a:ln>
                <a:solidFill>
                  <a:srgbClr val="132028"/>
                </a:solidFill>
                <a:effectLst/>
                <a:uLnTx/>
                <a:uFillTx/>
                <a:latin typeface="Open Sans Semibold" charset="0"/>
                <a:ea typeface="Open Sans Semibold" charset="0"/>
                <a:cs typeface="Open Sans Semibold"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1" i="0" u="none" strike="noStrike" kern="1200" cap="none" spc="0" normalizeH="0" baseline="0" noProof="0" dirty="0">
              <a:ln>
                <a:noFill/>
              </a:ln>
              <a:solidFill>
                <a:srgbClr val="132028"/>
              </a:solidFill>
              <a:effectLst/>
              <a:uLnTx/>
              <a:uFillTx/>
              <a:latin typeface="Open Sans Semibold" charset="0"/>
              <a:ea typeface="Open Sans Semibold" charset="0"/>
              <a:cs typeface="Open Sans Semibold" charset="0"/>
            </a:endParaRPr>
          </a:p>
        </p:txBody>
      </p:sp>
      <p:sp>
        <p:nvSpPr>
          <p:cNvPr id="5" name="TextBox 4"/>
          <p:cNvSpPr txBox="1"/>
          <p:nvPr/>
        </p:nvSpPr>
        <p:spPr>
          <a:xfrm>
            <a:off x="936522" y="535042"/>
            <a:ext cx="2828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Open Sans Semibold" charset="0"/>
                <a:ea typeface="Open Sans Semibold" charset="0"/>
                <a:cs typeface="Open Sans Semibold" charset="0"/>
              </a:rPr>
              <a:t>Title</a:t>
            </a:r>
          </a:p>
        </p:txBody>
      </p:sp>
      <p:sp>
        <p:nvSpPr>
          <p:cNvPr id="6" name="Rectangle 5"/>
          <p:cNvSpPr/>
          <p:nvPr/>
        </p:nvSpPr>
        <p:spPr>
          <a:xfrm>
            <a:off x="0" y="0"/>
            <a:ext cx="12192000" cy="6882309"/>
          </a:xfrm>
          <a:prstGeom prst="rect">
            <a:avLst/>
          </a:prstGeom>
          <a:solidFill>
            <a:srgbClr val="13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24149" y="673552"/>
            <a:ext cx="3695496" cy="3695496"/>
          </a:xfrm>
          <a:prstGeom prst="rect">
            <a:avLst/>
          </a:prstGeom>
        </p:spPr>
      </p:pic>
      <p:sp>
        <p:nvSpPr>
          <p:cNvPr id="16" name="Content Placeholder 2">
            <a:extLst>
              <a:ext uri="{FF2B5EF4-FFF2-40B4-BE49-F238E27FC236}">
                <a16:creationId xmlns:a16="http://schemas.microsoft.com/office/drawing/2014/main" id="{7A2F7BA0-72B8-4204-B449-D45195B0CBA0}"/>
              </a:ext>
            </a:extLst>
          </p:cNvPr>
          <p:cNvSpPr>
            <a:spLocks noGrp="1"/>
          </p:cNvSpPr>
          <p:nvPr>
            <p:ph idx="1"/>
          </p:nvPr>
        </p:nvSpPr>
        <p:spPr>
          <a:xfrm>
            <a:off x="936522" y="4092298"/>
            <a:ext cx="10417278" cy="1185756"/>
          </a:xfrm>
        </p:spPr>
        <p:txBody>
          <a:bodyPr>
            <a:normAutofit/>
          </a:bodyPr>
          <a:lstStyle/>
          <a:p>
            <a:pPr marL="0" indent="0">
              <a:lnSpc>
                <a:spcPct val="170000"/>
              </a:lnSpc>
              <a:spcBef>
                <a:spcPts val="0"/>
              </a:spcBef>
              <a:buNone/>
            </a:pPr>
            <a:r>
              <a:rPr lang="en-US" sz="2400" b="1" dirty="0">
                <a:solidFill>
                  <a:schemeClr val="bg1"/>
                </a:solidFill>
                <a:latin typeface="Open Sans Semibold" charset="0"/>
                <a:ea typeface="Open Sans Semibold" charset="0"/>
                <a:cs typeface="Open Sans Semibold" charset="0"/>
              </a:rPr>
              <a:t>TEXT</a:t>
            </a:r>
          </a:p>
        </p:txBody>
      </p:sp>
      <p:pic>
        <p:nvPicPr>
          <p:cNvPr id="3" name="Picture 2">
            <a:extLst>
              <a:ext uri="{FF2B5EF4-FFF2-40B4-BE49-F238E27FC236}">
                <a16:creationId xmlns:a16="http://schemas.microsoft.com/office/drawing/2014/main" id="{11C083BC-0024-6A1F-95CD-BAA4E6448F58}"/>
              </a:ext>
            </a:extLst>
          </p:cNvPr>
          <p:cNvPicPr>
            <a:picLocks noChangeAspect="1"/>
          </p:cNvPicPr>
          <p:nvPr/>
        </p:nvPicPr>
        <p:blipFill>
          <a:blip r:embed="rId4"/>
          <a:stretch>
            <a:fillRect/>
          </a:stretch>
        </p:blipFill>
        <p:spPr>
          <a:xfrm>
            <a:off x="670293" y="1059668"/>
            <a:ext cx="10949735" cy="4738664"/>
          </a:xfrm>
          <a:prstGeom prst="rect">
            <a:avLst/>
          </a:prstGeom>
        </p:spPr>
      </p:pic>
    </p:spTree>
    <p:extLst>
      <p:ext uri="{BB962C8B-B14F-4D97-AF65-F5344CB8AC3E}">
        <p14:creationId xmlns:p14="http://schemas.microsoft.com/office/powerpoint/2010/main" val="1284236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03E8F-71B7-4244-B13B-ECEDF68F7A19}" type="slidenum">
              <a:rPr kumimoji="0" lang="en-US" sz="1200" b="1" i="0" u="none" strike="noStrike" kern="1200" cap="none" spc="0" normalizeH="0" baseline="0" noProof="0" smtClean="0">
                <a:ln>
                  <a:noFill/>
                </a:ln>
                <a:solidFill>
                  <a:srgbClr val="132028"/>
                </a:solidFill>
                <a:effectLst/>
                <a:uLnTx/>
                <a:uFillTx/>
                <a:latin typeface="Open Sans Semibold" charset="0"/>
                <a:ea typeface="Open Sans Semibold" charset="0"/>
                <a:cs typeface="Open Sans Semibold"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srgbClr val="132028"/>
              </a:solidFill>
              <a:effectLst/>
              <a:uLnTx/>
              <a:uFillTx/>
              <a:latin typeface="Open Sans Semibold" charset="0"/>
              <a:ea typeface="Open Sans Semibold" charset="0"/>
              <a:cs typeface="Open Sans Semibold" charset="0"/>
            </a:endParaRPr>
          </a:p>
        </p:txBody>
      </p:sp>
      <p:sp>
        <p:nvSpPr>
          <p:cNvPr id="5" name="TextBox 4"/>
          <p:cNvSpPr txBox="1"/>
          <p:nvPr/>
        </p:nvSpPr>
        <p:spPr>
          <a:xfrm>
            <a:off x="936522" y="535042"/>
            <a:ext cx="2828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dirty="0">
                <a:ln>
                  <a:noFill/>
                </a:ln>
                <a:solidFill>
                  <a:prstClr val="black"/>
                </a:solidFill>
                <a:effectLst/>
                <a:uLnTx/>
                <a:uFillTx/>
                <a:latin typeface="Open Sans Semibold" charset="0"/>
                <a:ea typeface="Open Sans Semibold" charset="0"/>
                <a:cs typeface="Open Sans Semibold" charset="0"/>
              </a:rPr>
              <a:t>Title</a:t>
            </a:r>
          </a:p>
        </p:txBody>
      </p:sp>
      <p:sp>
        <p:nvSpPr>
          <p:cNvPr id="6" name="Rectangle 5"/>
          <p:cNvSpPr/>
          <p:nvPr/>
        </p:nvSpPr>
        <p:spPr>
          <a:xfrm>
            <a:off x="0" y="0"/>
            <a:ext cx="12192000" cy="6858000"/>
          </a:xfrm>
          <a:prstGeom prst="rect">
            <a:avLst/>
          </a:prstGeom>
          <a:solidFill>
            <a:srgbClr val="1320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584589E-D59F-2ED0-3AD5-786C6FCB322D}"/>
              </a:ext>
            </a:extLst>
          </p:cNvPr>
          <p:cNvPicPr>
            <a:picLocks noChangeAspect="1"/>
          </p:cNvPicPr>
          <p:nvPr/>
        </p:nvPicPr>
        <p:blipFill>
          <a:blip r:embed="rId3"/>
          <a:stretch>
            <a:fillRect/>
          </a:stretch>
        </p:blipFill>
        <p:spPr>
          <a:xfrm>
            <a:off x="134453" y="122476"/>
            <a:ext cx="4535083" cy="3746167"/>
          </a:xfrm>
          <a:prstGeom prst="rect">
            <a:avLst/>
          </a:prstGeom>
        </p:spPr>
      </p:pic>
      <p:pic>
        <p:nvPicPr>
          <p:cNvPr id="18" name="Picture 17">
            <a:extLst>
              <a:ext uri="{FF2B5EF4-FFF2-40B4-BE49-F238E27FC236}">
                <a16:creationId xmlns:a16="http://schemas.microsoft.com/office/drawing/2014/main" id="{69AF8CD5-EF9C-2265-1540-1D788DB67447}"/>
              </a:ext>
            </a:extLst>
          </p:cNvPr>
          <p:cNvPicPr>
            <a:picLocks noChangeAspect="1"/>
          </p:cNvPicPr>
          <p:nvPr/>
        </p:nvPicPr>
        <p:blipFill rotWithShape="1">
          <a:blip r:embed="rId4"/>
          <a:srcRect r="10673"/>
          <a:stretch/>
        </p:blipFill>
        <p:spPr>
          <a:xfrm>
            <a:off x="4803989" y="286952"/>
            <a:ext cx="7216229" cy="6058868"/>
          </a:xfrm>
          <a:prstGeom prst="rect">
            <a:avLst/>
          </a:prstGeom>
        </p:spPr>
      </p:pic>
      <p:pic>
        <p:nvPicPr>
          <p:cNvPr id="14" name="Picture 13">
            <a:extLst>
              <a:ext uri="{FF2B5EF4-FFF2-40B4-BE49-F238E27FC236}">
                <a16:creationId xmlns:a16="http://schemas.microsoft.com/office/drawing/2014/main" id="{78DBD5C1-5C20-30E8-3E1F-C74EE3EC64BD}"/>
              </a:ext>
            </a:extLst>
          </p:cNvPr>
          <p:cNvPicPr>
            <a:picLocks noChangeAspect="1"/>
          </p:cNvPicPr>
          <p:nvPr/>
        </p:nvPicPr>
        <p:blipFill>
          <a:blip r:embed="rId5"/>
          <a:stretch>
            <a:fillRect/>
          </a:stretch>
        </p:blipFill>
        <p:spPr>
          <a:xfrm>
            <a:off x="4131868" y="4380092"/>
            <a:ext cx="2884961" cy="2310268"/>
          </a:xfrm>
          <a:prstGeom prst="rect">
            <a:avLst/>
          </a:prstGeom>
        </p:spPr>
      </p:pic>
      <p:pic>
        <p:nvPicPr>
          <p:cNvPr id="11" name="Picture 10" descr="A newspaper article of a person&#10;&#10;Description automatically generated">
            <a:extLst>
              <a:ext uri="{FF2B5EF4-FFF2-40B4-BE49-F238E27FC236}">
                <a16:creationId xmlns:a16="http://schemas.microsoft.com/office/drawing/2014/main" id="{A91FC2C4-EB09-E196-89B2-66490CB3EF3B}"/>
              </a:ext>
            </a:extLst>
          </p:cNvPr>
          <p:cNvPicPr>
            <a:picLocks noChangeAspect="1"/>
          </p:cNvPicPr>
          <p:nvPr/>
        </p:nvPicPr>
        <p:blipFill>
          <a:blip r:embed="rId6"/>
          <a:stretch>
            <a:fillRect/>
          </a:stretch>
        </p:blipFill>
        <p:spPr>
          <a:xfrm>
            <a:off x="134453" y="3987033"/>
            <a:ext cx="3834384" cy="2752576"/>
          </a:xfrm>
          <a:prstGeom prst="rect">
            <a:avLst/>
          </a:prstGeom>
        </p:spPr>
      </p:pic>
    </p:spTree>
    <p:extLst>
      <p:ext uri="{BB962C8B-B14F-4D97-AF65-F5344CB8AC3E}">
        <p14:creationId xmlns:p14="http://schemas.microsoft.com/office/powerpoint/2010/main" val="744720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ruce County Planning and Development Master Style">
  <a:themeElements>
    <a:clrScheme name="Bruce County Branding Gudelines">
      <a:dk1>
        <a:srgbClr val="003056"/>
      </a:dk1>
      <a:lt1>
        <a:sysClr val="window" lastClr="FFFFFF"/>
      </a:lt1>
      <a:dk2>
        <a:srgbClr val="2F7DE1"/>
      </a:dk2>
      <a:lt2>
        <a:srgbClr val="003056"/>
      </a:lt2>
      <a:accent1>
        <a:srgbClr val="2F7DE1"/>
      </a:accent1>
      <a:accent2>
        <a:srgbClr val="003056"/>
      </a:accent2>
      <a:accent3>
        <a:srgbClr val="FF5D4E"/>
      </a:accent3>
      <a:accent4>
        <a:srgbClr val="FFA400"/>
      </a:accent4>
      <a:accent5>
        <a:srgbClr val="B34FC5"/>
      </a:accent5>
      <a:accent6>
        <a:srgbClr val="00A185"/>
      </a:accent6>
      <a:hlink>
        <a:srgbClr val="003056"/>
      </a:hlink>
      <a:folHlink>
        <a:srgbClr val="2F7DE1"/>
      </a:folHlink>
    </a:clrScheme>
    <a:fontScheme name="Bruce County Fonts">
      <a:majorFont>
        <a:latin typeface="Trebuchet MS"/>
        <a:ea typeface=""/>
        <a:cs typeface=""/>
      </a:majorFont>
      <a:minorFont>
        <a:latin typeface="Ideal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0CCF5BA-8DBA-4CE8-9880-103E3A542D0C}" vid="{722B880E-BA8F-446B-9E53-3E43C18E2764}"/>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3738</Words>
  <Application>Microsoft Office PowerPoint</Application>
  <PresentationFormat>Widescreen</PresentationFormat>
  <Paragraphs>291</Paragraphs>
  <Slides>44</Slides>
  <Notes>15</Notes>
  <HiddenSlides>0</HiddenSlides>
  <MMClips>0</MMClips>
  <ScaleCrop>false</ScaleCrop>
  <HeadingPairs>
    <vt:vector size="6" baseType="variant">
      <vt:variant>
        <vt:lpstr>Fonts Used</vt:lpstr>
      </vt:variant>
      <vt:variant>
        <vt:i4>23</vt:i4>
      </vt:variant>
      <vt:variant>
        <vt:lpstr>Theme</vt:lpstr>
      </vt:variant>
      <vt:variant>
        <vt:i4>5</vt:i4>
      </vt:variant>
      <vt:variant>
        <vt:lpstr>Slide Titles</vt:lpstr>
      </vt:variant>
      <vt:variant>
        <vt:i4>44</vt:i4>
      </vt:variant>
    </vt:vector>
  </HeadingPairs>
  <TitlesOfParts>
    <vt:vector size="72" baseType="lpstr">
      <vt:lpstr>Aptos</vt:lpstr>
      <vt:lpstr>Arial</vt:lpstr>
      <vt:lpstr>Arial</vt:lpstr>
      <vt:lpstr>Brandon Grotesque Light</vt:lpstr>
      <vt:lpstr>Calibri</vt:lpstr>
      <vt:lpstr>Calibri Light</vt:lpstr>
      <vt:lpstr>Droid Serif</vt:lpstr>
      <vt:lpstr>Georgia</vt:lpstr>
      <vt:lpstr>Helvetica Neue</vt:lpstr>
      <vt:lpstr>Ideal Sans</vt:lpstr>
      <vt:lpstr>Impact</vt:lpstr>
      <vt:lpstr>Lato</vt:lpstr>
      <vt:lpstr>myriad pro</vt:lpstr>
      <vt:lpstr>Noto Sans</vt:lpstr>
      <vt:lpstr>Open Sans</vt:lpstr>
      <vt:lpstr>Open Sans Semibold</vt:lpstr>
      <vt:lpstr>Poppins</vt:lpstr>
      <vt:lpstr>Poppins Bold</vt:lpstr>
      <vt:lpstr>Poppins Italics</vt:lpstr>
      <vt:lpstr>STIX Two Text</vt:lpstr>
      <vt:lpstr>Trebuchet MS</vt:lpstr>
      <vt:lpstr>var(--font-daily-text)</vt:lpstr>
      <vt:lpstr>Wingdings</vt:lpstr>
      <vt:lpstr>Office Theme</vt:lpstr>
      <vt:lpstr>1_Office Theme</vt:lpstr>
      <vt:lpstr>2_Office Theme</vt:lpstr>
      <vt:lpstr>Bruce County Planning and Development Master Style</vt:lpstr>
      <vt:lpstr>3_Office Theme</vt:lpstr>
      <vt:lpstr>The Pivot: How to adapt policies, procedures and project management when dealing with a change of context                     EDCO Conference, 2024</vt:lpstr>
      <vt:lpstr>The one certainty we have is change….</vt:lpstr>
      <vt:lpstr>The Economy is always evolving</vt:lpstr>
      <vt:lpstr>The Pivot: How to adapt policies, procedures and project management when dealing with a change of context                     EDCO Conference, 2024</vt:lpstr>
      <vt:lpstr>A Sweet “Hi” and Smoky Low, Fueled by Chocolate and Cannabis  - The Boom and Bust of Small Rural Town Ontario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 a Pivot…</vt:lpstr>
      <vt:lpstr>PowerPoint Presentation</vt:lpstr>
      <vt:lpstr>2023 – A hard look at our priorities</vt:lpstr>
      <vt:lpstr>Energy Sector Development Plan</vt:lpstr>
      <vt:lpstr>PowerPoint Presentation</vt:lpstr>
      <vt:lpstr>PowerPoint Presentation</vt:lpstr>
      <vt:lpstr>What this has taught us? </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Pivot:   How to adapt policies, procedures and project management when dealing with a change of context</vt:lpstr>
      <vt:lpstr>Background</vt:lpstr>
      <vt:lpstr>Key Takeaways</vt:lpstr>
      <vt:lpstr>The importance of planning </vt:lpstr>
      <vt:lpstr>Know your community</vt:lpstr>
      <vt:lpstr>Panel Discussion</vt:lpstr>
      <vt:lpstr>When it is time to pivot and how do you decide what to focus on during a pivot? </vt:lpstr>
      <vt:lpstr> How do you get elected officials/management/partners/stakeholders onboard with your new direction?  </vt:lpstr>
      <vt:lpstr>  What tactics and strategies worked well, or not, through the pivot?   Are there things that you would recommend doing to prepare and plan that can make it easier to address future pivots? </vt:lpstr>
      <vt:lpstr>Every day is a day to prepare for the pivot!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one certainty we have is change….</dc:title>
  <dc:creator>Catherine Oosterbaan</dc:creator>
  <cp:lastModifiedBy>Cindy Hick</cp:lastModifiedBy>
  <cp:revision>2</cp:revision>
  <dcterms:created xsi:type="dcterms:W3CDTF">2024-02-04T13:25:15Z</dcterms:created>
  <dcterms:modified xsi:type="dcterms:W3CDTF">2024-02-05T14:19:06Z</dcterms:modified>
</cp:coreProperties>
</file>