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1" r:id="rId5"/>
    <p:sldMasterId id="2147483913" r:id="rId6"/>
  </p:sldMasterIdLst>
  <p:notesMasterIdLst>
    <p:notesMasterId r:id="rId19"/>
  </p:notesMasterIdLst>
  <p:handoutMasterIdLst>
    <p:handoutMasterId r:id="rId20"/>
  </p:handoutMasterIdLst>
  <p:sldIdLst>
    <p:sldId id="256" r:id="rId7"/>
    <p:sldId id="1102" r:id="rId8"/>
    <p:sldId id="1096" r:id="rId9"/>
    <p:sldId id="1105" r:id="rId10"/>
    <p:sldId id="1094" r:id="rId11"/>
    <p:sldId id="1071" r:id="rId12"/>
    <p:sldId id="1065" r:id="rId13"/>
    <p:sldId id="1104" r:id="rId14"/>
    <p:sldId id="1103" r:id="rId15"/>
    <p:sldId id="1007" r:id="rId16"/>
    <p:sldId id="1080" r:id="rId17"/>
    <p:sldId id="1082" r:id="rId18"/>
  </p:sldIdLst>
  <p:sldSz cx="12192000" cy="6858000"/>
  <p:notesSz cx="6858000" cy="9239250"/>
  <p:defaultTextStyle>
    <a:defPPr>
      <a:defRPr lang="en-US"/>
    </a:defPPr>
    <a:lvl1pPr algn="l" rtl="0" eaLnBrk="0" fontAlgn="base" hangingPunct="0">
      <a:spcBef>
        <a:spcPct val="0"/>
      </a:spcBef>
      <a:spcAft>
        <a:spcPct val="0"/>
      </a:spcAft>
      <a:defRPr b="1"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b="1"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b="1"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b="1"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b="1" kern="1200">
        <a:solidFill>
          <a:schemeClr val="tx1"/>
        </a:solidFill>
        <a:latin typeface="Gill Sans MT" panose="020B0502020104020203" pitchFamily="34" charset="0"/>
        <a:ea typeface="+mn-ea"/>
        <a:cs typeface="+mn-cs"/>
      </a:defRPr>
    </a:lvl5pPr>
    <a:lvl6pPr marL="2286000" algn="l" defTabSz="914400" rtl="0" eaLnBrk="1" latinLnBrk="0" hangingPunct="1">
      <a:defRPr b="1" kern="1200">
        <a:solidFill>
          <a:schemeClr val="tx1"/>
        </a:solidFill>
        <a:latin typeface="Gill Sans MT" panose="020B0502020104020203" pitchFamily="34" charset="0"/>
        <a:ea typeface="+mn-ea"/>
        <a:cs typeface="+mn-cs"/>
      </a:defRPr>
    </a:lvl6pPr>
    <a:lvl7pPr marL="2743200" algn="l" defTabSz="914400" rtl="0" eaLnBrk="1" latinLnBrk="0" hangingPunct="1">
      <a:defRPr b="1" kern="1200">
        <a:solidFill>
          <a:schemeClr val="tx1"/>
        </a:solidFill>
        <a:latin typeface="Gill Sans MT" panose="020B0502020104020203" pitchFamily="34" charset="0"/>
        <a:ea typeface="+mn-ea"/>
        <a:cs typeface="+mn-cs"/>
      </a:defRPr>
    </a:lvl7pPr>
    <a:lvl8pPr marL="3200400" algn="l" defTabSz="914400" rtl="0" eaLnBrk="1" latinLnBrk="0" hangingPunct="1">
      <a:defRPr b="1" kern="1200">
        <a:solidFill>
          <a:schemeClr val="tx1"/>
        </a:solidFill>
        <a:latin typeface="Gill Sans MT" panose="020B0502020104020203" pitchFamily="34" charset="0"/>
        <a:ea typeface="+mn-ea"/>
        <a:cs typeface="+mn-cs"/>
      </a:defRPr>
    </a:lvl8pPr>
    <a:lvl9pPr marL="3657600" algn="l" defTabSz="914400" rtl="0" eaLnBrk="1" latinLnBrk="0" hangingPunct="1">
      <a:defRPr b="1"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1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A8FB13-A264-D27A-093E-2449F4BF0ED9}" name="Coulombe, Alison" initials="AC" userId="S::alison.coulombe@simcoe.ca::f1839d72-163e-46f4-a87e-04f2561bf29f" providerId="AD"/>
  <p188:author id="{4F94C159-F7B5-5AA9-608D-053A7F8364A5}" name="Huether, Nancy" initials="HN" userId="S::nancy.huether@simcoe.ca::ec8be73e-fb9e-4219-a3d4-f0d36018095b" providerId="AD"/>
  <p188:author id="{C320CEC4-4E62-360A-DA44-4D4958B22ADE}" name="Conroy, Hannah" initials="HC" userId="S::hannah.conroy@simcoe.ca::e905d540-627e-4bdf-a7a3-d532a9f9eb87" providerId="AD"/>
  <p188:author id="{136D63F6-B7EA-E951-F072-CC7635BA4002}" name="Kallio, Adam" initials="AK" userId="S::adam.kallio@simcoe.ca::cace5340-ddde-439c-8308-3b48c0fc23a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B"/>
    <a:srgbClr val="E7A614"/>
    <a:srgbClr val="00539B"/>
    <a:srgbClr val="003366"/>
    <a:srgbClr val="00529C"/>
    <a:srgbClr val="E8A61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ACEBE5-628B-485A-8201-E074EB21FF82}" v="79" dt="2026-10-08T12:56:10.322"/>
    <p1510:client id="{61F09EE7-E25B-456C-87E0-5B8A1B62756D}" v="573" dt="2026-10-08T14:26:46.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77647" autoAdjust="0"/>
  </p:normalViewPr>
  <p:slideViewPr>
    <p:cSldViewPr snapToGrid="0">
      <p:cViewPr varScale="1">
        <p:scale>
          <a:sx n="64" d="100"/>
          <a:sy n="64" d="100"/>
        </p:scale>
        <p:origin x="1378" y="3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1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llio, Adam" userId="cace5340-ddde-439c-8308-3b48c0fc23a1" providerId="ADAL" clId="{385ADBDA-1E73-4086-8839-8D17B4699BA7}"/>
    <pc:docChg chg="modSld">
      <pc:chgData name="Kallio, Adam" userId="cace5340-ddde-439c-8308-3b48c0fc23a1" providerId="ADAL" clId="{385ADBDA-1E73-4086-8839-8D17B4699BA7}" dt="2026-10-08T12:56:10.321" v="78" actId="20577"/>
      <pc:docMkLst>
        <pc:docMk/>
      </pc:docMkLst>
      <pc:sldChg chg="modSp mod">
        <pc:chgData name="Kallio, Adam" userId="cace5340-ddde-439c-8308-3b48c0fc23a1" providerId="ADAL" clId="{385ADBDA-1E73-4086-8839-8D17B4699BA7}" dt="2026-10-08T12:44:07.720" v="4" actId="122"/>
        <pc:sldMkLst>
          <pc:docMk/>
          <pc:sldMk cId="1611871598" sldId="1071"/>
        </pc:sldMkLst>
        <pc:spChg chg="mod">
          <ac:chgData name="Kallio, Adam" userId="cace5340-ddde-439c-8308-3b48c0fc23a1" providerId="ADAL" clId="{385ADBDA-1E73-4086-8839-8D17B4699BA7}" dt="2026-10-08T12:44:07.720" v="4" actId="122"/>
          <ac:spMkLst>
            <pc:docMk/>
            <pc:sldMk cId="1611871598" sldId="1071"/>
            <ac:spMk id="6" creationId="{5E2E28C2-82B1-AEB3-A43E-0E1EB669D32A}"/>
          </ac:spMkLst>
        </pc:spChg>
      </pc:sldChg>
      <pc:sldChg chg="modSp mod">
        <pc:chgData name="Kallio, Adam" userId="cace5340-ddde-439c-8308-3b48c0fc23a1" providerId="ADAL" clId="{385ADBDA-1E73-4086-8839-8D17B4699BA7}" dt="2026-10-08T12:56:10.321" v="78" actId="20577"/>
        <pc:sldMkLst>
          <pc:docMk/>
          <pc:sldMk cId="215902918" sldId="1080"/>
        </pc:sldMkLst>
        <pc:spChg chg="mod">
          <ac:chgData name="Kallio, Adam" userId="cace5340-ddde-439c-8308-3b48c0fc23a1" providerId="ADAL" clId="{385ADBDA-1E73-4086-8839-8D17B4699BA7}" dt="2026-10-08T12:56:10.321" v="78" actId="20577"/>
          <ac:spMkLst>
            <pc:docMk/>
            <pc:sldMk cId="215902918" sldId="1080"/>
            <ac:spMk id="3" creationId="{E3ED3A19-CF63-EE61-59E9-52990C5E2902}"/>
          </ac:spMkLst>
        </pc:spChg>
      </pc:sldChg>
      <pc:sldChg chg="modSp mod">
        <pc:chgData name="Kallio, Adam" userId="cace5340-ddde-439c-8308-3b48c0fc23a1" providerId="ADAL" clId="{385ADBDA-1E73-4086-8839-8D17B4699BA7}" dt="2026-10-08T12:43:48.290" v="0" actId="113"/>
        <pc:sldMkLst>
          <pc:docMk/>
          <pc:sldMk cId="2435149332" sldId="1104"/>
        </pc:sldMkLst>
        <pc:spChg chg="mod">
          <ac:chgData name="Kallio, Adam" userId="cace5340-ddde-439c-8308-3b48c0fc23a1" providerId="ADAL" clId="{385ADBDA-1E73-4086-8839-8D17B4699BA7}" dt="2026-10-08T12:43:48.290" v="0" actId="113"/>
          <ac:spMkLst>
            <pc:docMk/>
            <pc:sldMk cId="2435149332" sldId="1104"/>
            <ac:spMk id="13" creationId="{992ECDD2-96BD-A03E-E8C1-42BEA9F23975}"/>
          </ac:spMkLst>
        </pc:spChg>
      </pc:sldChg>
    </pc:docChg>
  </pc:docChgLst>
  <pc:docChgLst>
    <pc:chgData name="Conroy, Hannah" userId="e905d540-627e-4bdf-a7a3-d532a9f9eb87" providerId="ADAL" clId="{4EC140EB-FCF0-4DFF-B57B-4FA56DAA0477}"/>
    <pc:docChg chg="undo custSel addSld delSld modSld sldOrd">
      <pc:chgData name="Conroy, Hannah" userId="e905d540-627e-4bdf-a7a3-d532a9f9eb87" providerId="ADAL" clId="{4EC140EB-FCF0-4DFF-B57B-4FA56DAA0477}" dt="2026-10-08T14:26:59.059" v="687" actId="1076"/>
      <pc:docMkLst>
        <pc:docMk/>
      </pc:docMkLst>
      <pc:sldChg chg="modSp mod">
        <pc:chgData name="Conroy, Hannah" userId="e905d540-627e-4bdf-a7a3-d532a9f9eb87" providerId="ADAL" clId="{4EC140EB-FCF0-4DFF-B57B-4FA56DAA0477}" dt="2026-10-08T13:04:34.272" v="151" actId="5793"/>
        <pc:sldMkLst>
          <pc:docMk/>
          <pc:sldMk cId="1177131273" sldId="1007"/>
        </pc:sldMkLst>
        <pc:spChg chg="mod">
          <ac:chgData name="Conroy, Hannah" userId="e905d540-627e-4bdf-a7a3-d532a9f9eb87" providerId="ADAL" clId="{4EC140EB-FCF0-4DFF-B57B-4FA56DAA0477}" dt="2026-10-08T13:04:34.272" v="151" actId="5793"/>
          <ac:spMkLst>
            <pc:docMk/>
            <pc:sldMk cId="1177131273" sldId="1007"/>
            <ac:spMk id="4" creationId="{ED7A51CB-30EC-B278-B4A6-1E6C026854B2}"/>
          </ac:spMkLst>
        </pc:spChg>
      </pc:sldChg>
      <pc:sldChg chg="modNotesTx">
        <pc:chgData name="Conroy, Hannah" userId="e905d540-627e-4bdf-a7a3-d532a9f9eb87" providerId="ADAL" clId="{4EC140EB-FCF0-4DFF-B57B-4FA56DAA0477}" dt="2026-10-08T13:11:45.382" v="582" actId="20577"/>
        <pc:sldMkLst>
          <pc:docMk/>
          <pc:sldMk cId="2886730834" sldId="1065"/>
        </pc:sldMkLst>
      </pc:sldChg>
      <pc:sldChg chg="ord modNotesTx">
        <pc:chgData name="Conroy, Hannah" userId="e905d540-627e-4bdf-a7a3-d532a9f9eb87" providerId="ADAL" clId="{4EC140EB-FCF0-4DFF-B57B-4FA56DAA0477}" dt="2026-10-08T13:48:50.274" v="667"/>
        <pc:sldMkLst>
          <pc:docMk/>
          <pc:sldMk cId="1611871598" sldId="1071"/>
        </pc:sldMkLst>
      </pc:sldChg>
      <pc:sldChg chg="delSp modSp mod">
        <pc:chgData name="Conroy, Hannah" userId="e905d540-627e-4bdf-a7a3-d532a9f9eb87" providerId="ADAL" clId="{4EC140EB-FCF0-4DFF-B57B-4FA56DAA0477}" dt="2026-10-08T13:15:42.794" v="606" actId="1076"/>
        <pc:sldMkLst>
          <pc:docMk/>
          <pc:sldMk cId="1459871814" sldId="1082"/>
        </pc:sldMkLst>
        <pc:spChg chg="mod">
          <ac:chgData name="Conroy, Hannah" userId="e905d540-627e-4bdf-a7a3-d532a9f9eb87" providerId="ADAL" clId="{4EC140EB-FCF0-4DFF-B57B-4FA56DAA0477}" dt="2026-10-08T13:15:42.794" v="606" actId="1076"/>
          <ac:spMkLst>
            <pc:docMk/>
            <pc:sldMk cId="1459871814" sldId="1082"/>
            <ac:spMk id="11" creationId="{4165E482-0F66-EFBA-22D7-B5B1A3043FE4}"/>
          </ac:spMkLst>
        </pc:spChg>
        <pc:picChg chg="del">
          <ac:chgData name="Conroy, Hannah" userId="e905d540-627e-4bdf-a7a3-d532a9f9eb87" providerId="ADAL" clId="{4EC140EB-FCF0-4DFF-B57B-4FA56DAA0477}" dt="2026-10-08T13:15:39.150" v="605" actId="478"/>
          <ac:picMkLst>
            <pc:docMk/>
            <pc:sldMk cId="1459871814" sldId="1082"/>
            <ac:picMk id="4" creationId="{9B6E4096-F0EB-E9C0-DAE6-AD309DE31978}"/>
          </ac:picMkLst>
        </pc:picChg>
      </pc:sldChg>
      <pc:sldChg chg="modNotesTx">
        <pc:chgData name="Conroy, Hannah" userId="e905d540-627e-4bdf-a7a3-d532a9f9eb87" providerId="ADAL" clId="{4EC140EB-FCF0-4DFF-B57B-4FA56DAA0477}" dt="2026-10-08T13:10:42.572" v="575" actId="20577"/>
        <pc:sldMkLst>
          <pc:docMk/>
          <pc:sldMk cId="696773184" sldId="1094"/>
        </pc:sldMkLst>
      </pc:sldChg>
      <pc:sldChg chg="addSp delSp modSp del mod ord modNotesTx">
        <pc:chgData name="Conroy, Hannah" userId="e905d540-627e-4bdf-a7a3-d532a9f9eb87" providerId="ADAL" clId="{4EC140EB-FCF0-4DFF-B57B-4FA56DAA0477}" dt="2026-10-08T13:51:31.505" v="669" actId="47"/>
        <pc:sldMkLst>
          <pc:docMk/>
          <pc:sldMk cId="3251625881" sldId="1095"/>
        </pc:sldMkLst>
        <pc:spChg chg="mod">
          <ac:chgData name="Conroy, Hannah" userId="e905d540-627e-4bdf-a7a3-d532a9f9eb87" providerId="ADAL" clId="{4EC140EB-FCF0-4DFF-B57B-4FA56DAA0477}" dt="2026-10-08T13:05:26.478" v="172" actId="20577"/>
          <ac:spMkLst>
            <pc:docMk/>
            <pc:sldMk cId="3251625881" sldId="1095"/>
            <ac:spMk id="2" creationId="{D8D6BCD3-00DE-84A6-33B5-E5576AF9B829}"/>
          </ac:spMkLst>
        </pc:spChg>
        <pc:spChg chg="add mod">
          <ac:chgData name="Conroy, Hannah" userId="e905d540-627e-4bdf-a7a3-d532a9f9eb87" providerId="ADAL" clId="{4EC140EB-FCF0-4DFF-B57B-4FA56DAA0477}" dt="2026-10-08T13:35:19.876" v="663" actId="5793"/>
          <ac:spMkLst>
            <pc:docMk/>
            <pc:sldMk cId="3251625881" sldId="1095"/>
            <ac:spMk id="3" creationId="{9CF29145-ED06-20FB-BBC8-93B9975631A2}"/>
          </ac:spMkLst>
        </pc:spChg>
        <pc:graphicFrameChg chg="del mod">
          <ac:chgData name="Conroy, Hannah" userId="e905d540-627e-4bdf-a7a3-d532a9f9eb87" providerId="ADAL" clId="{4EC140EB-FCF0-4DFF-B57B-4FA56DAA0477}" dt="2026-10-08T13:08:35.527" v="560" actId="478"/>
          <ac:graphicFrameMkLst>
            <pc:docMk/>
            <pc:sldMk cId="3251625881" sldId="1095"/>
            <ac:graphicFrameMk id="7" creationId="{D9E4C971-CB89-33D1-D575-8A8F69E3D9E5}"/>
          </ac:graphicFrameMkLst>
        </pc:graphicFrameChg>
        <pc:picChg chg="add mod">
          <ac:chgData name="Conroy, Hannah" userId="e905d540-627e-4bdf-a7a3-d532a9f9eb87" providerId="ADAL" clId="{4EC140EB-FCF0-4DFF-B57B-4FA56DAA0477}" dt="2026-10-08T13:35:30.179" v="664" actId="14100"/>
          <ac:picMkLst>
            <pc:docMk/>
            <pc:sldMk cId="3251625881" sldId="1095"/>
            <ac:picMk id="8" creationId="{44D85890-134A-BF42-50B8-01F16DCBF68B}"/>
          </ac:picMkLst>
        </pc:picChg>
      </pc:sldChg>
      <pc:sldChg chg="add del">
        <pc:chgData name="Conroy, Hannah" userId="e905d540-627e-4bdf-a7a3-d532a9f9eb87" providerId="ADAL" clId="{4EC140EB-FCF0-4DFF-B57B-4FA56DAA0477}" dt="2026-10-08T14:26:29.988" v="679"/>
        <pc:sldMkLst>
          <pc:docMk/>
          <pc:sldMk cId="3527185334" sldId="1095"/>
        </pc:sldMkLst>
      </pc:sldChg>
      <pc:sldChg chg="modSp mod modNotesTx">
        <pc:chgData name="Conroy, Hannah" userId="e905d540-627e-4bdf-a7a3-d532a9f9eb87" providerId="ADAL" clId="{4EC140EB-FCF0-4DFF-B57B-4FA56DAA0477}" dt="2026-10-08T13:20:32.738" v="620" actId="20577"/>
        <pc:sldMkLst>
          <pc:docMk/>
          <pc:sldMk cId="1845195711" sldId="1096"/>
        </pc:sldMkLst>
        <pc:spChg chg="mod">
          <ac:chgData name="Conroy, Hannah" userId="e905d540-627e-4bdf-a7a3-d532a9f9eb87" providerId="ADAL" clId="{4EC140EB-FCF0-4DFF-B57B-4FA56DAA0477}" dt="2026-10-08T13:20:32.738" v="620" actId="20577"/>
          <ac:spMkLst>
            <pc:docMk/>
            <pc:sldMk cId="1845195711" sldId="1096"/>
            <ac:spMk id="3" creationId="{DFF05EBD-6C63-7EDA-A855-B152A77078E8}"/>
          </ac:spMkLst>
        </pc:spChg>
      </pc:sldChg>
      <pc:sldChg chg="modSp mod modNotesTx">
        <pc:chgData name="Conroy, Hannah" userId="e905d540-627e-4bdf-a7a3-d532a9f9eb87" providerId="ADAL" clId="{4EC140EB-FCF0-4DFF-B57B-4FA56DAA0477}" dt="2026-10-08T12:50:22.555" v="125" actId="20577"/>
        <pc:sldMkLst>
          <pc:docMk/>
          <pc:sldMk cId="3242293144" sldId="1102"/>
        </pc:sldMkLst>
        <pc:spChg chg="mod">
          <ac:chgData name="Conroy, Hannah" userId="e905d540-627e-4bdf-a7a3-d532a9f9eb87" providerId="ADAL" clId="{4EC140EB-FCF0-4DFF-B57B-4FA56DAA0477}" dt="2026-10-08T12:38:49.222" v="4" actId="20577"/>
          <ac:spMkLst>
            <pc:docMk/>
            <pc:sldMk cId="3242293144" sldId="1102"/>
            <ac:spMk id="5" creationId="{05783C13-2166-1DD4-E643-9295332F1C1F}"/>
          </ac:spMkLst>
        </pc:spChg>
        <pc:spChg chg="mod">
          <ac:chgData name="Conroy, Hannah" userId="e905d540-627e-4bdf-a7a3-d532a9f9eb87" providerId="ADAL" clId="{4EC140EB-FCF0-4DFF-B57B-4FA56DAA0477}" dt="2026-10-08T12:49:31.573" v="24" actId="20577"/>
          <ac:spMkLst>
            <pc:docMk/>
            <pc:sldMk cId="3242293144" sldId="1102"/>
            <ac:spMk id="6" creationId="{33A14877-1B70-5E33-61CB-FF848671A133}"/>
          </ac:spMkLst>
        </pc:spChg>
      </pc:sldChg>
      <pc:sldChg chg="modSp mod">
        <pc:chgData name="Conroy, Hannah" userId="e905d540-627e-4bdf-a7a3-d532a9f9eb87" providerId="ADAL" clId="{4EC140EB-FCF0-4DFF-B57B-4FA56DAA0477}" dt="2026-10-08T12:40:18.884" v="18" actId="20577"/>
        <pc:sldMkLst>
          <pc:docMk/>
          <pc:sldMk cId="1616969493" sldId="1103"/>
        </pc:sldMkLst>
        <pc:spChg chg="mod">
          <ac:chgData name="Conroy, Hannah" userId="e905d540-627e-4bdf-a7a3-d532a9f9eb87" providerId="ADAL" clId="{4EC140EB-FCF0-4DFF-B57B-4FA56DAA0477}" dt="2026-10-08T12:40:18.884" v="18" actId="20577"/>
          <ac:spMkLst>
            <pc:docMk/>
            <pc:sldMk cId="1616969493" sldId="1103"/>
            <ac:spMk id="11" creationId="{1D4F0736-D068-EB33-9AFC-0A844E0440EE}"/>
          </ac:spMkLst>
        </pc:spChg>
      </pc:sldChg>
      <pc:sldChg chg="modSp mod">
        <pc:chgData name="Conroy, Hannah" userId="e905d540-627e-4bdf-a7a3-d532a9f9eb87" providerId="ADAL" clId="{4EC140EB-FCF0-4DFF-B57B-4FA56DAA0477}" dt="2026-10-08T14:26:59.059" v="687" actId="1076"/>
        <pc:sldMkLst>
          <pc:docMk/>
          <pc:sldMk cId="2435149332" sldId="1104"/>
        </pc:sldMkLst>
        <pc:spChg chg="mod">
          <ac:chgData name="Conroy, Hannah" userId="e905d540-627e-4bdf-a7a3-d532a9f9eb87" providerId="ADAL" clId="{4EC140EB-FCF0-4DFF-B57B-4FA56DAA0477}" dt="2026-10-08T14:26:59.059" v="687" actId="1076"/>
          <ac:spMkLst>
            <pc:docMk/>
            <pc:sldMk cId="2435149332" sldId="1104"/>
            <ac:spMk id="2" creationId="{BFA37D1F-CBAE-688E-1F42-8EEA1694689C}"/>
          </ac:spMkLst>
        </pc:spChg>
      </pc:sldChg>
      <pc:sldChg chg="add ord">
        <pc:chgData name="Conroy, Hannah" userId="e905d540-627e-4bdf-a7a3-d532a9f9eb87" providerId="ADAL" clId="{4EC140EB-FCF0-4DFF-B57B-4FA56DAA0477}" dt="2026-10-08T14:04:47.738" v="675"/>
        <pc:sldMkLst>
          <pc:docMk/>
          <pc:sldMk cId="915380134" sldId="11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4" y="1"/>
            <a:ext cx="2972421" cy="460084"/>
          </a:xfrm>
          <a:prstGeom prst="rect">
            <a:avLst/>
          </a:prstGeom>
          <a:noFill/>
          <a:ln w="9525">
            <a:noFill/>
            <a:miter lim="800000"/>
            <a:headEnd/>
            <a:tailEnd/>
          </a:ln>
          <a:effectLst/>
        </p:spPr>
        <p:txBody>
          <a:bodyPr vert="horz" wrap="square" lIns="90688" tIns="45343" rIns="90688" bIns="45343" numCol="1" anchor="t" anchorCtr="0" compatLnSpc="1">
            <a:prstTxWarp prst="textNoShape">
              <a:avLst/>
            </a:prstTxWarp>
          </a:bodyPr>
          <a:lstStyle>
            <a:lvl1pPr defTabSz="907097" eaLnBrk="1" hangingPunct="1">
              <a:defRPr sz="1300" b="0">
                <a:latin typeface="Arial" charset="0"/>
              </a:defRPr>
            </a:lvl1pPr>
          </a:lstStyle>
          <a:p>
            <a:pPr>
              <a:defRPr/>
            </a:pPr>
            <a:endParaRPr lang="en-US"/>
          </a:p>
        </p:txBody>
      </p:sp>
      <p:sp>
        <p:nvSpPr>
          <p:cNvPr id="64515" name="Rectangle 3"/>
          <p:cNvSpPr>
            <a:spLocks noGrp="1" noChangeArrowheads="1"/>
          </p:cNvSpPr>
          <p:nvPr>
            <p:ph type="dt" sz="quarter" idx="1"/>
          </p:nvPr>
        </p:nvSpPr>
        <p:spPr bwMode="auto">
          <a:xfrm>
            <a:off x="3884030" y="1"/>
            <a:ext cx="2972421" cy="460084"/>
          </a:xfrm>
          <a:prstGeom prst="rect">
            <a:avLst/>
          </a:prstGeom>
          <a:noFill/>
          <a:ln w="9525">
            <a:noFill/>
            <a:miter lim="800000"/>
            <a:headEnd/>
            <a:tailEnd/>
          </a:ln>
          <a:effectLst/>
        </p:spPr>
        <p:txBody>
          <a:bodyPr vert="horz" wrap="square" lIns="90688" tIns="45343" rIns="90688" bIns="45343" numCol="1" anchor="t" anchorCtr="0" compatLnSpc="1">
            <a:prstTxWarp prst="textNoShape">
              <a:avLst/>
            </a:prstTxWarp>
          </a:bodyPr>
          <a:lstStyle>
            <a:lvl1pPr algn="r" defTabSz="907097" eaLnBrk="1" hangingPunct="1">
              <a:defRPr sz="1300" b="0">
                <a:latin typeface="Arial" charset="0"/>
              </a:defRPr>
            </a:lvl1pPr>
          </a:lstStyle>
          <a:p>
            <a:pPr>
              <a:defRPr/>
            </a:pPr>
            <a:endParaRPr lang="en-US"/>
          </a:p>
        </p:txBody>
      </p:sp>
      <p:sp>
        <p:nvSpPr>
          <p:cNvPr id="64516" name="Rectangle 4"/>
          <p:cNvSpPr>
            <a:spLocks noGrp="1" noChangeArrowheads="1"/>
          </p:cNvSpPr>
          <p:nvPr>
            <p:ph type="ftr" sz="quarter" idx="2"/>
          </p:nvPr>
        </p:nvSpPr>
        <p:spPr bwMode="auto">
          <a:xfrm>
            <a:off x="4" y="8777602"/>
            <a:ext cx="2972421" cy="460084"/>
          </a:xfrm>
          <a:prstGeom prst="rect">
            <a:avLst/>
          </a:prstGeom>
          <a:noFill/>
          <a:ln w="9525">
            <a:noFill/>
            <a:miter lim="800000"/>
            <a:headEnd/>
            <a:tailEnd/>
          </a:ln>
          <a:effectLst/>
        </p:spPr>
        <p:txBody>
          <a:bodyPr vert="horz" wrap="square" lIns="90688" tIns="45343" rIns="90688" bIns="45343" numCol="1" anchor="b" anchorCtr="0" compatLnSpc="1">
            <a:prstTxWarp prst="textNoShape">
              <a:avLst/>
            </a:prstTxWarp>
          </a:bodyPr>
          <a:lstStyle>
            <a:lvl1pPr defTabSz="907097" eaLnBrk="1" hangingPunct="1">
              <a:defRPr sz="1300" b="0">
                <a:latin typeface="Arial" charset="0"/>
              </a:defRPr>
            </a:lvl1pPr>
          </a:lstStyle>
          <a:p>
            <a:pPr>
              <a:defRPr/>
            </a:pPr>
            <a:r>
              <a:rPr lang="en-US"/>
              <a:t>Slide</a:t>
            </a:r>
          </a:p>
        </p:txBody>
      </p:sp>
      <p:sp>
        <p:nvSpPr>
          <p:cNvPr id="64517" name="Rectangle 5"/>
          <p:cNvSpPr>
            <a:spLocks noGrp="1" noChangeArrowheads="1"/>
          </p:cNvSpPr>
          <p:nvPr>
            <p:ph type="sldNum" sz="quarter" idx="3"/>
          </p:nvPr>
        </p:nvSpPr>
        <p:spPr bwMode="auto">
          <a:xfrm>
            <a:off x="3884030" y="8777602"/>
            <a:ext cx="2972421" cy="460084"/>
          </a:xfrm>
          <a:prstGeom prst="rect">
            <a:avLst/>
          </a:prstGeom>
          <a:noFill/>
          <a:ln w="9525">
            <a:noFill/>
            <a:miter lim="800000"/>
            <a:headEnd/>
            <a:tailEnd/>
          </a:ln>
          <a:effectLst/>
        </p:spPr>
        <p:txBody>
          <a:bodyPr vert="horz" wrap="square" lIns="90688" tIns="45343" rIns="90688" bIns="45343" numCol="1" anchor="b" anchorCtr="0" compatLnSpc="1">
            <a:prstTxWarp prst="textNoShape">
              <a:avLst/>
            </a:prstTxWarp>
          </a:bodyPr>
          <a:lstStyle>
            <a:lvl1pPr algn="r" defTabSz="907097" eaLnBrk="1" hangingPunct="1">
              <a:defRPr sz="1300" b="0">
                <a:latin typeface="Arial" panose="020B0604020202020204" pitchFamily="34" charset="0"/>
              </a:defRPr>
            </a:lvl1pPr>
          </a:lstStyle>
          <a:p>
            <a:pPr>
              <a:defRPr/>
            </a:pPr>
            <a:fld id="{80738425-EF3A-43BC-9315-FD00B3D7CB4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4" y="1"/>
            <a:ext cx="2972421" cy="460084"/>
          </a:xfrm>
          <a:prstGeom prst="rect">
            <a:avLst/>
          </a:prstGeom>
          <a:noFill/>
          <a:ln w="9525">
            <a:noFill/>
            <a:miter lim="800000"/>
            <a:headEnd/>
            <a:tailEnd/>
          </a:ln>
          <a:effectLst/>
        </p:spPr>
        <p:txBody>
          <a:bodyPr vert="horz" wrap="square" lIns="90688" tIns="45343" rIns="90688" bIns="45343" numCol="1" anchor="t" anchorCtr="0" compatLnSpc="1">
            <a:prstTxWarp prst="textNoShape">
              <a:avLst/>
            </a:prstTxWarp>
          </a:bodyPr>
          <a:lstStyle>
            <a:lvl1pPr defTabSz="907097" eaLnBrk="1" hangingPunct="1">
              <a:defRPr sz="1300" b="0">
                <a:latin typeface="Arial" charset="0"/>
              </a:defRPr>
            </a:lvl1pPr>
          </a:lstStyle>
          <a:p>
            <a:pPr>
              <a:defRPr/>
            </a:pPr>
            <a:endParaRPr lang="en-US"/>
          </a:p>
        </p:txBody>
      </p:sp>
      <p:sp>
        <p:nvSpPr>
          <p:cNvPr id="75779" name="Rectangle 3"/>
          <p:cNvSpPr>
            <a:spLocks noGrp="1" noChangeArrowheads="1"/>
          </p:cNvSpPr>
          <p:nvPr>
            <p:ph type="dt" idx="1"/>
          </p:nvPr>
        </p:nvSpPr>
        <p:spPr bwMode="auto">
          <a:xfrm>
            <a:off x="3884030" y="1"/>
            <a:ext cx="2972421" cy="460084"/>
          </a:xfrm>
          <a:prstGeom prst="rect">
            <a:avLst/>
          </a:prstGeom>
          <a:noFill/>
          <a:ln w="9525">
            <a:noFill/>
            <a:miter lim="800000"/>
            <a:headEnd/>
            <a:tailEnd/>
          </a:ln>
          <a:effectLst/>
        </p:spPr>
        <p:txBody>
          <a:bodyPr vert="horz" wrap="square" lIns="90688" tIns="45343" rIns="90688" bIns="45343" numCol="1" anchor="t" anchorCtr="0" compatLnSpc="1">
            <a:prstTxWarp prst="textNoShape">
              <a:avLst/>
            </a:prstTxWarp>
          </a:bodyPr>
          <a:lstStyle>
            <a:lvl1pPr algn="r" defTabSz="907097" eaLnBrk="1" hangingPunct="1">
              <a:defRPr sz="1300" b="0">
                <a:latin typeface="Arial" charset="0"/>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349250" y="692150"/>
            <a:ext cx="6161088" cy="3467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1" name="Rectangle 5"/>
          <p:cNvSpPr>
            <a:spLocks noGrp="1" noChangeArrowheads="1"/>
          </p:cNvSpPr>
          <p:nvPr>
            <p:ph type="body" sz="quarter" idx="3"/>
          </p:nvPr>
        </p:nvSpPr>
        <p:spPr bwMode="auto">
          <a:xfrm>
            <a:off x="686421" y="4389583"/>
            <a:ext cx="5485158" cy="4156410"/>
          </a:xfrm>
          <a:prstGeom prst="rect">
            <a:avLst/>
          </a:prstGeom>
          <a:noFill/>
          <a:ln w="9525">
            <a:noFill/>
            <a:miter lim="800000"/>
            <a:headEnd/>
            <a:tailEnd/>
          </a:ln>
          <a:effectLst/>
        </p:spPr>
        <p:txBody>
          <a:bodyPr vert="horz" wrap="square" lIns="90688" tIns="45343" rIns="90688" bIns="4534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5782" name="Rectangle 6"/>
          <p:cNvSpPr>
            <a:spLocks noGrp="1" noChangeArrowheads="1"/>
          </p:cNvSpPr>
          <p:nvPr>
            <p:ph type="ftr" sz="quarter" idx="4"/>
          </p:nvPr>
        </p:nvSpPr>
        <p:spPr bwMode="auto">
          <a:xfrm>
            <a:off x="4" y="8777602"/>
            <a:ext cx="2972421" cy="460084"/>
          </a:xfrm>
          <a:prstGeom prst="rect">
            <a:avLst/>
          </a:prstGeom>
          <a:noFill/>
          <a:ln w="9525">
            <a:noFill/>
            <a:miter lim="800000"/>
            <a:headEnd/>
            <a:tailEnd/>
          </a:ln>
          <a:effectLst/>
        </p:spPr>
        <p:txBody>
          <a:bodyPr vert="horz" wrap="square" lIns="90688" tIns="45343" rIns="90688" bIns="45343" numCol="1" anchor="b" anchorCtr="0" compatLnSpc="1">
            <a:prstTxWarp prst="textNoShape">
              <a:avLst/>
            </a:prstTxWarp>
          </a:bodyPr>
          <a:lstStyle>
            <a:lvl1pPr defTabSz="907097" eaLnBrk="1" hangingPunct="1">
              <a:defRPr sz="1300" b="0">
                <a:latin typeface="Arial" charset="0"/>
              </a:defRPr>
            </a:lvl1pPr>
          </a:lstStyle>
          <a:p>
            <a:pPr>
              <a:defRPr/>
            </a:pPr>
            <a:r>
              <a:rPr lang="en-US"/>
              <a:t>Slide</a:t>
            </a:r>
          </a:p>
        </p:txBody>
      </p:sp>
      <p:sp>
        <p:nvSpPr>
          <p:cNvPr id="75783" name="Rectangle 7"/>
          <p:cNvSpPr>
            <a:spLocks noGrp="1" noChangeArrowheads="1"/>
          </p:cNvSpPr>
          <p:nvPr>
            <p:ph type="sldNum" sz="quarter" idx="5"/>
          </p:nvPr>
        </p:nvSpPr>
        <p:spPr bwMode="auto">
          <a:xfrm>
            <a:off x="3884030" y="8777602"/>
            <a:ext cx="2972421" cy="460084"/>
          </a:xfrm>
          <a:prstGeom prst="rect">
            <a:avLst/>
          </a:prstGeom>
          <a:noFill/>
          <a:ln w="9525">
            <a:noFill/>
            <a:miter lim="800000"/>
            <a:headEnd/>
            <a:tailEnd/>
          </a:ln>
          <a:effectLst/>
        </p:spPr>
        <p:txBody>
          <a:bodyPr vert="horz" wrap="square" lIns="90688" tIns="45343" rIns="90688" bIns="45343" numCol="1" anchor="b" anchorCtr="0" compatLnSpc="1">
            <a:prstTxWarp prst="textNoShape">
              <a:avLst/>
            </a:prstTxWarp>
          </a:bodyPr>
          <a:lstStyle>
            <a:lvl1pPr algn="r" defTabSz="907097" eaLnBrk="1" hangingPunct="1">
              <a:defRPr sz="1300" b="0">
                <a:latin typeface="Arial" panose="020B0604020202020204" pitchFamily="34" charset="0"/>
              </a:defRPr>
            </a:lvl1pPr>
          </a:lstStyle>
          <a:p>
            <a:pPr>
              <a:defRPr/>
            </a:pPr>
            <a:fld id="{F2973E1E-4D94-4633-A02D-274729C9E7C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B8421-98D0-D579-34D8-FB03DF298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9EEC-C57B-48EA-04F1-385DB753E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DE4800-783A-0575-FEBD-84FB31AD3B6A}"/>
              </a:ext>
            </a:extLst>
          </p:cNvPr>
          <p:cNvSpPr>
            <a:spLocks noGrp="1"/>
          </p:cNvSpPr>
          <p:nvPr>
            <p:ph type="body" idx="1"/>
          </p:nvPr>
        </p:nvSpPr>
        <p:spPr/>
        <p:txBody>
          <a:bodyPr/>
          <a:lstStyle/>
          <a:p>
            <a:pPr marL="0" marR="0" lvl="0" indent="0" algn="l" defTabSz="914400" rtl="0" eaLnBrk="0" fontAlgn="t" latinLnBrk="0" hangingPunct="0">
              <a:lnSpc>
                <a:spcPct val="100000"/>
              </a:lnSpc>
              <a:spcBef>
                <a:spcPct val="30000"/>
              </a:spcBef>
              <a:spcAft>
                <a:spcPct val="0"/>
              </a:spcAft>
              <a:buClrTx/>
              <a:buSzTx/>
              <a:buFontTx/>
              <a:buNone/>
              <a:tabLst/>
              <a:defRPr/>
            </a:pPr>
            <a:r>
              <a:rPr lang="en-CA" sz="1400" b="0" dirty="0"/>
              <a:t>Set the macro level stage</a:t>
            </a:r>
          </a:p>
          <a:p>
            <a:pPr marL="0" marR="0" lvl="0" indent="0" algn="l" defTabSz="914400" rtl="0" eaLnBrk="0" fontAlgn="t" latinLnBrk="0" hangingPunct="0">
              <a:lnSpc>
                <a:spcPct val="100000"/>
              </a:lnSpc>
              <a:spcBef>
                <a:spcPct val="30000"/>
              </a:spcBef>
              <a:spcAft>
                <a:spcPct val="0"/>
              </a:spcAft>
              <a:buClrTx/>
              <a:buSzTx/>
              <a:buFontTx/>
              <a:buNone/>
              <a:tabLst/>
              <a:defRPr/>
            </a:pPr>
            <a:r>
              <a:rPr lang="en-CA" sz="1400" b="0" dirty="0"/>
              <a:t>Canadian Airports Council Study over 60 airports - supported 435,800 full-time jobs, contributed $49.6 billion in GDP, and generated a total economic output of $123.5 billion in 2024.</a:t>
            </a:r>
            <a:r>
              <a:rPr lang="en-CA" sz="1600" dirty="0">
                <a:latin typeface="Arial"/>
                <a:cs typeface="Arial"/>
              </a:rPr>
              <a:t> </a:t>
            </a:r>
          </a:p>
          <a:p>
            <a:pPr marL="0" marR="0" lvl="0" indent="0" algn="l" defTabSz="914400" rtl="0" eaLnBrk="0" fontAlgn="t" latinLnBrk="0" hangingPunct="0">
              <a:lnSpc>
                <a:spcPct val="100000"/>
              </a:lnSpc>
              <a:spcBef>
                <a:spcPct val="30000"/>
              </a:spcBef>
              <a:spcAft>
                <a:spcPct val="0"/>
              </a:spcAft>
              <a:buClrTx/>
              <a:buSzTx/>
              <a:buFontTx/>
              <a:buNone/>
              <a:tabLst/>
              <a:defRPr/>
            </a:pPr>
            <a:r>
              <a:rPr lang="en-CA" sz="1600" b="0" dirty="0">
                <a:latin typeface="Arial" panose="020B0604020202020204" pitchFamily="34" charset="0"/>
                <a:cs typeface="Arial" panose="020B0604020202020204" pitchFamily="34" charset="0"/>
              </a:rPr>
              <a:t>Key point - Critical infrastructure supporting trade, tourism, investment, and business connectivity</a:t>
            </a: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600" dirty="0">
              <a:latin typeface="Arial"/>
              <a:cs typeface="Arial"/>
            </a:endParaRPr>
          </a:p>
          <a:p>
            <a:pPr fontAlgn="t"/>
            <a:endParaRPr lang="en-CA" sz="1400" kern="1200" dirty="0">
              <a:solidFill>
                <a:schemeClr val="tx1"/>
              </a:solidFill>
              <a:latin typeface="Arial" charset="0"/>
              <a:ea typeface="+mn-ea"/>
              <a:cs typeface="+mn-cs"/>
            </a:endParaRPr>
          </a:p>
        </p:txBody>
      </p:sp>
      <p:sp>
        <p:nvSpPr>
          <p:cNvPr id="4" name="Footer Placeholder 3">
            <a:extLst>
              <a:ext uri="{FF2B5EF4-FFF2-40B4-BE49-F238E27FC236}">
                <a16:creationId xmlns:a16="http://schemas.microsoft.com/office/drawing/2014/main" id="{9C70FE82-F508-38C1-DB53-5BC173E048BA}"/>
              </a:ext>
            </a:extLst>
          </p:cNvPr>
          <p:cNvSpPr>
            <a:spLocks noGrp="1"/>
          </p:cNvSpPr>
          <p:nvPr>
            <p:ph type="ftr" sz="quarter" idx="10"/>
          </p:nvPr>
        </p:nvSpPr>
        <p:spPr/>
        <p:txBody>
          <a:bodyPr/>
          <a:lstStyle/>
          <a:p>
            <a:pPr>
              <a:defRPr/>
            </a:pPr>
            <a:r>
              <a:rPr lang="en-US">
                <a:solidFill>
                  <a:srgbClr val="000000"/>
                </a:solidFill>
              </a:rPr>
              <a:t>Slide</a:t>
            </a:r>
          </a:p>
        </p:txBody>
      </p:sp>
      <p:sp>
        <p:nvSpPr>
          <p:cNvPr id="5" name="Slide Number Placeholder 4">
            <a:extLst>
              <a:ext uri="{FF2B5EF4-FFF2-40B4-BE49-F238E27FC236}">
                <a16:creationId xmlns:a16="http://schemas.microsoft.com/office/drawing/2014/main" id="{70204FE7-895B-34A5-1F43-FD2C54721CCC}"/>
              </a:ext>
            </a:extLst>
          </p:cNvPr>
          <p:cNvSpPr>
            <a:spLocks noGrp="1"/>
          </p:cNvSpPr>
          <p:nvPr>
            <p:ph type="sldNum" sz="quarter" idx="11"/>
          </p:nvPr>
        </p:nvSpPr>
        <p:spPr/>
        <p:txBody>
          <a:bodyPr/>
          <a:lstStyle/>
          <a:p>
            <a:pPr defTabSz="895395">
              <a:defRPr/>
            </a:pPr>
            <a:fld id="{F2973E1E-4D94-4633-A02D-274729C9E7CF}" type="slidenum">
              <a:rPr lang="en-US" altLang="en-US">
                <a:solidFill>
                  <a:srgbClr val="000000"/>
                </a:solidFill>
              </a:rPr>
              <a:pPr defTabSz="895395">
                <a:defRPr/>
              </a:pPr>
              <a:t>2</a:t>
            </a:fld>
            <a:endParaRPr lang="en-US" altLang="en-US">
              <a:solidFill>
                <a:srgbClr val="000000"/>
              </a:solidFill>
            </a:endParaRPr>
          </a:p>
        </p:txBody>
      </p:sp>
    </p:spTree>
    <p:extLst>
      <p:ext uri="{BB962C8B-B14F-4D97-AF65-F5344CB8AC3E}">
        <p14:creationId xmlns:p14="http://schemas.microsoft.com/office/powerpoint/2010/main" val="2701599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BD0AF-C593-3530-E5FF-03FEDB06C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5F68F-F3D6-D511-5C48-50D1014FC7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6B887-565C-9F1F-8B0B-E5EAD54E2BAC}"/>
              </a:ext>
            </a:extLst>
          </p:cNvPr>
          <p:cNvSpPr>
            <a:spLocks noGrp="1"/>
          </p:cNvSpPr>
          <p:nvPr>
            <p:ph type="body" idx="1"/>
          </p:nvPr>
        </p:nvSpPr>
        <p:spPr/>
        <p:txBody>
          <a:bodyPr/>
          <a:lstStyle/>
          <a:p>
            <a:pPr marL="0" marR="0" lvl="0" indent="0" algn="l" defTabSz="914400" rtl="0" eaLnBrk="0" fontAlgn="t" latinLnBrk="0" hangingPunct="0">
              <a:lnSpc>
                <a:spcPct val="100000"/>
              </a:lnSpc>
              <a:spcBef>
                <a:spcPct val="30000"/>
              </a:spcBef>
              <a:spcAft>
                <a:spcPct val="0"/>
              </a:spcAft>
              <a:buClrTx/>
              <a:buSzTx/>
              <a:buFontTx/>
              <a:buNone/>
              <a:tabLst/>
              <a:defRPr/>
            </a:pPr>
            <a:r>
              <a:rPr lang="en-CA" sz="1200" b="0" i="0" kern="1200" dirty="0">
                <a:solidFill>
                  <a:schemeClr val="tx1"/>
                </a:solidFill>
                <a:effectLst/>
                <a:latin typeface="Arial" charset="0"/>
                <a:ea typeface="+mn-ea"/>
                <a:cs typeface="+mn-cs"/>
              </a:rPr>
              <a:t>AMCO's research identified approximately 80 airports across Ontario that support business connectivity, emergency services, tourism, trade, and economic development.</a:t>
            </a: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dirty="0">
              <a:latin typeface="Arial" panose="020B0604020202020204" pitchFamily="34" charset="0"/>
              <a:cs typeface="Arial" panose="020B0604020202020204" pitchFamily="34" charset="0"/>
            </a:endParaRPr>
          </a:p>
          <a:p>
            <a:pPr marL="0" marR="0" lvl="0" indent="0" algn="l" defTabSz="914400" rtl="0" eaLnBrk="0" fontAlgn="t" latinLnBrk="0" hangingPunct="0">
              <a:lnSpc>
                <a:spcPct val="100000"/>
              </a:lnSpc>
              <a:spcBef>
                <a:spcPct val="30000"/>
              </a:spcBef>
              <a:spcAft>
                <a:spcPct val="0"/>
              </a:spcAft>
              <a:buClrTx/>
              <a:buSzTx/>
              <a:buFontTx/>
              <a:buNone/>
              <a:tabLst/>
              <a:defRPr/>
            </a:pPr>
            <a:r>
              <a:rPr lang="en-CA" sz="1200" b="0" dirty="0">
                <a:latin typeface="Arial" panose="020B0604020202020204" pitchFamily="34" charset="0"/>
                <a:cs typeface="Arial" panose="020B0604020202020204" pitchFamily="34" charset="0"/>
              </a:rPr>
              <a:t>Ontario's airports operate under a range of ownership models, including municipal, airport authority, provincial, Indigenous, and private ownership – MANY are municipally owned </a:t>
            </a: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marL="0" marR="0" lvl="0" indent="0" algn="l" defTabSz="914400" rtl="0" eaLnBrk="0" fontAlgn="t" latinLnBrk="0" hangingPunct="0">
              <a:lnSpc>
                <a:spcPct val="100000"/>
              </a:lnSpc>
              <a:spcBef>
                <a:spcPct val="30000"/>
              </a:spcBef>
              <a:spcAft>
                <a:spcPct val="0"/>
              </a:spcAft>
              <a:buClrTx/>
              <a:buSzTx/>
              <a:buFontTx/>
              <a:buNone/>
              <a:tabLst/>
              <a:defRPr/>
            </a:pPr>
            <a:r>
              <a:rPr lang="en-CA" sz="1200" b="0" i="0" kern="1200" dirty="0">
                <a:solidFill>
                  <a:schemeClr val="tx1"/>
                </a:solidFill>
                <a:effectLst/>
                <a:latin typeface="Arial" charset="0"/>
                <a:ea typeface="+mn-ea"/>
                <a:cs typeface="+mn-cs"/>
              </a:rPr>
              <a:t>Not all airports serve the same purpose. While major airports are focused on passenger travel and global connections (Pearson, Ottawa, Hamilton), regional airports (LSRA, Peterborough, Muskoka) are often economic development assets that support activities shown on the screen (or a mix of both) – emergency services, aviation related industries, corporate aviation, etc. LSRA had 2000 evacuees </a:t>
            </a: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dirty="0">
              <a:latin typeface="Arial" panose="020B0604020202020204" pitchFamily="34" charset="0"/>
              <a:cs typeface="Arial" panose="020B0604020202020204" pitchFamily="34" charset="0"/>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endParaRPr lang="en-CA" sz="1400" dirty="0">
              <a:latin typeface="Arial"/>
              <a:cs typeface="Arial"/>
            </a:endParaRPr>
          </a:p>
          <a:p>
            <a:endParaRPr lang="en-CA" sz="1400" dirty="0">
              <a:latin typeface="Arial"/>
              <a:cs typeface="Arial"/>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fontAlgn="t"/>
            <a:endParaRPr lang="en-CA" sz="1400" kern="1200" dirty="0">
              <a:solidFill>
                <a:schemeClr val="tx1"/>
              </a:solidFill>
              <a:latin typeface="Arial" charset="0"/>
              <a:ea typeface="+mn-ea"/>
              <a:cs typeface="+mn-cs"/>
            </a:endParaRPr>
          </a:p>
        </p:txBody>
      </p:sp>
      <p:sp>
        <p:nvSpPr>
          <p:cNvPr id="4" name="Footer Placeholder 3">
            <a:extLst>
              <a:ext uri="{FF2B5EF4-FFF2-40B4-BE49-F238E27FC236}">
                <a16:creationId xmlns:a16="http://schemas.microsoft.com/office/drawing/2014/main" id="{14D61387-932B-1D44-5B11-9EE3C7BEA1CD}"/>
              </a:ext>
            </a:extLst>
          </p:cNvPr>
          <p:cNvSpPr>
            <a:spLocks noGrp="1"/>
          </p:cNvSpPr>
          <p:nvPr>
            <p:ph type="ftr" sz="quarter" idx="10"/>
          </p:nvPr>
        </p:nvSpPr>
        <p:spPr/>
        <p:txBody>
          <a:bodyPr/>
          <a:lstStyle/>
          <a:p>
            <a:pPr>
              <a:defRPr/>
            </a:pPr>
            <a:r>
              <a:rPr lang="en-US">
                <a:solidFill>
                  <a:srgbClr val="000000"/>
                </a:solidFill>
              </a:rPr>
              <a:t>Slide</a:t>
            </a:r>
          </a:p>
        </p:txBody>
      </p:sp>
      <p:sp>
        <p:nvSpPr>
          <p:cNvPr id="5" name="Slide Number Placeholder 4">
            <a:extLst>
              <a:ext uri="{FF2B5EF4-FFF2-40B4-BE49-F238E27FC236}">
                <a16:creationId xmlns:a16="http://schemas.microsoft.com/office/drawing/2014/main" id="{02CF4D73-37B1-D804-B6A2-1E0D35271533}"/>
              </a:ext>
            </a:extLst>
          </p:cNvPr>
          <p:cNvSpPr>
            <a:spLocks noGrp="1"/>
          </p:cNvSpPr>
          <p:nvPr>
            <p:ph type="sldNum" sz="quarter" idx="11"/>
          </p:nvPr>
        </p:nvSpPr>
        <p:spPr/>
        <p:txBody>
          <a:bodyPr/>
          <a:lstStyle/>
          <a:p>
            <a:pPr defTabSz="895395">
              <a:defRPr/>
            </a:pPr>
            <a:fld id="{F2973E1E-4D94-4633-A02D-274729C9E7CF}" type="slidenum">
              <a:rPr lang="en-US" altLang="en-US">
                <a:solidFill>
                  <a:srgbClr val="000000"/>
                </a:solidFill>
              </a:rPr>
              <a:pPr defTabSz="895395">
                <a:defRPr/>
              </a:pPr>
              <a:t>3</a:t>
            </a:fld>
            <a:endParaRPr lang="en-US" altLang="en-US">
              <a:solidFill>
                <a:srgbClr val="000000"/>
              </a:solidFill>
            </a:endParaRPr>
          </a:p>
        </p:txBody>
      </p:sp>
    </p:spTree>
    <p:extLst>
      <p:ext uri="{BB962C8B-B14F-4D97-AF65-F5344CB8AC3E}">
        <p14:creationId xmlns:p14="http://schemas.microsoft.com/office/powerpoint/2010/main" val="3656290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9D657-360F-DDCB-7CA0-C34BC4294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636C0-418F-1592-769B-0CEADB901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758AE9-0C6D-5017-582C-DBBB573286D2}"/>
              </a:ext>
            </a:extLst>
          </p:cNvPr>
          <p:cNvSpPr>
            <a:spLocks noGrp="1"/>
          </p:cNvSpPr>
          <p:nvPr>
            <p:ph type="body" idx="1"/>
          </p:nvPr>
        </p:nvSpPr>
        <p:spPr/>
        <p:txBody>
          <a:bodyPr/>
          <a:lstStyle/>
          <a:p>
            <a:pPr rtl="0" eaLnBrk="1" fontAlgn="ctr" latinLnBrk="0" hangingPunct="1"/>
            <a:r>
              <a:rPr lang="en-CA" sz="1200" b="0" i="0" u="none" strike="noStrike" kern="1200" dirty="0">
                <a:solidFill>
                  <a:schemeClr val="tx1"/>
                </a:solidFill>
                <a:effectLst/>
                <a:latin typeface="Arial" charset="0"/>
                <a:ea typeface="+mn-ea"/>
                <a:cs typeface="+mn-cs"/>
              </a:rPr>
              <a:t>Aircraft</a:t>
            </a:r>
          </a:p>
          <a:p>
            <a:pPr rtl="0" eaLnBrk="1" fontAlgn="ctr" latinLnBrk="0" hangingPunct="1"/>
            <a:r>
              <a:rPr lang="en-CA" sz="1200" b="0" i="0" u="none" strike="noStrike" kern="1200" dirty="0">
                <a:solidFill>
                  <a:schemeClr val="tx1"/>
                </a:solidFill>
                <a:effectLst/>
                <a:latin typeface="Arial" charset="0"/>
                <a:ea typeface="+mn-ea"/>
                <a:cs typeface="+mn-cs"/>
              </a:rPr>
              <a:t>Hangars</a:t>
            </a:r>
          </a:p>
          <a:p>
            <a:pPr rtl="0" eaLnBrk="1" fontAlgn="ctr" latinLnBrk="0" hangingPunct="1"/>
            <a:r>
              <a:rPr lang="en-CA" sz="1200" b="0" i="0" u="none" strike="noStrike" kern="1200" dirty="0">
                <a:solidFill>
                  <a:schemeClr val="tx1"/>
                </a:solidFill>
                <a:effectLst/>
                <a:latin typeface="Arial" charset="0"/>
                <a:ea typeface="+mn-ea"/>
                <a:cs typeface="+mn-cs"/>
              </a:rPr>
              <a:t>Flights</a:t>
            </a:r>
          </a:p>
          <a:p>
            <a:pPr rtl="0" eaLnBrk="1" fontAlgn="ctr" latinLnBrk="0" hangingPunct="1"/>
            <a:r>
              <a:rPr lang="en-CA" sz="1200" b="0" i="0" u="none" strike="noStrike" kern="1200" dirty="0">
                <a:solidFill>
                  <a:schemeClr val="tx1"/>
                </a:solidFill>
                <a:effectLst/>
                <a:latin typeface="Arial" charset="0"/>
                <a:ea typeface="+mn-ea"/>
                <a:cs typeface="+mn-cs"/>
              </a:rPr>
              <a:t>Operations</a:t>
            </a:r>
          </a:p>
          <a:p>
            <a:pPr rtl="0" eaLnBrk="1" fontAlgn="ctr" latinLnBrk="0" hangingPunct="1"/>
            <a:r>
              <a:rPr lang="en-CA" sz="1200" b="0" i="0" u="none" strike="noStrike" kern="1200" dirty="0">
                <a:solidFill>
                  <a:schemeClr val="tx1"/>
                </a:solidFill>
                <a:effectLst/>
                <a:latin typeface="Arial" charset="0"/>
                <a:ea typeface="+mn-ea"/>
                <a:cs typeface="+mn-cs"/>
              </a:rPr>
              <a:t>Infrastructure</a:t>
            </a:r>
          </a:p>
          <a:p>
            <a:pPr rtl="0" eaLnBrk="1" fontAlgn="ctr" latinLnBrk="0" hangingPunct="1"/>
            <a:r>
              <a:rPr lang="en-CA" sz="1200" b="0" i="0" u="none" strike="noStrike" kern="1200" dirty="0">
                <a:solidFill>
                  <a:schemeClr val="tx1"/>
                </a:solidFill>
                <a:effectLst/>
                <a:latin typeface="Arial" charset="0"/>
                <a:ea typeface="+mn-ea"/>
                <a:cs typeface="+mn-cs"/>
              </a:rPr>
              <a:t>Transportation Asset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b="0" i="0" kern="1200" dirty="0">
                <a:solidFill>
                  <a:schemeClr val="tx1"/>
                </a:solidFill>
                <a:effectLst/>
                <a:latin typeface="Arial" charset="0"/>
                <a:ea typeface="+mn-ea"/>
                <a:cs typeface="+mn-cs"/>
              </a:rPr>
              <a:t>Beyond serving aircraft, the airport provides the infrastructure needed to attract aerospace and aviation related employers, develop employment lands, strengthen connectivity to markets, and support long-term economic growth across Simcoe County and the broader region.“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fontAlgn="t"/>
            <a:r>
              <a:rPr lang="en-CA" sz="1200" b="0" i="0" kern="1200" dirty="0">
                <a:solidFill>
                  <a:schemeClr val="tx1"/>
                </a:solidFill>
                <a:effectLst/>
                <a:latin typeface="Arial" charset="0"/>
                <a:ea typeface="+mn-ea"/>
                <a:cs typeface="+mn-cs"/>
              </a:rPr>
              <a:t>Even if that company never ships products by air, executives, engineers, customers, suppliers, investors, and specialized workers often travel through airports.</a:t>
            </a:r>
          </a:p>
          <a:p>
            <a:pPr fontAlgn="t"/>
            <a:r>
              <a:rPr lang="en-CA" sz="1200" b="0" i="0" kern="1200" dirty="0">
                <a:solidFill>
                  <a:schemeClr val="tx1"/>
                </a:solidFill>
                <a:effectLst/>
                <a:latin typeface="Arial" charset="0"/>
                <a:ea typeface="+mn-ea"/>
                <a:cs typeface="+mn-cs"/>
              </a:rPr>
              <a:t>A strong airport can reduce travel times, improve connectivity, and increase a region's competitiveness.</a:t>
            </a:r>
          </a:p>
          <a:p>
            <a:pPr fontAlgn="t"/>
            <a:endParaRPr lang="en-CA" sz="1200" b="0" i="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b="0" i="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b="0" i="0" kern="1200" dirty="0">
                <a:solidFill>
                  <a:schemeClr val="tx1"/>
                </a:solidFill>
                <a:effectLst/>
                <a:latin typeface="Arial" charset="0"/>
                <a:ea typeface="+mn-ea"/>
                <a:cs typeface="+mn-cs"/>
              </a:rPr>
              <a:t>When we think about economic infrastructure, we typically think about highways, railways, water systems, and industrial parks. Airports belong in that same conversation. They provide connectivity that helps businesses reach customers, suppliers, talent, investors, and markets while also supporting emergency services and high-value employment.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b="1" u="sng" dirty="0"/>
          </a:p>
          <a:p>
            <a:pPr>
              <a:lnSpc>
                <a:spcPct val="100000"/>
              </a:lnSpc>
            </a:pPr>
            <a:endParaRPr lang="en-CA" sz="1200" dirty="0">
              <a:latin typeface="Arial"/>
              <a:cs typeface="Arial"/>
            </a:endParaRPr>
          </a:p>
          <a:p>
            <a:pPr rtl="0" eaLnBrk="1" fontAlgn="ctr" latinLnBrk="0" hangingPunct="1"/>
            <a:r>
              <a:rPr lang="en-CA" sz="1200" b="0" i="0" u="none" strike="noStrike" kern="1200" dirty="0">
                <a:solidFill>
                  <a:schemeClr val="tx1"/>
                </a:solidFill>
                <a:effectLst/>
                <a:latin typeface="Arial" charset="0"/>
                <a:ea typeface="+mn-ea"/>
                <a:cs typeface="+mn-cs"/>
              </a:rPr>
              <a:t>Aircraft</a:t>
            </a:r>
          </a:p>
          <a:p>
            <a:pPr rtl="0" eaLnBrk="1" fontAlgn="ctr" latinLnBrk="0" hangingPunct="1"/>
            <a:r>
              <a:rPr lang="en-CA" sz="1200" b="0" i="0" u="none" strike="noStrike" kern="1200" dirty="0">
                <a:solidFill>
                  <a:schemeClr val="tx1"/>
                </a:solidFill>
                <a:effectLst/>
                <a:latin typeface="Arial" charset="0"/>
                <a:ea typeface="+mn-ea"/>
                <a:cs typeface="+mn-cs"/>
              </a:rPr>
              <a:t>Hangars</a:t>
            </a:r>
          </a:p>
          <a:p>
            <a:pPr rtl="0" eaLnBrk="1" fontAlgn="ctr" latinLnBrk="0" hangingPunct="1"/>
            <a:r>
              <a:rPr lang="en-CA" sz="1200" b="0" i="0" u="none" strike="noStrike" kern="1200" dirty="0">
                <a:solidFill>
                  <a:schemeClr val="tx1"/>
                </a:solidFill>
                <a:effectLst/>
                <a:latin typeface="Arial" charset="0"/>
                <a:ea typeface="+mn-ea"/>
                <a:cs typeface="+mn-cs"/>
              </a:rPr>
              <a:t>Flights</a:t>
            </a:r>
          </a:p>
          <a:p>
            <a:pPr rtl="0" eaLnBrk="1" fontAlgn="ctr" latinLnBrk="0" hangingPunct="1"/>
            <a:r>
              <a:rPr lang="en-CA" sz="1200" b="0" i="0" u="none" strike="noStrike" kern="1200" dirty="0">
                <a:solidFill>
                  <a:schemeClr val="tx1"/>
                </a:solidFill>
                <a:effectLst/>
                <a:latin typeface="Arial" charset="0"/>
                <a:ea typeface="+mn-ea"/>
                <a:cs typeface="+mn-cs"/>
              </a:rPr>
              <a:t>Operations</a:t>
            </a:r>
          </a:p>
          <a:p>
            <a:pPr rtl="0" eaLnBrk="1" fontAlgn="ctr" latinLnBrk="0" hangingPunct="1"/>
            <a:r>
              <a:rPr lang="en-CA" sz="1200" b="0" i="0" u="none" strike="noStrike" kern="1200" dirty="0">
                <a:solidFill>
                  <a:schemeClr val="tx1"/>
                </a:solidFill>
                <a:effectLst/>
                <a:latin typeface="Arial" charset="0"/>
                <a:ea typeface="+mn-ea"/>
                <a:cs typeface="+mn-cs"/>
              </a:rPr>
              <a:t>Infrastructure</a:t>
            </a:r>
          </a:p>
          <a:p>
            <a:pPr rtl="0" eaLnBrk="1" fontAlgn="ctr" latinLnBrk="0" hangingPunct="1"/>
            <a:r>
              <a:rPr lang="en-CA" sz="1200" b="0" i="0" u="none" strike="noStrike" kern="1200" dirty="0">
                <a:solidFill>
                  <a:schemeClr val="tx1"/>
                </a:solidFill>
                <a:effectLst/>
                <a:latin typeface="Arial" charset="0"/>
                <a:ea typeface="+mn-ea"/>
                <a:cs typeface="+mn-cs"/>
              </a:rPr>
              <a:t>Transportation Asset</a:t>
            </a:r>
          </a:p>
          <a:p>
            <a:pPr>
              <a:lnSpc>
                <a:spcPct val="100000"/>
              </a:lnSpc>
            </a:pPr>
            <a:endParaRPr lang="en-CA" sz="1200" dirty="0">
              <a:latin typeface="Arial"/>
              <a:cs typeface="Arial"/>
            </a:endParaRPr>
          </a:p>
          <a:p>
            <a:pPr>
              <a:lnSpc>
                <a:spcPct val="100000"/>
              </a:lnSpc>
            </a:pPr>
            <a:r>
              <a:rPr lang="en-CA" sz="1200" dirty="0">
                <a:latin typeface="Arial"/>
                <a:cs typeface="Arial"/>
              </a:rPr>
              <a:t> and trade connectivity</a:t>
            </a:r>
          </a:p>
          <a:p>
            <a:pPr>
              <a:lnSpc>
                <a:spcPct val="100000"/>
              </a:lnSpc>
            </a:pPr>
            <a:r>
              <a:rPr lang="en-CA" sz="1200" dirty="0">
                <a:latin typeface="Arial"/>
                <a:cs typeface="Arial"/>
              </a:rPr>
              <a:t>Support business attraction and expansion </a:t>
            </a:r>
          </a:p>
          <a:p>
            <a:pPr>
              <a:lnSpc>
                <a:spcPct val="100000"/>
              </a:lnSpc>
            </a:pPr>
            <a:r>
              <a:rPr lang="en-CA" sz="1200" dirty="0">
                <a:latin typeface="Arial"/>
                <a:cs typeface="Arial"/>
              </a:rPr>
              <a:t>Support tourism and visitor spending </a:t>
            </a:r>
          </a:p>
          <a:p>
            <a:pPr>
              <a:lnSpc>
                <a:spcPct val="100000"/>
              </a:lnSpc>
            </a:pPr>
            <a:r>
              <a:rPr lang="en-CA" sz="1200" dirty="0">
                <a:latin typeface="Arial"/>
                <a:cs typeface="Arial"/>
              </a:rPr>
              <a:t>Provide critical emergency services infrastructure </a:t>
            </a:r>
          </a:p>
          <a:p>
            <a:pPr>
              <a:lnSpc>
                <a:spcPct val="100000"/>
              </a:lnSpc>
            </a:pPr>
            <a:r>
              <a:rPr lang="en-CA" sz="1200" dirty="0">
                <a:latin typeface="Arial"/>
                <a:cs typeface="Arial"/>
              </a:rPr>
              <a:t>Employment Lands and Investment</a:t>
            </a:r>
          </a:p>
          <a:p>
            <a:pPr>
              <a:lnSpc>
                <a:spcPct val="100000"/>
              </a:lnSpc>
            </a:pPr>
            <a:r>
              <a:rPr lang="en-CA" sz="1200" dirty="0">
                <a:latin typeface="Arial"/>
                <a:cs typeface="Arial"/>
              </a:rPr>
              <a:t>Supports Strategic Industries</a:t>
            </a:r>
          </a:p>
          <a:p>
            <a:endParaRPr lang="en-CA"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b="1" u="sng" dirty="0"/>
          </a:p>
        </p:txBody>
      </p:sp>
      <p:sp>
        <p:nvSpPr>
          <p:cNvPr id="4" name="Footer Placeholder 3">
            <a:extLst>
              <a:ext uri="{FF2B5EF4-FFF2-40B4-BE49-F238E27FC236}">
                <a16:creationId xmlns:a16="http://schemas.microsoft.com/office/drawing/2014/main" id="{F37CCCC4-4D45-F92C-EDC9-F5B5888CC4C6}"/>
              </a:ext>
            </a:extLst>
          </p:cNvPr>
          <p:cNvSpPr>
            <a:spLocks noGrp="1"/>
          </p:cNvSpPr>
          <p:nvPr>
            <p:ph type="ftr" sz="quarter" idx="4"/>
          </p:nvPr>
        </p:nvSpPr>
        <p:spPr/>
        <p:txBody>
          <a:bodyPr/>
          <a:lstStyle/>
          <a:p>
            <a:pPr>
              <a:defRPr/>
            </a:pPr>
            <a:r>
              <a:rPr lang="en-US"/>
              <a:t>Slide</a:t>
            </a:r>
          </a:p>
        </p:txBody>
      </p:sp>
      <p:sp>
        <p:nvSpPr>
          <p:cNvPr id="5" name="Slide Number Placeholder 4">
            <a:extLst>
              <a:ext uri="{FF2B5EF4-FFF2-40B4-BE49-F238E27FC236}">
                <a16:creationId xmlns:a16="http://schemas.microsoft.com/office/drawing/2014/main" id="{F575B5D3-0AA2-B106-BB66-D320EF5BF4DF}"/>
              </a:ext>
            </a:extLst>
          </p:cNvPr>
          <p:cNvSpPr>
            <a:spLocks noGrp="1"/>
          </p:cNvSpPr>
          <p:nvPr>
            <p:ph type="sldNum" sz="quarter" idx="5"/>
          </p:nvPr>
        </p:nvSpPr>
        <p:spPr/>
        <p:txBody>
          <a:bodyPr/>
          <a:lstStyle/>
          <a:p>
            <a:pPr>
              <a:defRPr/>
            </a:pPr>
            <a:fld id="{F2973E1E-4D94-4633-A02D-274729C9E7CF}" type="slidenum">
              <a:rPr lang="en-US" altLang="en-US" smtClean="0"/>
              <a:pPr>
                <a:defRPr/>
              </a:pPr>
              <a:t>4</a:t>
            </a:fld>
            <a:endParaRPr lang="en-US" altLang="en-US"/>
          </a:p>
        </p:txBody>
      </p:sp>
    </p:spTree>
    <p:extLst>
      <p:ext uri="{BB962C8B-B14F-4D97-AF65-F5344CB8AC3E}">
        <p14:creationId xmlns:p14="http://schemas.microsoft.com/office/powerpoint/2010/main" val="1156209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58E7A-1F52-B6A7-2A77-69ACF8A84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28FAE-DE10-C673-61A2-279FD7967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94573A-4A04-5440-AF21-61ADBFD62F70}"/>
              </a:ext>
            </a:extLst>
          </p:cNvPr>
          <p:cNvSpPr>
            <a:spLocks noGrp="1"/>
          </p:cNvSpPr>
          <p:nvPr>
            <p:ph type="body" idx="1"/>
          </p:nvPr>
        </p:nvSpPr>
        <p:spPr/>
        <p:txBody>
          <a:bodyPr/>
          <a:lstStyle/>
          <a:p>
            <a:pPr marL="0" indent="0">
              <a:buFont typeface="Arial" panose="020B0604020202020204" pitchFamily="34" charset="0"/>
              <a:buNone/>
            </a:pPr>
            <a:endParaRPr lang="en-CA" sz="1400" b="0"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 LSRA provides a full range of aviation services supporting general aviation, business and charter operations, emergency services (air ambulance, search and rescue) and regional economic activity.</a:t>
            </a:r>
            <a:endParaRPr lang="en-CA" sz="1400" b="0" dirty="0">
              <a:latin typeface="Arial"/>
              <a:cs typeface="Arial"/>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400" b="0" dirty="0">
                <a:latin typeface="Arial" panose="020B0604020202020204" pitchFamily="34" charset="0"/>
                <a:cs typeface="Arial" panose="020B0604020202020204" pitchFamily="34" charset="0"/>
              </a:rPr>
              <a:t>Approx. 36, 000 movements in 2025 – seeing that # continue to grow</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400" dirty="0"/>
              <a:t> One of the largest user groups of the airport are Essential Service providers such as the Ontario Provincial Police, Ornge Air Ambulance and Hydro One Helicopter Services with other essential service providers such as the DND and the RCMP.    - over 50% of jet traffic last year </a:t>
            </a:r>
            <a:endParaRPr lang="en-CA" sz="1400" b="0"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400" b="1" i="0" u="none" strike="noStrike" spc="0" dirty="0">
                <a:solidFill>
                  <a:schemeClr val="tx1"/>
                </a:solidFill>
                <a:effectLst/>
                <a:latin typeface="Arial" panose="020B0604020202020204" pitchFamily="34" charset="0"/>
                <a:cs typeface="Arial" panose="020B0604020202020204" pitchFamily="34" charset="0"/>
              </a:rPr>
              <a:t>Strategic Direction: </a:t>
            </a:r>
            <a:r>
              <a:rPr lang="en-CA" sz="1400" b="0" i="0" u="none" strike="noStrike" spc="0" dirty="0">
                <a:solidFill>
                  <a:schemeClr val="tx1"/>
                </a:solidFill>
                <a:effectLst/>
                <a:latin typeface="Arial" panose="020B0604020202020204" pitchFamily="34" charset="0"/>
                <a:cs typeface="Arial" panose="020B0604020202020204" pitchFamily="34" charset="0"/>
              </a:rPr>
              <a:t>The LSRA Strategic Plan sets out a long-term vision for developing LSRA as a key regional hub supporting economic development and job creation, with growth occurring in phases based on demand</a:t>
            </a:r>
            <a:r>
              <a:rPr lang="en-US" sz="1400" b="0" i="0" dirty="0">
                <a:solidFill>
                  <a:schemeClr val="tx1"/>
                </a:solidFill>
                <a:effectLst/>
                <a:latin typeface="Arial" panose="020B0604020202020204" pitchFamily="34" charset="0"/>
                <a:cs typeface="Arial" panose="020B0604020202020204" pitchFamily="34" charset="0"/>
              </a:rPr>
              <a:t>​</a:t>
            </a:r>
          </a:p>
          <a:p>
            <a:pPr marL="0" indent="0">
              <a:buFont typeface="Arial" panose="020B0604020202020204" pitchFamily="34" charset="0"/>
              <a:buNone/>
            </a:pPr>
            <a:endParaRPr lang="en-CA" sz="1400" b="0" dirty="0">
              <a:highlight>
                <a:srgbClr val="FFFF00"/>
              </a:highlight>
              <a:latin typeface="Arial" panose="020B0604020202020204" pitchFamily="34" charset="0"/>
              <a:cs typeface="Arial" panose="020B0604020202020204" pitchFamily="34" charset="0"/>
            </a:endParaRPr>
          </a:p>
          <a:p>
            <a:pPr marL="0" marR="0" lvl="0" indent="0" algn="l" defTabSz="914400">
              <a:lnSpc>
                <a:spcPct val="100000"/>
              </a:lnSpc>
              <a:spcBef>
                <a:spcPct val="30000"/>
              </a:spcBef>
              <a:spcAft>
                <a:spcPct val="0"/>
              </a:spcAft>
              <a:buClrTx/>
              <a:buSzTx/>
              <a:buFontTx/>
              <a:buNone/>
              <a:tabLst/>
              <a:defRPr/>
            </a:pPr>
            <a:r>
              <a:rPr lang="en-CA" sz="1400" b="0" i="0" kern="1200" dirty="0">
                <a:solidFill>
                  <a:schemeClr val="tx1"/>
                </a:solidFill>
                <a:effectLst/>
                <a:latin typeface="Arial"/>
                <a:cs typeface="Arial"/>
              </a:rPr>
              <a:t>There are 14 staff at the airport in administrative and operational roles. </a:t>
            </a:r>
          </a:p>
          <a:p>
            <a:pPr marL="0" marR="0" lvl="0" indent="0" algn="l" defTabSz="914400">
              <a:lnSpc>
                <a:spcPct val="100000"/>
              </a:lnSpc>
              <a:spcBef>
                <a:spcPct val="30000"/>
              </a:spcBef>
              <a:spcAft>
                <a:spcPct val="0"/>
              </a:spcAft>
              <a:buClrTx/>
              <a:buSzTx/>
              <a:buFontTx/>
              <a:buNone/>
              <a:tabLst/>
              <a:defRPr/>
            </a:pPr>
            <a:r>
              <a:rPr lang="en-CA" sz="1400" b="0" i="0" kern="1200" dirty="0">
                <a:solidFill>
                  <a:schemeClr val="tx1"/>
                </a:solidFill>
                <a:effectLst/>
                <a:latin typeface="Arial"/>
                <a:cs typeface="Arial"/>
              </a:rPr>
              <a:t>The airport is staffed 7 days per week, 14 hours per day with 24-hour call-out availability. </a:t>
            </a:r>
          </a:p>
          <a:p>
            <a:pPr marL="285750" indent="-285750">
              <a:buFont typeface="Arial" panose="020B0604020202020204" pitchFamily="34" charset="0"/>
              <a:buChar char="•"/>
            </a:pPr>
            <a:endParaRPr lang="en-CA" sz="1400" b="0" dirty="0">
              <a:highlight>
                <a:srgbClr val="FFFF00"/>
              </a:highligh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CA" sz="1400" dirty="0">
              <a:latin typeface="Arial" panose="020B0604020202020204" pitchFamily="34" charset="0"/>
              <a:cs typeface="Arial" panose="020B0604020202020204" pitchFamily="34" charset="0"/>
            </a:endParaRPr>
          </a:p>
          <a:p>
            <a:pPr fontAlgn="t"/>
            <a:endParaRPr lang="en-CA" sz="1400" dirty="0">
              <a:cs typeface="Arial" charset="0"/>
            </a:endParaRPr>
          </a:p>
        </p:txBody>
      </p:sp>
      <p:sp>
        <p:nvSpPr>
          <p:cNvPr id="4" name="Footer Placeholder 3">
            <a:extLst>
              <a:ext uri="{FF2B5EF4-FFF2-40B4-BE49-F238E27FC236}">
                <a16:creationId xmlns:a16="http://schemas.microsoft.com/office/drawing/2014/main" id="{1B7DE60A-16A5-9C24-E0B0-952E03CCE2E3}"/>
              </a:ext>
            </a:extLst>
          </p:cNvPr>
          <p:cNvSpPr>
            <a:spLocks noGrp="1"/>
          </p:cNvSpPr>
          <p:nvPr>
            <p:ph type="ftr" sz="quarter" idx="10"/>
          </p:nvPr>
        </p:nvSpPr>
        <p:spPr/>
        <p:txBody>
          <a:bodyPr/>
          <a:lstStyle/>
          <a:p>
            <a:pPr>
              <a:defRPr/>
            </a:pPr>
            <a:r>
              <a:rPr lang="en-US">
                <a:solidFill>
                  <a:srgbClr val="000000"/>
                </a:solidFill>
              </a:rPr>
              <a:t>Slide</a:t>
            </a:r>
          </a:p>
        </p:txBody>
      </p:sp>
      <p:sp>
        <p:nvSpPr>
          <p:cNvPr id="5" name="Slide Number Placeholder 4">
            <a:extLst>
              <a:ext uri="{FF2B5EF4-FFF2-40B4-BE49-F238E27FC236}">
                <a16:creationId xmlns:a16="http://schemas.microsoft.com/office/drawing/2014/main" id="{8D2CB356-F9F5-406B-41A4-FAC73ABBDF3A}"/>
              </a:ext>
            </a:extLst>
          </p:cNvPr>
          <p:cNvSpPr>
            <a:spLocks noGrp="1"/>
          </p:cNvSpPr>
          <p:nvPr>
            <p:ph type="sldNum" sz="quarter" idx="11"/>
          </p:nvPr>
        </p:nvSpPr>
        <p:spPr/>
        <p:txBody>
          <a:bodyPr/>
          <a:lstStyle/>
          <a:p>
            <a:pPr defTabSz="907035">
              <a:defRPr/>
            </a:pPr>
            <a:fld id="{F2973E1E-4D94-4633-A02D-274729C9E7CF}" type="slidenum">
              <a:rPr lang="en-US" altLang="en-US">
                <a:solidFill>
                  <a:srgbClr val="000000"/>
                </a:solidFill>
              </a:rPr>
              <a:pPr defTabSz="907035">
                <a:defRPr/>
              </a:pPr>
              <a:t>5</a:t>
            </a:fld>
            <a:endParaRPr lang="en-US" altLang="en-US">
              <a:solidFill>
                <a:srgbClr val="000000"/>
              </a:solidFill>
            </a:endParaRPr>
          </a:p>
        </p:txBody>
      </p:sp>
    </p:spTree>
    <p:extLst>
      <p:ext uri="{BB962C8B-B14F-4D97-AF65-F5344CB8AC3E}">
        <p14:creationId xmlns:p14="http://schemas.microsoft.com/office/powerpoint/2010/main" val="2347100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CA" sz="1200" b="1" i="0" kern="1200" dirty="0">
                <a:solidFill>
                  <a:schemeClr val="tx1"/>
                </a:solidFill>
                <a:effectLst/>
                <a:latin typeface="Arial" charset="0"/>
                <a:ea typeface="+mn-ea"/>
                <a:cs typeface="+mn-cs"/>
              </a:rPr>
              <a:t>Phase I: Position the Airport for Growth</a:t>
            </a:r>
          </a:p>
          <a:p>
            <a:pPr fontAlgn="t"/>
            <a:r>
              <a:rPr lang="en-CA" sz="1200" b="0" i="1" kern="1200" dirty="0">
                <a:solidFill>
                  <a:schemeClr val="tx1"/>
                </a:solidFill>
                <a:effectLst/>
                <a:latin typeface="Arial" charset="0"/>
                <a:ea typeface="+mn-ea"/>
                <a:cs typeface="+mn-cs"/>
              </a:rPr>
              <a:t>(Multi‑year, in progress)</a:t>
            </a:r>
            <a:endParaRPr lang="en-CA" sz="1200" b="0" i="0" kern="1200" dirty="0">
              <a:solidFill>
                <a:schemeClr val="tx1"/>
              </a:solidFill>
              <a:effectLst/>
              <a:latin typeface="Arial" charset="0"/>
              <a:ea typeface="+mn-ea"/>
              <a:cs typeface="+mn-cs"/>
            </a:endParaRP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Phase I is focused on strengthening the airport’s foundation by positioning it to attract and support corporate aviation and Maintenance, Repair and Overhaul—commonly referred to as MRO—opportunities.</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Key outcomes include improving infrastructure readiness, advancing employment land development, and creating the conditions needed for aviation-related businesses to operate and expand at the airport.</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By focusing on high‑value employment, stable aviation activity, and revenue generation, Phase I supports long‑term airport sustainability.</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endParaRPr lang="en-CA" sz="1400" kern="1200" dirty="0">
              <a:solidFill>
                <a:schemeClr val="tx1"/>
              </a:solidFill>
              <a:latin typeface="Arial" charset="0"/>
              <a:ea typeface="+mn-ea"/>
              <a:cs typeface="+mn-cs"/>
            </a:endParaRP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KEY PROJECTS –runway widening complete, runway extension to 7000’, working towards airport certification with Transport Canada </a:t>
            </a:r>
          </a:p>
          <a:p>
            <a:pPr fontAlgn="t"/>
            <a:endParaRPr lang="en-CA" sz="1200" b="0" i="0" kern="1200" dirty="0">
              <a:solidFill>
                <a:schemeClr val="tx1"/>
              </a:solidFill>
              <a:effectLst/>
              <a:latin typeface="Arial" charset="0"/>
              <a:ea typeface="+mn-ea"/>
              <a:cs typeface="+mn-cs"/>
            </a:endParaRPr>
          </a:p>
          <a:p>
            <a:pPr fontAlgn="t"/>
            <a:r>
              <a:rPr lang="en-CA" sz="1200" b="1" i="0" kern="1200" dirty="0">
                <a:solidFill>
                  <a:schemeClr val="tx1"/>
                </a:solidFill>
                <a:effectLst/>
                <a:latin typeface="Arial" charset="0"/>
                <a:ea typeface="+mn-ea"/>
                <a:cs typeface="+mn-cs"/>
              </a:rPr>
              <a:t>Phase II: Further Development of the Air Service Business Case</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Phase II builds on the foundation established in Phase I by advancing the business case for scheduled air service.</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This phase focuses on better understanding market demand, travel patterns, and carrier requirements through detailed air service and demand studies.</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Engagement with airlines, the private sector, and other partners is a key component, helping to assess feasibility and identify realistic service opportunities.</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 objective in Phase II is not immediate service launch, but rather ensuring there is a credible, data‑driven case that supports future commercial air service and mitigates financial risk.</a:t>
            </a:r>
          </a:p>
          <a:p>
            <a:endParaRPr lang="en-CA" sz="1400" kern="1200" dirty="0">
              <a:solidFill>
                <a:schemeClr val="tx1"/>
              </a:solidFill>
              <a:latin typeface="Arial" charset="0"/>
              <a:ea typeface="+mn-ea"/>
              <a:cs typeface="+mn-cs"/>
            </a:endParaRPr>
          </a:p>
        </p:txBody>
      </p:sp>
      <p:sp>
        <p:nvSpPr>
          <p:cNvPr id="4" name="Footer Placeholder 3"/>
          <p:cNvSpPr>
            <a:spLocks noGrp="1"/>
          </p:cNvSpPr>
          <p:nvPr>
            <p:ph type="ftr" sz="quarter" idx="10"/>
          </p:nvPr>
        </p:nvSpPr>
        <p:spPr/>
        <p:txBody>
          <a:bodyPr/>
          <a:lstStyle/>
          <a:p>
            <a:pPr>
              <a:defRPr/>
            </a:pPr>
            <a:r>
              <a:rPr lang="en-US">
                <a:solidFill>
                  <a:srgbClr val="000000"/>
                </a:solidFill>
              </a:rPr>
              <a:t>Slide</a:t>
            </a:r>
          </a:p>
        </p:txBody>
      </p:sp>
      <p:sp>
        <p:nvSpPr>
          <p:cNvPr id="5" name="Slide Number Placeholder 4"/>
          <p:cNvSpPr>
            <a:spLocks noGrp="1"/>
          </p:cNvSpPr>
          <p:nvPr>
            <p:ph type="sldNum" sz="quarter" idx="11"/>
          </p:nvPr>
        </p:nvSpPr>
        <p:spPr/>
        <p:txBody>
          <a:bodyPr/>
          <a:lstStyle/>
          <a:p>
            <a:pPr defTabSz="895395">
              <a:defRPr/>
            </a:pPr>
            <a:fld id="{F2973E1E-4D94-4633-A02D-274729C9E7CF}" type="slidenum">
              <a:rPr lang="en-US" altLang="en-US">
                <a:solidFill>
                  <a:srgbClr val="000000"/>
                </a:solidFill>
              </a:rPr>
              <a:pPr defTabSz="895395">
                <a:defRPr/>
              </a:pPr>
              <a:t>6</a:t>
            </a:fld>
            <a:endParaRPr lang="en-US" altLang="en-US">
              <a:solidFill>
                <a:srgbClr val="000000"/>
              </a:solidFill>
            </a:endParaRPr>
          </a:p>
        </p:txBody>
      </p:sp>
    </p:spTree>
    <p:extLst>
      <p:ext uri="{BB962C8B-B14F-4D97-AF65-F5344CB8AC3E}">
        <p14:creationId xmlns:p14="http://schemas.microsoft.com/office/powerpoint/2010/main" val="2854788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09B1E-7595-DA79-C322-21783D9C7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B5C16-A583-D03D-DF03-59431E2E0F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1518F-BA85-94BD-17F4-34CD9AB69D07}"/>
              </a:ext>
            </a:extLst>
          </p:cNvPr>
          <p:cNvSpPr>
            <a:spLocks noGrp="1"/>
          </p:cNvSpPr>
          <p:nvPr>
            <p:ph type="body" idx="1"/>
          </p:nvPr>
        </p:nvSpPr>
        <p:spPr/>
        <p:txBody>
          <a:bodyPr/>
          <a:lstStyle/>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altLang="en-US" sz="1400" kern="1200" dirty="0">
                <a:solidFill>
                  <a:schemeClr val="tx1"/>
                </a:solidFill>
                <a:latin typeface="Arial" charset="0"/>
                <a:ea typeface="+mn-ea"/>
                <a:cs typeface="+mn-cs"/>
              </a:rPr>
              <a:t>6,000’ x 150’ runway</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altLang="en-US" sz="1400" kern="1200" dirty="0">
                <a:solidFill>
                  <a:schemeClr val="tx1"/>
                </a:solidFill>
                <a:latin typeface="Arial" charset="0"/>
                <a:ea typeface="+mn-ea"/>
                <a:cs typeface="+mn-cs"/>
              </a:rPr>
              <a:t>Overall airport site 595 acres </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altLang="en-US" sz="1200" b="0" i="0" kern="1200" dirty="0">
                <a:solidFill>
                  <a:schemeClr val="tx1"/>
                </a:solidFill>
                <a:effectLst/>
                <a:latin typeface="Arial" charset="0"/>
                <a:ea typeface="+mn-ea"/>
                <a:cs typeface="+mn-cs"/>
              </a:rPr>
              <a:t>Fully  commercial development lots – only 3 lots remaining. </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altLang="en-US" sz="1200" kern="1200" dirty="0">
                <a:solidFill>
                  <a:schemeClr val="tx1"/>
                </a:solidFill>
                <a:latin typeface="Arial" charset="0"/>
                <a:ea typeface="+mn-ea"/>
                <a:cs typeface="+mn-cs"/>
              </a:rPr>
              <a:t>12 businesses &amp; agencies located at the airport, employing 130 people - Cumulative 130,000 sq. ft. of commercial hangar space/businesses. </a:t>
            </a:r>
            <a:endParaRPr lang="en-CA" altLang="en-US" sz="1200" b="0" i="0" kern="1200" dirty="0">
              <a:solidFill>
                <a:schemeClr val="tx1"/>
              </a:solidFill>
              <a:effectLst/>
              <a:latin typeface="Arial" charset="0"/>
              <a:ea typeface="+mn-ea"/>
              <a:cs typeface="+mn-cs"/>
            </a:endParaRP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effectLst/>
                <a:latin typeface="Arial" charset="0"/>
                <a:ea typeface="+mn-ea"/>
                <a:cs typeface="+mn-cs"/>
              </a:rPr>
              <a:t> CBSA provides international-clearance services that enable CYLS to operate as a Commercial Port of Entry for passengers and freight</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altLang="en-US" sz="1400" kern="1200" dirty="0">
                <a:solidFill>
                  <a:schemeClr val="tx1"/>
                </a:solidFill>
                <a:latin typeface="Arial" charset="0"/>
                <a:ea typeface="+mn-ea"/>
                <a:cs typeface="+mn-cs"/>
              </a:rPr>
              <a:t>Transit services through LINX </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altLang="en-US" sz="1400" kern="1200" dirty="0">
                <a:solidFill>
                  <a:schemeClr val="tx1"/>
                </a:solidFill>
                <a:latin typeface="Arial" charset="0"/>
                <a:ea typeface="+mn-ea"/>
                <a:cs typeface="+mn-cs"/>
              </a:rPr>
              <a:t>Approximately 200 acres of additional </a:t>
            </a:r>
            <a:r>
              <a:rPr lang="en-CA" altLang="en-US" sz="1400" kern="1200" dirty="0" err="1">
                <a:solidFill>
                  <a:schemeClr val="tx1"/>
                </a:solidFill>
                <a:latin typeface="Arial" charset="0"/>
                <a:ea typeface="+mn-ea"/>
                <a:cs typeface="+mn-cs"/>
              </a:rPr>
              <a:t>unserviced</a:t>
            </a:r>
            <a:r>
              <a:rPr lang="en-CA" altLang="en-US" sz="1400" kern="1200" dirty="0">
                <a:solidFill>
                  <a:schemeClr val="tx1"/>
                </a:solidFill>
                <a:latin typeface="Arial" charset="0"/>
                <a:ea typeface="+mn-ea"/>
                <a:cs typeface="+mn-cs"/>
              </a:rPr>
              <a:t> lands available for future commercial development </a:t>
            </a:r>
          </a:p>
          <a:p>
            <a:endParaRPr lang="en-CA" altLang="en-US" dirty="0">
              <a:latin typeface="Arial" panose="020B060402020202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01ED3019-7D18-09FD-B965-CC337A942A43}"/>
              </a:ext>
            </a:extLst>
          </p:cNvPr>
          <p:cNvSpPr>
            <a:spLocks noGrp="1"/>
          </p:cNvSpPr>
          <p:nvPr>
            <p:ph type="ftr" sz="quarter" idx="10"/>
          </p:nvPr>
        </p:nvSpPr>
        <p:spPr/>
        <p:txBody>
          <a:bodyPr/>
          <a:lstStyle/>
          <a:p>
            <a:pPr>
              <a:defRPr/>
            </a:pPr>
            <a:r>
              <a:rPr lang="en-US">
                <a:solidFill>
                  <a:srgbClr val="000000"/>
                </a:solidFill>
              </a:rPr>
              <a:t>Slide</a:t>
            </a:r>
          </a:p>
        </p:txBody>
      </p:sp>
      <p:sp>
        <p:nvSpPr>
          <p:cNvPr id="5" name="Slide Number Placeholder 4">
            <a:extLst>
              <a:ext uri="{FF2B5EF4-FFF2-40B4-BE49-F238E27FC236}">
                <a16:creationId xmlns:a16="http://schemas.microsoft.com/office/drawing/2014/main" id="{6946511C-03CE-1418-CCD8-A8DD1B5018A1}"/>
              </a:ext>
            </a:extLst>
          </p:cNvPr>
          <p:cNvSpPr>
            <a:spLocks noGrp="1"/>
          </p:cNvSpPr>
          <p:nvPr>
            <p:ph type="sldNum" sz="quarter" idx="11"/>
          </p:nvPr>
        </p:nvSpPr>
        <p:spPr/>
        <p:txBody>
          <a:bodyPr/>
          <a:lstStyle/>
          <a:p>
            <a:pPr defTabSz="895395">
              <a:defRPr/>
            </a:pPr>
            <a:fld id="{F2973E1E-4D94-4633-A02D-274729C9E7CF}" type="slidenum">
              <a:rPr lang="en-US" altLang="en-US">
                <a:solidFill>
                  <a:srgbClr val="000000"/>
                </a:solidFill>
              </a:rPr>
              <a:pPr defTabSz="895395">
                <a:defRPr/>
              </a:pPr>
              <a:t>7</a:t>
            </a:fld>
            <a:endParaRPr lang="en-US" altLang="en-US">
              <a:solidFill>
                <a:srgbClr val="000000"/>
              </a:solidFill>
            </a:endParaRPr>
          </a:p>
        </p:txBody>
      </p:sp>
    </p:spTree>
    <p:extLst>
      <p:ext uri="{BB962C8B-B14F-4D97-AF65-F5344CB8AC3E}">
        <p14:creationId xmlns:p14="http://schemas.microsoft.com/office/powerpoint/2010/main" val="428918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3BC5-B17A-5B77-D533-969A735DD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5EB68-5D89-AA0E-6092-F8925FB7E0E3}"/>
              </a:ext>
            </a:extLst>
          </p:cNvPr>
          <p:cNvSpPr>
            <a:spLocks noGrp="1" noRot="1" noChangeAspect="1"/>
          </p:cNvSpPr>
          <p:nvPr>
            <p:ph type="sldImg"/>
          </p:nvPr>
        </p:nvSpPr>
        <p:spPr>
          <a:xfrm>
            <a:off x="2544763" y="876300"/>
            <a:ext cx="4205287" cy="2365375"/>
          </a:xfrm>
        </p:spPr>
      </p:sp>
      <p:sp>
        <p:nvSpPr>
          <p:cNvPr id="3" name="Notes Placeholder 2">
            <a:extLst>
              <a:ext uri="{FF2B5EF4-FFF2-40B4-BE49-F238E27FC236}">
                <a16:creationId xmlns:a16="http://schemas.microsoft.com/office/drawing/2014/main" id="{412C2C7E-8F35-6FDA-CC6C-10E115679781}"/>
              </a:ext>
            </a:extLst>
          </p:cNvPr>
          <p:cNvSpPr>
            <a:spLocks noGrp="1"/>
          </p:cNvSpPr>
          <p:nvPr>
            <p:ph type="body" idx="1"/>
          </p:nvPr>
        </p:nvSpPr>
        <p:spPr/>
        <p:txBody>
          <a:bodyPr/>
          <a:lstStyle/>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 employment lands at the Lake Simcoe Regional Airport are a key component of the airport’s long-term economic development strategy and a significant opportunity for regional job creation.</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Approx 200 acres of employment land</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b="0" dirty="0"/>
              <a:t>County owns approx. 200 additional acres adjacent to the S.W. ​</a:t>
            </a:r>
            <a:endParaRPr lang="en-CA" sz="1400" kern="1200" dirty="0">
              <a:solidFill>
                <a:schemeClr val="tx1"/>
              </a:solidFill>
              <a:latin typeface="Arial" charset="0"/>
              <a:ea typeface="+mn-ea"/>
              <a:cs typeface="+mn-cs"/>
            </a:endParaRP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These lands are intended to support aviation-related and complementary industrial uses, including aerospace, aircraft maintenance (MRO), logistics, advanced manufacturing, and other employment activities that benefit from proximity to an airport.</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 employment lands’ value is driven by the airport’s strategic location, airside access, and regional highway connections.</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There is a strong focus on creating high-value employment, supporting skilled trades, technical professions, and innovation-driven businesses rather than low-intensity land uses.</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Overall, the employment lands represent a long-term economic asset for the region—supporting job growth, expanding the tax base, and reinforcing the airport’s role as a catalyst for economic</a:t>
            </a:r>
            <a:r>
              <a:rPr lang="en-CA" sz="1200" b="0" i="0" kern="1200" dirty="0">
                <a:solidFill>
                  <a:schemeClr val="tx1"/>
                </a:solidFill>
                <a:effectLst/>
                <a:latin typeface="Arial" charset="0"/>
                <a:ea typeface="+mn-ea"/>
                <a:cs typeface="+mn-cs"/>
              </a:rPr>
              <a:t> development.</a:t>
            </a:r>
          </a:p>
          <a:p>
            <a:endParaRPr lang="en-CA" dirty="0"/>
          </a:p>
        </p:txBody>
      </p:sp>
      <p:sp>
        <p:nvSpPr>
          <p:cNvPr id="4" name="Slide Number Placeholder 3">
            <a:extLst>
              <a:ext uri="{FF2B5EF4-FFF2-40B4-BE49-F238E27FC236}">
                <a16:creationId xmlns:a16="http://schemas.microsoft.com/office/drawing/2014/main" id="{0D231D6E-9482-9BBE-FED2-EC7F10EF53BF}"/>
              </a:ext>
            </a:extLst>
          </p:cNvPr>
          <p:cNvSpPr>
            <a:spLocks noGrp="1"/>
          </p:cNvSpPr>
          <p:nvPr>
            <p:ph type="sldNum" sz="quarter" idx="10"/>
          </p:nvPr>
        </p:nvSpPr>
        <p:spPr/>
        <p:txBody>
          <a:bodyPr/>
          <a:lstStyle/>
          <a:p>
            <a:pPr defTabSz="511509" fontAlgn="auto">
              <a:spcBef>
                <a:spcPts val="0"/>
              </a:spcBef>
              <a:spcAft>
                <a:spcPts val="0"/>
              </a:spcAft>
              <a:defRPr/>
            </a:pPr>
            <a:fld id="{F83A3DEF-CF02-482A-9D01-B3B557E8B5AD}" type="slidenum">
              <a:rPr lang="en-CA" sz="600">
                <a:solidFill>
                  <a:prstClr val="black"/>
                </a:solidFill>
                <a:latin typeface="Calibri" panose="020F0502020204030204"/>
              </a:rPr>
              <a:pPr defTabSz="511509" fontAlgn="auto">
                <a:spcBef>
                  <a:spcPts val="0"/>
                </a:spcBef>
                <a:spcAft>
                  <a:spcPts val="0"/>
                </a:spcAft>
                <a:defRPr/>
              </a:pPr>
              <a:t>8</a:t>
            </a:fld>
            <a:endParaRPr lang="en-CA" sz="600">
              <a:solidFill>
                <a:prstClr val="black"/>
              </a:solidFill>
              <a:latin typeface="Calibri" panose="020F0502020204030204"/>
            </a:endParaRPr>
          </a:p>
        </p:txBody>
      </p:sp>
    </p:spTree>
    <p:extLst>
      <p:ext uri="{BB962C8B-B14F-4D97-AF65-F5344CB8AC3E}">
        <p14:creationId xmlns:p14="http://schemas.microsoft.com/office/powerpoint/2010/main" val="4099918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80617-F781-5C81-5C7C-29E03813A4A6}"/>
            </a:ext>
          </a:extLst>
        </p:cNvPr>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2A9DF793-1BC2-2719-7709-08DA13383BFA}"/>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A4CA9C61-4FEE-E280-F16E-B20719A5B2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t"/>
            <a:endParaRPr lang="en-CA" sz="1400" b="1" kern="1200" dirty="0">
              <a:solidFill>
                <a:schemeClr val="tx1"/>
              </a:solidFill>
              <a:latin typeface="Arial" charset="0"/>
              <a:ea typeface="+mn-ea"/>
              <a:cs typeface="+mn-cs"/>
            </a:endParaRPr>
          </a:p>
        </p:txBody>
      </p:sp>
      <p:sp>
        <p:nvSpPr>
          <p:cNvPr id="41988" name="Footer Placeholder 3">
            <a:extLst>
              <a:ext uri="{FF2B5EF4-FFF2-40B4-BE49-F238E27FC236}">
                <a16:creationId xmlns:a16="http://schemas.microsoft.com/office/drawing/2014/main" id="{55D499B3-0E31-4B8A-7399-FBDE230BFBD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4054">
              <a:defRPr b="1">
                <a:solidFill>
                  <a:schemeClr val="tx1"/>
                </a:solidFill>
                <a:latin typeface="Gill Sans MT" panose="020B0502020104020203" pitchFamily="34" charset="0"/>
              </a:defRPr>
            </a:lvl1pPr>
            <a:lvl2pPr marL="723906" indent="-278425" defTabSz="894054">
              <a:defRPr b="1">
                <a:solidFill>
                  <a:schemeClr val="tx1"/>
                </a:solidFill>
                <a:latin typeface="Gill Sans MT" panose="020B0502020104020203" pitchFamily="34" charset="0"/>
              </a:defRPr>
            </a:lvl2pPr>
            <a:lvl3pPr marL="1113701" indent="-222740" defTabSz="894054">
              <a:defRPr b="1">
                <a:solidFill>
                  <a:schemeClr val="tx1"/>
                </a:solidFill>
                <a:latin typeface="Gill Sans MT" panose="020B0502020104020203" pitchFamily="34" charset="0"/>
              </a:defRPr>
            </a:lvl3pPr>
            <a:lvl4pPr marL="1559181" indent="-222740" defTabSz="894054">
              <a:defRPr b="1">
                <a:solidFill>
                  <a:schemeClr val="tx1"/>
                </a:solidFill>
                <a:latin typeface="Gill Sans MT" panose="020B0502020104020203" pitchFamily="34" charset="0"/>
              </a:defRPr>
            </a:lvl4pPr>
            <a:lvl5pPr marL="2004662" indent="-222740" defTabSz="894054">
              <a:defRPr b="1">
                <a:solidFill>
                  <a:schemeClr val="tx1"/>
                </a:solidFill>
                <a:latin typeface="Gill Sans MT" panose="020B0502020104020203" pitchFamily="34" charset="0"/>
              </a:defRPr>
            </a:lvl5pPr>
            <a:lvl6pPr marL="2450142" indent="-222740" defTabSz="894054" eaLnBrk="0" fontAlgn="base" hangingPunct="0">
              <a:spcBef>
                <a:spcPct val="0"/>
              </a:spcBef>
              <a:spcAft>
                <a:spcPct val="0"/>
              </a:spcAft>
              <a:defRPr b="1">
                <a:solidFill>
                  <a:schemeClr val="tx1"/>
                </a:solidFill>
                <a:latin typeface="Gill Sans MT" panose="020B0502020104020203" pitchFamily="34" charset="0"/>
              </a:defRPr>
            </a:lvl6pPr>
            <a:lvl7pPr marL="2895622" indent="-222740" defTabSz="894054" eaLnBrk="0" fontAlgn="base" hangingPunct="0">
              <a:spcBef>
                <a:spcPct val="0"/>
              </a:spcBef>
              <a:spcAft>
                <a:spcPct val="0"/>
              </a:spcAft>
              <a:defRPr b="1">
                <a:solidFill>
                  <a:schemeClr val="tx1"/>
                </a:solidFill>
                <a:latin typeface="Gill Sans MT" panose="020B0502020104020203" pitchFamily="34" charset="0"/>
              </a:defRPr>
            </a:lvl7pPr>
            <a:lvl8pPr marL="3341103" indent="-222740" defTabSz="894054" eaLnBrk="0" fontAlgn="base" hangingPunct="0">
              <a:spcBef>
                <a:spcPct val="0"/>
              </a:spcBef>
              <a:spcAft>
                <a:spcPct val="0"/>
              </a:spcAft>
              <a:defRPr b="1">
                <a:solidFill>
                  <a:schemeClr val="tx1"/>
                </a:solidFill>
                <a:latin typeface="Gill Sans MT" panose="020B0502020104020203" pitchFamily="34" charset="0"/>
              </a:defRPr>
            </a:lvl8pPr>
            <a:lvl9pPr marL="3786583" indent="-222740" defTabSz="894054" eaLnBrk="0" fontAlgn="base" hangingPunct="0">
              <a:spcBef>
                <a:spcPct val="0"/>
              </a:spcBef>
              <a:spcAft>
                <a:spcPct val="0"/>
              </a:spcAft>
              <a:defRPr b="1">
                <a:solidFill>
                  <a:schemeClr val="tx1"/>
                </a:solidFill>
                <a:latin typeface="Gill Sans MT" panose="020B0502020104020203" pitchFamily="34" charset="0"/>
              </a:defRPr>
            </a:lvl9pPr>
          </a:lstStyle>
          <a:p>
            <a:r>
              <a:rPr lang="en-US" altLang="en-US" b="0">
                <a:latin typeface="Arial" panose="020B0604020202020204" pitchFamily="34" charset="0"/>
              </a:rPr>
              <a:t>Slide</a:t>
            </a:r>
          </a:p>
        </p:txBody>
      </p:sp>
      <p:sp>
        <p:nvSpPr>
          <p:cNvPr id="41989" name="Slide Number Placeholder 4">
            <a:extLst>
              <a:ext uri="{FF2B5EF4-FFF2-40B4-BE49-F238E27FC236}">
                <a16:creationId xmlns:a16="http://schemas.microsoft.com/office/drawing/2014/main" id="{28F34D48-66B5-1E84-21C3-C40D5725E7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4054">
              <a:defRPr b="1">
                <a:solidFill>
                  <a:schemeClr val="tx1"/>
                </a:solidFill>
                <a:latin typeface="Gill Sans MT" panose="020B0502020104020203" pitchFamily="34" charset="0"/>
              </a:defRPr>
            </a:lvl1pPr>
            <a:lvl2pPr marL="723906" indent="-278425" defTabSz="894054">
              <a:defRPr b="1">
                <a:solidFill>
                  <a:schemeClr val="tx1"/>
                </a:solidFill>
                <a:latin typeface="Gill Sans MT" panose="020B0502020104020203" pitchFamily="34" charset="0"/>
              </a:defRPr>
            </a:lvl2pPr>
            <a:lvl3pPr marL="1113701" indent="-222740" defTabSz="894054">
              <a:defRPr b="1">
                <a:solidFill>
                  <a:schemeClr val="tx1"/>
                </a:solidFill>
                <a:latin typeface="Gill Sans MT" panose="020B0502020104020203" pitchFamily="34" charset="0"/>
              </a:defRPr>
            </a:lvl3pPr>
            <a:lvl4pPr marL="1559181" indent="-222740" defTabSz="894054">
              <a:defRPr b="1">
                <a:solidFill>
                  <a:schemeClr val="tx1"/>
                </a:solidFill>
                <a:latin typeface="Gill Sans MT" panose="020B0502020104020203" pitchFamily="34" charset="0"/>
              </a:defRPr>
            </a:lvl4pPr>
            <a:lvl5pPr marL="2004662" indent="-222740" defTabSz="894054">
              <a:defRPr b="1">
                <a:solidFill>
                  <a:schemeClr val="tx1"/>
                </a:solidFill>
                <a:latin typeface="Gill Sans MT" panose="020B0502020104020203" pitchFamily="34" charset="0"/>
              </a:defRPr>
            </a:lvl5pPr>
            <a:lvl6pPr marL="2450142" indent="-222740" defTabSz="894054" eaLnBrk="0" fontAlgn="base" hangingPunct="0">
              <a:spcBef>
                <a:spcPct val="0"/>
              </a:spcBef>
              <a:spcAft>
                <a:spcPct val="0"/>
              </a:spcAft>
              <a:defRPr b="1">
                <a:solidFill>
                  <a:schemeClr val="tx1"/>
                </a:solidFill>
                <a:latin typeface="Gill Sans MT" panose="020B0502020104020203" pitchFamily="34" charset="0"/>
              </a:defRPr>
            </a:lvl6pPr>
            <a:lvl7pPr marL="2895622" indent="-222740" defTabSz="894054" eaLnBrk="0" fontAlgn="base" hangingPunct="0">
              <a:spcBef>
                <a:spcPct val="0"/>
              </a:spcBef>
              <a:spcAft>
                <a:spcPct val="0"/>
              </a:spcAft>
              <a:defRPr b="1">
                <a:solidFill>
                  <a:schemeClr val="tx1"/>
                </a:solidFill>
                <a:latin typeface="Gill Sans MT" panose="020B0502020104020203" pitchFamily="34" charset="0"/>
              </a:defRPr>
            </a:lvl7pPr>
            <a:lvl8pPr marL="3341103" indent="-222740" defTabSz="894054" eaLnBrk="0" fontAlgn="base" hangingPunct="0">
              <a:spcBef>
                <a:spcPct val="0"/>
              </a:spcBef>
              <a:spcAft>
                <a:spcPct val="0"/>
              </a:spcAft>
              <a:defRPr b="1">
                <a:solidFill>
                  <a:schemeClr val="tx1"/>
                </a:solidFill>
                <a:latin typeface="Gill Sans MT" panose="020B0502020104020203" pitchFamily="34" charset="0"/>
              </a:defRPr>
            </a:lvl8pPr>
            <a:lvl9pPr marL="3786583" indent="-222740" defTabSz="894054" eaLnBrk="0" fontAlgn="base" hangingPunct="0">
              <a:spcBef>
                <a:spcPct val="0"/>
              </a:spcBef>
              <a:spcAft>
                <a:spcPct val="0"/>
              </a:spcAft>
              <a:defRPr b="1">
                <a:solidFill>
                  <a:schemeClr val="tx1"/>
                </a:solidFill>
                <a:latin typeface="Gill Sans MT" panose="020B0502020104020203" pitchFamily="34" charset="0"/>
              </a:defRPr>
            </a:lvl9pPr>
          </a:lstStyle>
          <a:p>
            <a:fld id="{501EE07E-C9FF-4122-BD4A-DE2DEDB3F71B}" type="slidenum">
              <a:rPr lang="en-US" altLang="en-US" b="0" smtClean="0">
                <a:latin typeface="Arial" panose="020B0604020202020204" pitchFamily="34" charset="0"/>
              </a:rPr>
              <a:pPr/>
              <a:t>9</a:t>
            </a:fld>
            <a:endParaRPr lang="en-US" altLang="en-US" b="0">
              <a:latin typeface="Arial" panose="020B0604020202020204" pitchFamily="34" charset="0"/>
            </a:endParaRPr>
          </a:p>
        </p:txBody>
      </p:sp>
    </p:spTree>
    <p:extLst>
      <p:ext uri="{BB962C8B-B14F-4D97-AF65-F5344CB8AC3E}">
        <p14:creationId xmlns:p14="http://schemas.microsoft.com/office/powerpoint/2010/main" val="3880601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A63C22FF-2EFF-A94D-3F20-7A451C63D399}"/>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8173B12A-4FAD-FFC7-90FA-BCF0A58381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t"/>
            <a:r>
              <a:rPr lang="en-CA" sz="1200" b="1" i="0" kern="1200" dirty="0">
                <a:solidFill>
                  <a:schemeClr val="tx1"/>
                </a:solidFill>
                <a:effectLst/>
                <a:latin typeface="Arial" charset="0"/>
                <a:ea typeface="+mn-ea"/>
                <a:cs typeface="+mn-cs"/>
              </a:rPr>
              <a:t>Ornge</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Province announced $93M investment (2024) to expand Ornge’s fleet and build a new LSRA hangar, facility will also house OPP’s provincial aviation headquarters.</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The development will support larger, high‑speed fixed‑wing aircraft, doubling long‑distance patient transfer capacity, provide specialized medical transport and 24/7 operations capability.</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90K </a:t>
            </a:r>
            <a:r>
              <a:rPr lang="en-CA" sz="1400" kern="1200" dirty="0" err="1">
                <a:solidFill>
                  <a:schemeClr val="tx1"/>
                </a:solidFill>
                <a:latin typeface="Arial" charset="0"/>
                <a:ea typeface="+mn-ea"/>
                <a:cs typeface="+mn-cs"/>
              </a:rPr>
              <a:t>sq.ft</a:t>
            </a:r>
            <a:r>
              <a:rPr lang="en-CA" sz="1400" kern="1200" dirty="0">
                <a:solidFill>
                  <a:schemeClr val="tx1"/>
                </a:solidFill>
                <a:latin typeface="Arial" charset="0"/>
                <a:ea typeface="+mn-ea"/>
                <a:cs typeface="+mn-cs"/>
              </a:rPr>
              <a:t>. hangar, expected to have 100 employees. </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Construction targeted to start in 2026 with occupancy planned Q4 2027 / Q1 2028.</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kern="1200" dirty="0">
                <a:solidFill>
                  <a:schemeClr val="tx1"/>
                </a:solidFill>
                <a:latin typeface="Arial" charset="0"/>
                <a:ea typeface="+mn-ea"/>
                <a:cs typeface="+mn-cs"/>
              </a:rPr>
              <a:t>LSRA completed a servicing study; resulting in water/wastewater improvements, new well, pumps, and fire suppression infrastructure.</a:t>
            </a: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endParaRPr lang="en-CA" sz="1400" kern="1200" dirty="0">
              <a:solidFill>
                <a:schemeClr val="tx1"/>
              </a:solidFill>
              <a:latin typeface="Arial" charset="0"/>
              <a:ea typeface="+mn-ea"/>
              <a:cs typeface="+mn-cs"/>
            </a:endParaRPr>
          </a:p>
          <a:p>
            <a:pPr marL="171450" marR="0" lvl="0" indent="-1714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lang="en-CA" sz="1400" dirty="0"/>
              <a:t>air crew, flight-medics (specific to Ornge) aviation mechanics, support staff and administration</a:t>
            </a:r>
            <a:endParaRPr lang="en-CA" sz="1400" kern="1200" dirty="0">
              <a:solidFill>
                <a:schemeClr val="tx1"/>
              </a:solidFill>
              <a:latin typeface="Arial" charset="0"/>
              <a:ea typeface="+mn-ea"/>
              <a:cs typeface="+mn-cs"/>
            </a:endParaRPr>
          </a:p>
        </p:txBody>
      </p:sp>
      <p:sp>
        <p:nvSpPr>
          <p:cNvPr id="41988" name="Footer Placeholder 3">
            <a:extLst>
              <a:ext uri="{FF2B5EF4-FFF2-40B4-BE49-F238E27FC236}">
                <a16:creationId xmlns:a16="http://schemas.microsoft.com/office/drawing/2014/main" id="{5DF5AA3D-5C45-1557-05AE-9A67409F1D7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4054">
              <a:defRPr b="1">
                <a:solidFill>
                  <a:schemeClr val="tx1"/>
                </a:solidFill>
                <a:latin typeface="Gill Sans MT" panose="020B0502020104020203" pitchFamily="34" charset="0"/>
              </a:defRPr>
            </a:lvl1pPr>
            <a:lvl2pPr marL="723906" indent="-278425" defTabSz="894054">
              <a:defRPr b="1">
                <a:solidFill>
                  <a:schemeClr val="tx1"/>
                </a:solidFill>
                <a:latin typeface="Gill Sans MT" panose="020B0502020104020203" pitchFamily="34" charset="0"/>
              </a:defRPr>
            </a:lvl2pPr>
            <a:lvl3pPr marL="1113701" indent="-222740" defTabSz="894054">
              <a:defRPr b="1">
                <a:solidFill>
                  <a:schemeClr val="tx1"/>
                </a:solidFill>
                <a:latin typeface="Gill Sans MT" panose="020B0502020104020203" pitchFamily="34" charset="0"/>
              </a:defRPr>
            </a:lvl3pPr>
            <a:lvl4pPr marL="1559181" indent="-222740" defTabSz="894054">
              <a:defRPr b="1">
                <a:solidFill>
                  <a:schemeClr val="tx1"/>
                </a:solidFill>
                <a:latin typeface="Gill Sans MT" panose="020B0502020104020203" pitchFamily="34" charset="0"/>
              </a:defRPr>
            </a:lvl4pPr>
            <a:lvl5pPr marL="2004662" indent="-222740" defTabSz="894054">
              <a:defRPr b="1">
                <a:solidFill>
                  <a:schemeClr val="tx1"/>
                </a:solidFill>
                <a:latin typeface="Gill Sans MT" panose="020B0502020104020203" pitchFamily="34" charset="0"/>
              </a:defRPr>
            </a:lvl5pPr>
            <a:lvl6pPr marL="2450142" indent="-222740" defTabSz="894054" eaLnBrk="0" fontAlgn="base" hangingPunct="0">
              <a:spcBef>
                <a:spcPct val="0"/>
              </a:spcBef>
              <a:spcAft>
                <a:spcPct val="0"/>
              </a:spcAft>
              <a:defRPr b="1">
                <a:solidFill>
                  <a:schemeClr val="tx1"/>
                </a:solidFill>
                <a:latin typeface="Gill Sans MT" panose="020B0502020104020203" pitchFamily="34" charset="0"/>
              </a:defRPr>
            </a:lvl6pPr>
            <a:lvl7pPr marL="2895622" indent="-222740" defTabSz="894054" eaLnBrk="0" fontAlgn="base" hangingPunct="0">
              <a:spcBef>
                <a:spcPct val="0"/>
              </a:spcBef>
              <a:spcAft>
                <a:spcPct val="0"/>
              </a:spcAft>
              <a:defRPr b="1">
                <a:solidFill>
                  <a:schemeClr val="tx1"/>
                </a:solidFill>
                <a:latin typeface="Gill Sans MT" panose="020B0502020104020203" pitchFamily="34" charset="0"/>
              </a:defRPr>
            </a:lvl7pPr>
            <a:lvl8pPr marL="3341103" indent="-222740" defTabSz="894054" eaLnBrk="0" fontAlgn="base" hangingPunct="0">
              <a:spcBef>
                <a:spcPct val="0"/>
              </a:spcBef>
              <a:spcAft>
                <a:spcPct val="0"/>
              </a:spcAft>
              <a:defRPr b="1">
                <a:solidFill>
                  <a:schemeClr val="tx1"/>
                </a:solidFill>
                <a:latin typeface="Gill Sans MT" panose="020B0502020104020203" pitchFamily="34" charset="0"/>
              </a:defRPr>
            </a:lvl8pPr>
            <a:lvl9pPr marL="3786583" indent="-222740" defTabSz="894054" eaLnBrk="0" fontAlgn="base" hangingPunct="0">
              <a:spcBef>
                <a:spcPct val="0"/>
              </a:spcBef>
              <a:spcAft>
                <a:spcPct val="0"/>
              </a:spcAft>
              <a:defRPr b="1">
                <a:solidFill>
                  <a:schemeClr val="tx1"/>
                </a:solidFill>
                <a:latin typeface="Gill Sans MT" panose="020B0502020104020203" pitchFamily="34" charset="0"/>
              </a:defRPr>
            </a:lvl9pPr>
          </a:lstStyle>
          <a:p>
            <a:r>
              <a:rPr lang="en-US" altLang="en-US" b="0">
                <a:latin typeface="Arial" panose="020B0604020202020204" pitchFamily="34" charset="0"/>
              </a:rPr>
              <a:t>Slide</a:t>
            </a:r>
          </a:p>
        </p:txBody>
      </p:sp>
      <p:sp>
        <p:nvSpPr>
          <p:cNvPr id="41989" name="Slide Number Placeholder 4">
            <a:extLst>
              <a:ext uri="{FF2B5EF4-FFF2-40B4-BE49-F238E27FC236}">
                <a16:creationId xmlns:a16="http://schemas.microsoft.com/office/drawing/2014/main" id="{0B7D26BC-97C5-A787-30A7-FA8608B4CD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4054">
              <a:defRPr b="1">
                <a:solidFill>
                  <a:schemeClr val="tx1"/>
                </a:solidFill>
                <a:latin typeface="Gill Sans MT" panose="020B0502020104020203" pitchFamily="34" charset="0"/>
              </a:defRPr>
            </a:lvl1pPr>
            <a:lvl2pPr marL="723906" indent="-278425" defTabSz="894054">
              <a:defRPr b="1">
                <a:solidFill>
                  <a:schemeClr val="tx1"/>
                </a:solidFill>
                <a:latin typeface="Gill Sans MT" panose="020B0502020104020203" pitchFamily="34" charset="0"/>
              </a:defRPr>
            </a:lvl2pPr>
            <a:lvl3pPr marL="1113701" indent="-222740" defTabSz="894054">
              <a:defRPr b="1">
                <a:solidFill>
                  <a:schemeClr val="tx1"/>
                </a:solidFill>
                <a:latin typeface="Gill Sans MT" panose="020B0502020104020203" pitchFamily="34" charset="0"/>
              </a:defRPr>
            </a:lvl3pPr>
            <a:lvl4pPr marL="1559181" indent="-222740" defTabSz="894054">
              <a:defRPr b="1">
                <a:solidFill>
                  <a:schemeClr val="tx1"/>
                </a:solidFill>
                <a:latin typeface="Gill Sans MT" panose="020B0502020104020203" pitchFamily="34" charset="0"/>
              </a:defRPr>
            </a:lvl4pPr>
            <a:lvl5pPr marL="2004662" indent="-222740" defTabSz="894054">
              <a:defRPr b="1">
                <a:solidFill>
                  <a:schemeClr val="tx1"/>
                </a:solidFill>
                <a:latin typeface="Gill Sans MT" panose="020B0502020104020203" pitchFamily="34" charset="0"/>
              </a:defRPr>
            </a:lvl5pPr>
            <a:lvl6pPr marL="2450142" indent="-222740" defTabSz="894054" eaLnBrk="0" fontAlgn="base" hangingPunct="0">
              <a:spcBef>
                <a:spcPct val="0"/>
              </a:spcBef>
              <a:spcAft>
                <a:spcPct val="0"/>
              </a:spcAft>
              <a:defRPr b="1">
                <a:solidFill>
                  <a:schemeClr val="tx1"/>
                </a:solidFill>
                <a:latin typeface="Gill Sans MT" panose="020B0502020104020203" pitchFamily="34" charset="0"/>
              </a:defRPr>
            </a:lvl6pPr>
            <a:lvl7pPr marL="2895622" indent="-222740" defTabSz="894054" eaLnBrk="0" fontAlgn="base" hangingPunct="0">
              <a:spcBef>
                <a:spcPct val="0"/>
              </a:spcBef>
              <a:spcAft>
                <a:spcPct val="0"/>
              </a:spcAft>
              <a:defRPr b="1">
                <a:solidFill>
                  <a:schemeClr val="tx1"/>
                </a:solidFill>
                <a:latin typeface="Gill Sans MT" panose="020B0502020104020203" pitchFamily="34" charset="0"/>
              </a:defRPr>
            </a:lvl7pPr>
            <a:lvl8pPr marL="3341103" indent="-222740" defTabSz="894054" eaLnBrk="0" fontAlgn="base" hangingPunct="0">
              <a:spcBef>
                <a:spcPct val="0"/>
              </a:spcBef>
              <a:spcAft>
                <a:spcPct val="0"/>
              </a:spcAft>
              <a:defRPr b="1">
                <a:solidFill>
                  <a:schemeClr val="tx1"/>
                </a:solidFill>
                <a:latin typeface="Gill Sans MT" panose="020B0502020104020203" pitchFamily="34" charset="0"/>
              </a:defRPr>
            </a:lvl8pPr>
            <a:lvl9pPr marL="3786583" indent="-222740" defTabSz="894054" eaLnBrk="0" fontAlgn="base" hangingPunct="0">
              <a:spcBef>
                <a:spcPct val="0"/>
              </a:spcBef>
              <a:spcAft>
                <a:spcPct val="0"/>
              </a:spcAft>
              <a:defRPr b="1">
                <a:solidFill>
                  <a:schemeClr val="tx1"/>
                </a:solidFill>
                <a:latin typeface="Gill Sans MT" panose="020B0502020104020203" pitchFamily="34" charset="0"/>
              </a:defRPr>
            </a:lvl9pPr>
          </a:lstStyle>
          <a:p>
            <a:fld id="{501EE07E-C9FF-4122-BD4A-DE2DEDB3F71B}" type="slidenum">
              <a:rPr lang="en-US" altLang="en-US" b="0" smtClean="0">
                <a:latin typeface="Arial" panose="020B0604020202020204" pitchFamily="34" charset="0"/>
              </a:rPr>
              <a:pPr/>
              <a:t>10</a:t>
            </a:fld>
            <a:endParaRPr lang="en-US" altLang="en-US" b="0">
              <a:latin typeface="Arial" panose="020B0604020202020204" pitchFamily="34" charset="0"/>
            </a:endParaRPr>
          </a:p>
        </p:txBody>
      </p:sp>
    </p:spTree>
    <p:extLst>
      <p:ext uri="{BB962C8B-B14F-4D97-AF65-F5344CB8AC3E}">
        <p14:creationId xmlns:p14="http://schemas.microsoft.com/office/powerpoint/2010/main" val="3103930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DA6AB-A1A9-B86F-455D-0A9B725C5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2692A-8B70-1996-A3E5-692E904516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6A6B75-8B24-7B72-B3C5-1C4A3E27B342}"/>
              </a:ext>
            </a:extLst>
          </p:cNvPr>
          <p:cNvSpPr>
            <a:spLocks noGrp="1"/>
          </p:cNvSpPr>
          <p:nvPr>
            <p:ph type="body" idx="1"/>
          </p:nvPr>
        </p:nvSpPr>
        <p:spPr/>
        <p:txBody>
          <a:bodyPr/>
          <a:lstStyle/>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200" b="0" i="0" u="none" dirty="0">
                <a:latin typeface="Arial" panose="020B0604020202020204" pitchFamily="34" charset="0"/>
                <a:cs typeface="Arial" panose="020B0604020202020204" pitchFamily="34" charset="0"/>
              </a:rPr>
              <a:t>As of March 2026, Canada has achieved the NATO defence spending benchmark of 2% of GDP, investing more than $63 billion annually in defence across the Department of National Defence (DND), the Canadian Armed Forces (CAF), and other federal partners.</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200" b="0" i="0" u="none" dirty="0">
                <a:latin typeface="Arial" panose="020B0604020202020204" pitchFamily="34" charset="0"/>
                <a:cs typeface="Arial" panose="020B0604020202020204" pitchFamily="34" charset="0"/>
              </a:rPr>
              <a:t>The federal government plans to significantly increase defence expenditures, with total investments projected to exceed C$1.2 trillion over the next decade, and a new target of reaching 3.5% of GDP in direct military spending by 2035.</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200" b="0" i="0" u="none" dirty="0">
                <a:latin typeface="Arial" panose="020B0604020202020204" pitchFamily="34" charset="0"/>
                <a:cs typeface="Arial" panose="020B0604020202020204" pitchFamily="34" charset="0"/>
              </a:rPr>
              <a:t>This increased level of defence spending presents a strong opportunity for Simcoe County to further diversify its manufacturing and industrial base, which is currently heavily concentrated in the automotive sector.</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CA" sz="1200" b="1" i="1" u="sng"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b="1" i="1" u="sng" dirty="0">
                <a:latin typeface="Arial" panose="020B0604020202020204" pitchFamily="34" charset="0"/>
                <a:cs typeface="Arial" panose="020B0604020202020204" pitchFamily="34" charset="0"/>
              </a:rPr>
              <a:t>Objectives</a:t>
            </a:r>
          </a:p>
          <a:p>
            <a:pPr marL="0" indent="0">
              <a:spcBef>
                <a:spcPts val="600"/>
              </a:spcBef>
              <a:spcAft>
                <a:spcPts val="600"/>
              </a:spcAft>
              <a:buNone/>
            </a:pPr>
            <a:r>
              <a:rPr lang="en-CA" sz="1200" dirty="0">
                <a:latin typeface="Arial" panose="020B0604020202020204" pitchFamily="34" charset="0"/>
                <a:cs typeface="Arial" panose="020B0604020202020204" pitchFamily="34" charset="0"/>
              </a:rPr>
              <a:t>The strategy will: </a:t>
            </a:r>
          </a:p>
          <a:p>
            <a:pPr marL="171450" indent="-171450">
              <a:spcBef>
                <a:spcPts val="600"/>
              </a:spcBef>
              <a:spcAft>
                <a:spcPts val="600"/>
              </a:spcAft>
              <a:buFont typeface="Arial" panose="020B0604020202020204" pitchFamily="34" charset="0"/>
              <a:buChar char="•"/>
            </a:pPr>
            <a:r>
              <a:rPr lang="en-CA" sz="1200" dirty="0">
                <a:latin typeface="Arial" panose="020B0604020202020204" pitchFamily="34" charset="0"/>
                <a:cs typeface="Arial" panose="020B0604020202020204" pitchFamily="34" charset="0"/>
              </a:rPr>
              <a:t>Establish a clear long-term vision and priorities for aerospace and defence sector development across Simcoe County. </a:t>
            </a:r>
          </a:p>
          <a:p>
            <a:pPr marL="171450" indent="-171450">
              <a:spcBef>
                <a:spcPts val="600"/>
              </a:spcBef>
              <a:spcAft>
                <a:spcPts val="600"/>
              </a:spcAft>
              <a:buFont typeface="Arial" panose="020B0604020202020204" pitchFamily="34" charset="0"/>
              <a:buChar char="•"/>
            </a:pPr>
            <a:r>
              <a:rPr lang="en-CA" sz="1200" dirty="0">
                <a:latin typeface="Arial" panose="020B0604020202020204" pitchFamily="34" charset="0"/>
                <a:cs typeface="Arial" panose="020B0604020202020204" pitchFamily="34" charset="0"/>
              </a:rPr>
              <a:t>Identify opportunities to attract high‑value investment and generate high‑quality employment. </a:t>
            </a:r>
          </a:p>
          <a:p>
            <a:pPr marL="171450" indent="-171450">
              <a:spcBef>
                <a:spcPts val="600"/>
              </a:spcBef>
              <a:spcAft>
                <a:spcPts val="600"/>
              </a:spcAft>
              <a:buFont typeface="Arial" panose="020B0604020202020204" pitchFamily="34" charset="0"/>
              <a:buChar char="•"/>
            </a:pPr>
            <a:r>
              <a:rPr lang="en-CA" sz="1200" dirty="0">
                <a:latin typeface="Arial" panose="020B0604020202020204" pitchFamily="34" charset="0"/>
                <a:cs typeface="Arial" panose="020B0604020202020204" pitchFamily="34" charset="0"/>
              </a:rPr>
              <a:t>Position LSRA as a catalyst for innovation, industry growth, and cluster development. </a:t>
            </a:r>
          </a:p>
          <a:p>
            <a:pPr marL="171450" indent="-171450">
              <a:spcBef>
                <a:spcPts val="600"/>
              </a:spcBef>
              <a:spcAft>
                <a:spcPts val="600"/>
              </a:spcAft>
              <a:buFont typeface="Arial" panose="020B0604020202020204" pitchFamily="34" charset="0"/>
              <a:buChar char="•"/>
            </a:pPr>
            <a:r>
              <a:rPr lang="en-CA" sz="1200" dirty="0">
                <a:latin typeface="Arial" panose="020B0604020202020204" pitchFamily="34" charset="0"/>
                <a:cs typeface="Arial" panose="020B0604020202020204" pitchFamily="34" charset="0"/>
              </a:rPr>
              <a:t>Strengthen regional competitiveness by aligning with national and provincial aerospace and defence priorities. </a:t>
            </a:r>
          </a:p>
          <a:p>
            <a:pPr marL="171450" indent="-171450">
              <a:spcBef>
                <a:spcPts val="600"/>
              </a:spcBef>
              <a:spcAft>
                <a:spcPts val="600"/>
              </a:spcAft>
              <a:buFont typeface="Arial" panose="020B0604020202020204" pitchFamily="34" charset="0"/>
              <a:buChar char="•"/>
            </a:pPr>
            <a:r>
              <a:rPr lang="en-CA" sz="1200" dirty="0">
                <a:latin typeface="Arial" panose="020B0604020202020204" pitchFamily="34" charset="0"/>
                <a:cs typeface="Arial" panose="020B0604020202020204" pitchFamily="34" charset="0"/>
              </a:rPr>
              <a:t>Support the retention, expansion, and attraction of businesses across land, naval, aerospace, and joint forces markets. </a:t>
            </a:r>
          </a:p>
          <a:p>
            <a:pPr marL="171450" indent="-171450">
              <a:spcBef>
                <a:spcPts val="600"/>
              </a:spcBef>
              <a:spcAft>
                <a:spcPts val="600"/>
              </a:spcAft>
              <a:buFont typeface="Arial" panose="020B0604020202020204" pitchFamily="34" charset="0"/>
              <a:buChar char="•"/>
            </a:pPr>
            <a:r>
              <a:rPr lang="en-CA" sz="1200" dirty="0">
                <a:latin typeface="Arial" panose="020B0604020202020204" pitchFamily="34" charset="0"/>
                <a:cs typeface="Arial" panose="020B0604020202020204" pitchFamily="34" charset="0"/>
              </a:rPr>
              <a:t>Enhance partnerships with academia, industry, government, and innovation networks.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b="1" u="sng" dirty="0"/>
          </a:p>
        </p:txBody>
      </p:sp>
      <p:sp>
        <p:nvSpPr>
          <p:cNvPr id="4" name="Footer Placeholder 3">
            <a:extLst>
              <a:ext uri="{FF2B5EF4-FFF2-40B4-BE49-F238E27FC236}">
                <a16:creationId xmlns:a16="http://schemas.microsoft.com/office/drawing/2014/main" id="{D43DDA1D-39DE-E4E1-5116-DE07205223FE}"/>
              </a:ext>
            </a:extLst>
          </p:cNvPr>
          <p:cNvSpPr>
            <a:spLocks noGrp="1"/>
          </p:cNvSpPr>
          <p:nvPr>
            <p:ph type="ftr" sz="quarter" idx="4"/>
          </p:nvPr>
        </p:nvSpPr>
        <p:spPr/>
        <p:txBody>
          <a:bodyPr/>
          <a:lstStyle/>
          <a:p>
            <a:pPr>
              <a:defRPr/>
            </a:pPr>
            <a:r>
              <a:rPr lang="en-US"/>
              <a:t>Slide</a:t>
            </a:r>
          </a:p>
        </p:txBody>
      </p:sp>
      <p:sp>
        <p:nvSpPr>
          <p:cNvPr id="5" name="Slide Number Placeholder 4">
            <a:extLst>
              <a:ext uri="{FF2B5EF4-FFF2-40B4-BE49-F238E27FC236}">
                <a16:creationId xmlns:a16="http://schemas.microsoft.com/office/drawing/2014/main" id="{F69A48EE-C6B5-8473-74CC-0028E55929F6}"/>
              </a:ext>
            </a:extLst>
          </p:cNvPr>
          <p:cNvSpPr>
            <a:spLocks noGrp="1"/>
          </p:cNvSpPr>
          <p:nvPr>
            <p:ph type="sldNum" sz="quarter" idx="5"/>
          </p:nvPr>
        </p:nvSpPr>
        <p:spPr/>
        <p:txBody>
          <a:bodyPr/>
          <a:lstStyle/>
          <a:p>
            <a:pPr>
              <a:defRPr/>
            </a:pPr>
            <a:fld id="{F2973E1E-4D94-4633-A02D-274729C9E7CF}" type="slidenum">
              <a:rPr lang="en-US" altLang="en-US" smtClean="0"/>
              <a:pPr>
                <a:defRPr/>
              </a:pPr>
              <a:t>11</a:t>
            </a:fld>
            <a:endParaRPr lang="en-US" altLang="en-US"/>
          </a:p>
        </p:txBody>
      </p:sp>
    </p:spTree>
    <p:extLst>
      <p:ext uri="{BB962C8B-B14F-4D97-AF65-F5344CB8AC3E}">
        <p14:creationId xmlns:p14="http://schemas.microsoft.com/office/powerpoint/2010/main" val="1929694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C9C72-DCA4-4550-F2FA-57FCA4FD0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A22D3-1683-DB49-1427-49FCAD9C7C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188AC-8A52-5198-161C-F89787C3E7AA}"/>
              </a:ext>
            </a:extLst>
          </p:cNvPr>
          <p:cNvSpPr>
            <a:spLocks noGrp="1"/>
          </p:cNvSpPr>
          <p:nvPr>
            <p:ph type="body" idx="1"/>
          </p:nvPr>
        </p:nvSpPr>
        <p:spPr/>
        <p:txBody>
          <a:bodyPr/>
          <a:lstStyle/>
          <a:p>
            <a:endParaRPr lang="en-CA" dirty="0"/>
          </a:p>
        </p:txBody>
      </p:sp>
      <p:sp>
        <p:nvSpPr>
          <p:cNvPr id="4" name="Footer Placeholder 3">
            <a:extLst>
              <a:ext uri="{FF2B5EF4-FFF2-40B4-BE49-F238E27FC236}">
                <a16:creationId xmlns:a16="http://schemas.microsoft.com/office/drawing/2014/main" id="{1E2B6211-1A53-6D04-1BE9-10BCFE3767C9}"/>
              </a:ext>
            </a:extLst>
          </p:cNvPr>
          <p:cNvSpPr>
            <a:spLocks noGrp="1"/>
          </p:cNvSpPr>
          <p:nvPr>
            <p:ph type="ftr" sz="quarter" idx="10"/>
          </p:nvPr>
        </p:nvSpPr>
        <p:spPr/>
        <p:txBody>
          <a:bodyPr/>
          <a:lstStyle/>
          <a:p>
            <a:pPr>
              <a:defRPr/>
            </a:pPr>
            <a:r>
              <a:rPr lang="en-US"/>
              <a:t>Slide</a:t>
            </a:r>
          </a:p>
        </p:txBody>
      </p:sp>
      <p:sp>
        <p:nvSpPr>
          <p:cNvPr id="5" name="Slide Number Placeholder 4">
            <a:extLst>
              <a:ext uri="{FF2B5EF4-FFF2-40B4-BE49-F238E27FC236}">
                <a16:creationId xmlns:a16="http://schemas.microsoft.com/office/drawing/2014/main" id="{0B1FD343-D80B-8203-80B9-0C425103C486}"/>
              </a:ext>
            </a:extLst>
          </p:cNvPr>
          <p:cNvSpPr>
            <a:spLocks noGrp="1"/>
          </p:cNvSpPr>
          <p:nvPr>
            <p:ph type="sldNum" sz="quarter" idx="11"/>
          </p:nvPr>
        </p:nvSpPr>
        <p:spPr/>
        <p:txBody>
          <a:bodyPr/>
          <a:lstStyle/>
          <a:p>
            <a:pPr>
              <a:defRPr/>
            </a:pPr>
            <a:fld id="{F2973E1E-4D94-4633-A02D-274729C9E7CF}" type="slidenum">
              <a:rPr lang="en-US" altLang="en-US" smtClean="0"/>
              <a:pPr>
                <a:defRPr/>
              </a:pPr>
              <a:t>12</a:t>
            </a:fld>
            <a:endParaRPr lang="en-US" altLang="en-US"/>
          </a:p>
        </p:txBody>
      </p:sp>
    </p:spTree>
    <p:extLst>
      <p:ext uri="{BB962C8B-B14F-4D97-AF65-F5344CB8AC3E}">
        <p14:creationId xmlns:p14="http://schemas.microsoft.com/office/powerpoint/2010/main" val="977082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400" b="1">
                <a:latin typeface="Arial" panose="020B0604020202020204" pitchFamily="34" charset="0"/>
                <a:cs typeface="Arial" panose="020B0604020202020204" pitchFamily="34" charset="0"/>
              </a:defRPr>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277655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459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243105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98886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68367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73515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889000" y="1149350"/>
            <a:ext cx="10414000" cy="2324100"/>
          </a:xfrm>
          <a:prstGeom prst="rect">
            <a:avLst/>
          </a:prstGeom>
        </p:spPr>
        <p:txBody>
          <a:bodyPr anchor="b"/>
          <a:lstStyle/>
          <a:p>
            <a:r>
              <a:t>Title Text</a:t>
            </a:r>
          </a:p>
        </p:txBody>
      </p:sp>
      <p:sp>
        <p:nvSpPr>
          <p:cNvPr id="12" name="Body Level One…"/>
          <p:cNvSpPr txBox="1">
            <a:spLocks noGrp="1"/>
          </p:cNvSpPr>
          <p:nvPr>
            <p:ph type="body" sz="quarter" idx="1"/>
          </p:nvPr>
        </p:nvSpPr>
        <p:spPr>
          <a:xfrm>
            <a:off x="889000" y="3536950"/>
            <a:ext cx="10414000" cy="793750"/>
          </a:xfrm>
          <a:prstGeom prst="rect">
            <a:avLst/>
          </a:prstGeom>
        </p:spPr>
        <p:txBody>
          <a:bodyPr anchor="t"/>
          <a:lstStyle>
            <a:lvl1pPr marL="0" indent="0" algn="ctr">
              <a:spcBef>
                <a:spcPts val="0"/>
              </a:spcBef>
              <a:buClrTx/>
              <a:buSzTx/>
              <a:buNone/>
              <a:defRPr sz="2700"/>
            </a:lvl1pPr>
            <a:lvl2pPr marL="0" indent="0" algn="ctr">
              <a:spcBef>
                <a:spcPts val="0"/>
              </a:spcBef>
              <a:buClrTx/>
              <a:buSzTx/>
              <a:buNone/>
              <a:defRPr sz="2700"/>
            </a:lvl2pPr>
            <a:lvl3pPr marL="0" indent="0" algn="ctr">
              <a:spcBef>
                <a:spcPts val="0"/>
              </a:spcBef>
              <a:buClrTx/>
              <a:buSzTx/>
              <a:buNone/>
              <a:defRPr sz="2700"/>
            </a:lvl3pPr>
            <a:lvl4pPr marL="0" indent="0" algn="ctr">
              <a:spcBef>
                <a:spcPts val="0"/>
              </a:spcBef>
              <a:buClrTx/>
              <a:buSzTx/>
              <a:buNone/>
              <a:defRPr sz="2700"/>
            </a:lvl4pPr>
            <a:lvl5pPr marL="0" indent="0" algn="ctr">
              <a:spcBef>
                <a:spcPts val="0"/>
              </a:spcBef>
              <a:buClrTx/>
              <a:buSzTx/>
              <a:buNone/>
              <a:defRPr sz="2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2341359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10/8/2026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080724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26" r:id="rId1"/>
    <p:sldLayoutId id="2147483935" r:id="rId2"/>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6"/>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CA" altLang="en-US"/>
          </a:p>
        </p:txBody>
      </p:sp>
      <p:sp>
        <p:nvSpPr>
          <p:cNvPr id="5124"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Tree>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7" r:id="rId5"/>
    <p:sldLayoutId id="2147483938" r:id="rId6"/>
  </p:sldLayoutIdLst>
  <p:txStyles>
    <p:titleStyle>
      <a:lvl1pPr algn="l" rtl="0" fontAlgn="base">
        <a:lnSpc>
          <a:spcPct val="90000"/>
        </a:lnSpc>
        <a:spcBef>
          <a:spcPct val="0"/>
        </a:spcBef>
        <a:spcAft>
          <a:spcPct val="0"/>
        </a:spcAft>
        <a:defRPr sz="3200" kern="1200">
          <a:solidFill>
            <a:schemeClr val="tx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3200">
          <a:solidFill>
            <a:schemeClr val="tx1"/>
          </a:solidFill>
          <a:latin typeface="Century Gothic" panose="020B0502020202020204" pitchFamily="34" charset="0"/>
        </a:defRPr>
      </a:lvl2pPr>
      <a:lvl3pPr algn="l" rtl="0" fontAlgn="base">
        <a:lnSpc>
          <a:spcPct val="90000"/>
        </a:lnSpc>
        <a:spcBef>
          <a:spcPct val="0"/>
        </a:spcBef>
        <a:spcAft>
          <a:spcPct val="0"/>
        </a:spcAft>
        <a:defRPr sz="3200">
          <a:solidFill>
            <a:schemeClr val="tx1"/>
          </a:solidFill>
          <a:latin typeface="Century Gothic" panose="020B0502020202020204" pitchFamily="34" charset="0"/>
        </a:defRPr>
      </a:lvl3pPr>
      <a:lvl4pPr algn="l" rtl="0" fontAlgn="base">
        <a:lnSpc>
          <a:spcPct val="90000"/>
        </a:lnSpc>
        <a:spcBef>
          <a:spcPct val="0"/>
        </a:spcBef>
        <a:spcAft>
          <a:spcPct val="0"/>
        </a:spcAft>
        <a:defRPr sz="3200">
          <a:solidFill>
            <a:schemeClr val="tx1"/>
          </a:solidFill>
          <a:latin typeface="Century Gothic" panose="020B0502020202020204" pitchFamily="34" charset="0"/>
        </a:defRPr>
      </a:lvl4pPr>
      <a:lvl5pPr algn="l" rtl="0" fontAlgn="base">
        <a:lnSpc>
          <a:spcPct val="90000"/>
        </a:lnSpc>
        <a:spcBef>
          <a:spcPct val="0"/>
        </a:spcBef>
        <a:spcAft>
          <a:spcPct val="0"/>
        </a:spcAft>
        <a:defRPr sz="3200">
          <a:solidFill>
            <a:schemeClr val="tx1"/>
          </a:solidFill>
          <a:latin typeface="Century Gothic" panose="020B0502020202020204" pitchFamily="34" charset="0"/>
        </a:defRPr>
      </a:lvl5pPr>
      <a:lvl6pPr marL="457200" algn="l" rtl="0" fontAlgn="base">
        <a:lnSpc>
          <a:spcPct val="90000"/>
        </a:lnSpc>
        <a:spcBef>
          <a:spcPct val="0"/>
        </a:spcBef>
        <a:spcAft>
          <a:spcPct val="0"/>
        </a:spcAft>
        <a:defRPr sz="3200">
          <a:solidFill>
            <a:schemeClr val="tx1"/>
          </a:solidFill>
          <a:latin typeface="Century Gothic" panose="020B0502020202020204" pitchFamily="34" charset="0"/>
        </a:defRPr>
      </a:lvl6pPr>
      <a:lvl7pPr marL="914400" algn="l" rtl="0" fontAlgn="base">
        <a:lnSpc>
          <a:spcPct val="90000"/>
        </a:lnSpc>
        <a:spcBef>
          <a:spcPct val="0"/>
        </a:spcBef>
        <a:spcAft>
          <a:spcPct val="0"/>
        </a:spcAft>
        <a:defRPr sz="3200">
          <a:solidFill>
            <a:schemeClr val="tx1"/>
          </a:solidFill>
          <a:latin typeface="Century Gothic" panose="020B0502020202020204" pitchFamily="34" charset="0"/>
        </a:defRPr>
      </a:lvl7pPr>
      <a:lvl8pPr marL="1371600" algn="l" rtl="0" fontAlgn="base">
        <a:lnSpc>
          <a:spcPct val="90000"/>
        </a:lnSpc>
        <a:spcBef>
          <a:spcPct val="0"/>
        </a:spcBef>
        <a:spcAft>
          <a:spcPct val="0"/>
        </a:spcAft>
        <a:defRPr sz="3200">
          <a:solidFill>
            <a:schemeClr val="tx1"/>
          </a:solidFill>
          <a:latin typeface="Century Gothic" panose="020B0502020202020204" pitchFamily="34" charset="0"/>
        </a:defRPr>
      </a:lvl8pPr>
      <a:lvl9pPr marL="1828800" algn="l" rtl="0" fontAlgn="base">
        <a:lnSpc>
          <a:spcPct val="90000"/>
        </a:lnSpc>
        <a:spcBef>
          <a:spcPct val="0"/>
        </a:spcBef>
        <a:spcAft>
          <a:spcPct val="0"/>
        </a:spcAft>
        <a:defRPr sz="3200">
          <a:solidFill>
            <a:schemeClr val="tx1"/>
          </a:solidFill>
          <a:latin typeface="Century Gothic" panose="020B0502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5.png"/><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lsra-2018 stakholders-working file.001.jpeg" descr="lsra-2018 stakholders-working file.001.jpe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 name="TextBox 1">
            <a:extLst>
              <a:ext uri="{FF2B5EF4-FFF2-40B4-BE49-F238E27FC236}">
                <a16:creationId xmlns:a16="http://schemas.microsoft.com/office/drawing/2014/main" id="{073DA558-121D-7B1B-9CE8-4689E9E9532C}"/>
              </a:ext>
            </a:extLst>
          </p:cNvPr>
          <p:cNvSpPr txBox="1"/>
          <p:nvPr/>
        </p:nvSpPr>
        <p:spPr>
          <a:xfrm>
            <a:off x="211976" y="4947105"/>
            <a:ext cx="6079787" cy="1292662"/>
          </a:xfrm>
          <a:prstGeom prst="rect">
            <a:avLst/>
          </a:prstGeom>
          <a:noFill/>
          <a:ln>
            <a:noFill/>
          </a:ln>
        </p:spPr>
        <p:txBody>
          <a:bodyPr wrap="square" rtlCol="0">
            <a:spAutoFit/>
          </a:bodyPr>
          <a:lstStyle/>
          <a:p>
            <a:r>
              <a:rPr lang="en-CA" sz="2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Lake Simcoe Regional Airport </a:t>
            </a:r>
          </a:p>
          <a:p>
            <a:r>
              <a:rPr lang="en-CA" sz="2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EDCO Regional Event </a:t>
            </a:r>
          </a:p>
          <a:p>
            <a:r>
              <a:rPr lang="en-CA" sz="2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October 8, 2026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6A6FD-43C6-A432-25DA-BBC00430A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CF5C7-955A-42C0-A469-7CC8B534398C}"/>
              </a:ext>
            </a:extLst>
          </p:cNvPr>
          <p:cNvSpPr>
            <a:spLocks noGrp="1"/>
          </p:cNvSpPr>
          <p:nvPr>
            <p:ph type="title"/>
          </p:nvPr>
        </p:nvSpPr>
        <p:spPr>
          <a:xfrm>
            <a:off x="96897" y="500606"/>
            <a:ext cx="8437505" cy="914400"/>
          </a:xfrm>
        </p:spPr>
        <p:txBody>
          <a:bodyPr/>
          <a:lstStyle/>
          <a:p>
            <a:r>
              <a:rPr lang="en-CA" b="1" dirty="0"/>
              <a:t>Canada's Airports Drive Economic Growth </a:t>
            </a:r>
            <a:br>
              <a:rPr lang="en-CA" b="1" dirty="0"/>
            </a:br>
            <a:endParaRPr lang="en-CA" sz="2400" b="1" dirty="0"/>
          </a:p>
        </p:txBody>
      </p:sp>
      <p:cxnSp>
        <p:nvCxnSpPr>
          <p:cNvPr id="8" name="Straight Connector 7">
            <a:extLst>
              <a:ext uri="{FF2B5EF4-FFF2-40B4-BE49-F238E27FC236}">
                <a16:creationId xmlns:a16="http://schemas.microsoft.com/office/drawing/2014/main" id="{30E7D575-559A-17FC-DA96-2F382D54A198}"/>
              </a:ext>
            </a:extLst>
          </p:cNvPr>
          <p:cNvCxnSpPr/>
          <p:nvPr/>
        </p:nvCxnSpPr>
        <p:spPr>
          <a:xfrm>
            <a:off x="0" y="1295400"/>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10" name="Oval 9">
            <a:extLst>
              <a:ext uri="{FF2B5EF4-FFF2-40B4-BE49-F238E27FC236}">
                <a16:creationId xmlns:a16="http://schemas.microsoft.com/office/drawing/2014/main" id="{E6BD79E0-944D-E69F-41E3-F3871CA5C5F6}"/>
              </a:ext>
            </a:extLst>
          </p:cNvPr>
          <p:cNvSpPr/>
          <p:nvPr/>
        </p:nvSpPr>
        <p:spPr>
          <a:xfrm flipH="1" flipV="1">
            <a:off x="3657600" y="1249680"/>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6D1E4F4C-C9A0-A78B-F34B-0B2CECE1316F}"/>
              </a:ext>
            </a:extLst>
          </p:cNvPr>
          <p:cNvSpPr txBox="1"/>
          <p:nvPr/>
        </p:nvSpPr>
        <p:spPr>
          <a:xfrm>
            <a:off x="1176867" y="1902691"/>
            <a:ext cx="184731" cy="369332"/>
          </a:xfrm>
          <a:prstGeom prst="rect">
            <a:avLst/>
          </a:prstGeom>
          <a:noFill/>
        </p:spPr>
        <p:txBody>
          <a:bodyPr wrap="none" rtlCol="0">
            <a:spAutoFit/>
          </a:bodyPr>
          <a:lstStyle/>
          <a:p>
            <a:endParaRPr lang="en-CA"/>
          </a:p>
        </p:txBody>
      </p:sp>
      <p:sp>
        <p:nvSpPr>
          <p:cNvPr id="3" name="TextBox 2">
            <a:extLst>
              <a:ext uri="{FF2B5EF4-FFF2-40B4-BE49-F238E27FC236}">
                <a16:creationId xmlns:a16="http://schemas.microsoft.com/office/drawing/2014/main" id="{48825FD7-F1B5-568C-1D72-E3FFA9FF11B3}"/>
              </a:ext>
            </a:extLst>
          </p:cNvPr>
          <p:cNvSpPr txBox="1"/>
          <p:nvPr/>
        </p:nvSpPr>
        <p:spPr>
          <a:xfrm>
            <a:off x="-977462" y="1028342"/>
            <a:ext cx="11655972" cy="1538883"/>
          </a:xfrm>
          <a:prstGeom prst="rect">
            <a:avLst/>
          </a:prstGeom>
          <a:noFill/>
        </p:spPr>
        <p:txBody>
          <a:bodyPr wrap="square" rtlCol="0">
            <a:spAutoFit/>
          </a:bodyPr>
          <a:lstStyle/>
          <a:p>
            <a:endParaRPr lang="en-CA" sz="2200" b="0" dirty="0">
              <a:latin typeface="Arial" panose="020B0604020202020204" pitchFamily="34" charset="0"/>
              <a:cs typeface="Arial" panose="020B0604020202020204" pitchFamily="34" charset="0"/>
            </a:endParaRPr>
          </a:p>
          <a:p>
            <a:endParaRPr lang="en-CA" b="0" i="1" dirty="0">
              <a:latin typeface="Arial" panose="020B0604020202020204" pitchFamily="34" charset="0"/>
              <a:cs typeface="Arial" panose="020B0604020202020204" pitchFamily="34" charset="0"/>
            </a:endParaRPr>
          </a:p>
          <a:p>
            <a:endParaRPr lang="en-CA" b="0" dirty="0">
              <a:latin typeface="Arial" panose="020B0604020202020204" pitchFamily="34" charset="0"/>
              <a:cs typeface="Arial" panose="020B0604020202020204" pitchFamily="34" charset="0"/>
            </a:endParaRPr>
          </a:p>
          <a:p>
            <a:endParaRPr lang="en-CA" b="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783C13-2166-1DD4-E643-9295332F1C1F}"/>
              </a:ext>
            </a:extLst>
          </p:cNvPr>
          <p:cNvSpPr txBox="1"/>
          <p:nvPr/>
        </p:nvSpPr>
        <p:spPr>
          <a:xfrm>
            <a:off x="294288" y="1674673"/>
            <a:ext cx="11897711" cy="3046988"/>
          </a:xfrm>
          <a:prstGeom prst="rect">
            <a:avLst/>
          </a:prstGeom>
          <a:noFill/>
        </p:spPr>
        <p:txBody>
          <a:bodyPr wrap="square">
            <a:spAutoFit/>
          </a:bodyPr>
          <a:lstStyle/>
          <a:p>
            <a:pPr marL="342900" lvl="0" indent="-342900" fontAlgn="t">
              <a:lnSpc>
                <a:spcPct val="100000"/>
              </a:lnSpc>
              <a:buFont typeface="Arial" panose="020B0604020202020204" pitchFamily="34" charset="0"/>
              <a:buChar char="•"/>
            </a:pPr>
            <a:r>
              <a:rPr lang="en-CA" sz="2400" b="0" dirty="0">
                <a:latin typeface="Arial" panose="020B0604020202020204" pitchFamily="34" charset="0"/>
                <a:cs typeface="Arial" panose="020B0604020202020204" pitchFamily="34" charset="0"/>
              </a:rPr>
              <a:t>435,800 jobs supported nationwide</a:t>
            </a:r>
          </a:p>
          <a:p>
            <a:pPr marL="342900" lvl="0" indent="-342900" fontAlgn="t">
              <a:lnSpc>
                <a:spcPct val="100000"/>
              </a:lnSpc>
              <a:buFont typeface="Arial" panose="020B0604020202020204" pitchFamily="34" charset="0"/>
              <a:buChar char="•"/>
            </a:pPr>
            <a:r>
              <a:rPr lang="en-CA" sz="2400" b="0" dirty="0">
                <a:latin typeface="Arial" panose="020B0604020202020204" pitchFamily="34" charset="0"/>
                <a:cs typeface="Arial" panose="020B0604020202020204" pitchFamily="34" charset="0"/>
              </a:rPr>
              <a:t>$49.6B GDP contribution</a:t>
            </a:r>
          </a:p>
          <a:p>
            <a:pPr marL="342900" lvl="0" indent="-342900" fontAlgn="t">
              <a:lnSpc>
                <a:spcPct val="100000"/>
              </a:lnSpc>
              <a:buFont typeface="Arial" panose="020B0604020202020204" pitchFamily="34" charset="0"/>
              <a:buChar char="•"/>
            </a:pPr>
            <a:r>
              <a:rPr lang="en-CA" sz="2400" b="0" dirty="0">
                <a:latin typeface="Arial" panose="020B0604020202020204" pitchFamily="34" charset="0"/>
                <a:cs typeface="Arial" panose="020B0604020202020204" pitchFamily="34" charset="0"/>
              </a:rPr>
              <a:t>$123.5B economic output</a:t>
            </a:r>
          </a:p>
          <a:p>
            <a:pPr fontAlgn="t">
              <a:lnSpc>
                <a:spcPct val="100000"/>
              </a:lnSpc>
              <a:buNone/>
            </a:pPr>
            <a:endParaRPr lang="en-CA" sz="2400" b="0" dirty="0"/>
          </a:p>
          <a:p>
            <a:pPr fontAlgn="t">
              <a:lnSpc>
                <a:spcPct val="100000"/>
              </a:lnSpc>
              <a:buNone/>
            </a:pPr>
            <a:endParaRPr lang="en-CA" sz="2400" b="0" dirty="0"/>
          </a:p>
          <a:p>
            <a:r>
              <a:rPr lang="en-CA" sz="2400" b="0" i="1" dirty="0">
                <a:latin typeface="Arial" panose="020B0604020202020204" pitchFamily="34" charset="0"/>
                <a:cs typeface="Arial" panose="020B0604020202020204" pitchFamily="34" charset="0"/>
              </a:rPr>
              <a:t>“Whether moving passengers, supporting businesses, providing emergency services, or enabling investment, airports are critical infrastructure that help communities connect, compete, and grow.”</a:t>
            </a:r>
          </a:p>
        </p:txBody>
      </p:sp>
      <p:sp>
        <p:nvSpPr>
          <p:cNvPr id="6" name="TextBox 5">
            <a:extLst>
              <a:ext uri="{FF2B5EF4-FFF2-40B4-BE49-F238E27FC236}">
                <a16:creationId xmlns:a16="http://schemas.microsoft.com/office/drawing/2014/main" id="{33A14877-1B70-5E33-61CB-FF848671A133}"/>
              </a:ext>
            </a:extLst>
          </p:cNvPr>
          <p:cNvSpPr txBox="1"/>
          <p:nvPr/>
        </p:nvSpPr>
        <p:spPr>
          <a:xfrm>
            <a:off x="7520151" y="5807860"/>
            <a:ext cx="5113283" cy="461665"/>
          </a:xfrm>
          <a:prstGeom prst="rect">
            <a:avLst/>
          </a:prstGeom>
          <a:noFill/>
        </p:spPr>
        <p:txBody>
          <a:bodyPr wrap="square" rtlCol="0">
            <a:spAutoFit/>
          </a:bodyPr>
          <a:lstStyle/>
          <a:p>
            <a:r>
              <a:rPr lang="en-CA" sz="1200" b="0" i="1" dirty="0"/>
              <a:t>Source: Canadian Airports Council, 2024 Economic Impact Study</a:t>
            </a:r>
          </a:p>
          <a:p>
            <a:endParaRPr lang="en-CA" sz="1200" dirty="0"/>
          </a:p>
        </p:txBody>
      </p:sp>
    </p:spTree>
    <p:extLst>
      <p:ext uri="{BB962C8B-B14F-4D97-AF65-F5344CB8AC3E}">
        <p14:creationId xmlns:p14="http://schemas.microsoft.com/office/powerpoint/2010/main" val="3242293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4A135-F0E7-05F5-C8C3-5637AD41B3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5F0F4-E984-126A-B3D1-5060A1E2DFCA}"/>
              </a:ext>
            </a:extLst>
          </p:cNvPr>
          <p:cNvSpPr>
            <a:spLocks noGrp="1"/>
          </p:cNvSpPr>
          <p:nvPr>
            <p:ph type="title"/>
          </p:nvPr>
        </p:nvSpPr>
        <p:spPr>
          <a:xfrm>
            <a:off x="96897" y="457200"/>
            <a:ext cx="8437505" cy="914400"/>
          </a:xfrm>
        </p:spPr>
        <p:txBody>
          <a:bodyPr/>
          <a:lstStyle/>
          <a:p>
            <a:r>
              <a:rPr lang="en-CA" b="1" dirty="0"/>
              <a:t>Airports as Economic Infrastructure </a:t>
            </a:r>
            <a:br>
              <a:rPr lang="en-CA" b="1" dirty="0"/>
            </a:br>
            <a:endParaRPr lang="en-CA" sz="2400" b="1" dirty="0"/>
          </a:p>
        </p:txBody>
      </p:sp>
      <p:cxnSp>
        <p:nvCxnSpPr>
          <p:cNvPr id="8" name="Straight Connector 7">
            <a:extLst>
              <a:ext uri="{FF2B5EF4-FFF2-40B4-BE49-F238E27FC236}">
                <a16:creationId xmlns:a16="http://schemas.microsoft.com/office/drawing/2014/main" id="{34C9B441-E20F-F33B-5FF0-354300156D1D}"/>
              </a:ext>
            </a:extLst>
          </p:cNvPr>
          <p:cNvCxnSpPr/>
          <p:nvPr/>
        </p:nvCxnSpPr>
        <p:spPr>
          <a:xfrm>
            <a:off x="0" y="1295400"/>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10" name="Oval 9">
            <a:extLst>
              <a:ext uri="{FF2B5EF4-FFF2-40B4-BE49-F238E27FC236}">
                <a16:creationId xmlns:a16="http://schemas.microsoft.com/office/drawing/2014/main" id="{C9FB559D-E019-3529-5787-2996459B0EEA}"/>
              </a:ext>
            </a:extLst>
          </p:cNvPr>
          <p:cNvSpPr/>
          <p:nvPr/>
        </p:nvSpPr>
        <p:spPr>
          <a:xfrm flipH="1" flipV="1">
            <a:off x="3657600" y="1249680"/>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797E2DB8-55BE-F77E-0FBF-BB6FFE54CAD9}"/>
              </a:ext>
            </a:extLst>
          </p:cNvPr>
          <p:cNvSpPr txBox="1"/>
          <p:nvPr/>
        </p:nvSpPr>
        <p:spPr>
          <a:xfrm>
            <a:off x="1176867" y="1902691"/>
            <a:ext cx="184731" cy="369332"/>
          </a:xfrm>
          <a:prstGeom prst="rect">
            <a:avLst/>
          </a:prstGeom>
          <a:noFill/>
        </p:spPr>
        <p:txBody>
          <a:bodyPr wrap="none" rtlCol="0">
            <a:spAutoFit/>
          </a:bodyPr>
          <a:lstStyle/>
          <a:p>
            <a:endParaRPr lang="en-CA"/>
          </a:p>
        </p:txBody>
      </p:sp>
      <p:sp>
        <p:nvSpPr>
          <p:cNvPr id="3" name="TextBox 2">
            <a:extLst>
              <a:ext uri="{FF2B5EF4-FFF2-40B4-BE49-F238E27FC236}">
                <a16:creationId xmlns:a16="http://schemas.microsoft.com/office/drawing/2014/main" id="{DFF05EBD-6C63-7EDA-A855-B152A77078E8}"/>
              </a:ext>
            </a:extLst>
          </p:cNvPr>
          <p:cNvSpPr txBox="1"/>
          <p:nvPr/>
        </p:nvSpPr>
        <p:spPr>
          <a:xfrm>
            <a:off x="268014" y="1200807"/>
            <a:ext cx="11655972" cy="5601533"/>
          </a:xfrm>
          <a:prstGeom prst="rect">
            <a:avLst/>
          </a:prstGeom>
          <a:noFill/>
        </p:spPr>
        <p:txBody>
          <a:bodyPr wrap="square" rtlCol="0">
            <a:spAutoFit/>
          </a:bodyPr>
          <a:lstStyle/>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Approximately 80 municipal and public airports across Ontario that support business connectivity, emergency services, tourism, trade and economic development</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Ontario's airports operate under a range of ownership models</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Major airports primarily support scheduled passenger travel, air cargo, and national and international connectivity</a:t>
            </a:r>
          </a:p>
          <a:p>
            <a:pPr marL="342900" indent="-342900">
              <a:buFont typeface="Arial" panose="020B0604020202020204" pitchFamily="34" charset="0"/>
              <a:buChar char="•"/>
            </a:pPr>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Regional airports support aerospace manufacturing and aviation related industries, aircraft maintenance, repair and overhaul (MRO), corporate aviation, charter flights, flight training, air cargo, air ambulance, wildfire response (suppression and evacuation), remote community access and regional connectivity</a:t>
            </a:r>
          </a:p>
          <a:p>
            <a:endParaRPr lang="en-CA" b="0" i="1" dirty="0">
              <a:latin typeface="Arial" panose="020B0604020202020204" pitchFamily="34" charset="0"/>
              <a:cs typeface="Arial" panose="020B0604020202020204" pitchFamily="34" charset="0"/>
            </a:endParaRPr>
          </a:p>
          <a:p>
            <a:endParaRPr lang="en-CA" b="0" dirty="0">
              <a:latin typeface="Arial" panose="020B0604020202020204" pitchFamily="34" charset="0"/>
              <a:cs typeface="Arial" panose="020B0604020202020204" pitchFamily="34" charset="0"/>
            </a:endParaRPr>
          </a:p>
          <a:p>
            <a:endParaRPr lang="en-CA" b="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5195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A5F6D-BDC6-17CD-E480-756EB6052A4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2EC811-1C2F-98F6-FBB4-4BD2CB0FD40E}"/>
              </a:ext>
            </a:extLst>
          </p:cNvPr>
          <p:cNvPicPr>
            <a:picLocks noChangeAspect="1"/>
          </p:cNvPicPr>
          <p:nvPr/>
        </p:nvPicPr>
        <p:blipFill>
          <a:blip r:embed="rId3"/>
          <a:stretch>
            <a:fillRect/>
          </a:stretch>
        </p:blipFill>
        <p:spPr>
          <a:xfrm>
            <a:off x="3630483" y="1281428"/>
            <a:ext cx="91448" cy="91448"/>
          </a:xfrm>
          <a:prstGeom prst="rect">
            <a:avLst/>
          </a:prstGeom>
        </p:spPr>
      </p:pic>
      <p:sp>
        <p:nvSpPr>
          <p:cNvPr id="2" name="Title 1">
            <a:extLst>
              <a:ext uri="{FF2B5EF4-FFF2-40B4-BE49-F238E27FC236}">
                <a16:creationId xmlns:a16="http://schemas.microsoft.com/office/drawing/2014/main" id="{263B3B6F-E2CF-AB3E-8B46-D97A3850DF91}"/>
              </a:ext>
            </a:extLst>
          </p:cNvPr>
          <p:cNvSpPr>
            <a:spLocks noGrp="1"/>
          </p:cNvSpPr>
          <p:nvPr>
            <p:ph type="title"/>
          </p:nvPr>
        </p:nvSpPr>
        <p:spPr>
          <a:xfrm>
            <a:off x="168835" y="233442"/>
            <a:ext cx="10515600" cy="895190"/>
          </a:xfrm>
        </p:spPr>
        <p:txBody>
          <a:bodyPr/>
          <a:lstStyle/>
          <a:p>
            <a:r>
              <a:rPr lang="en-CA" b="1" dirty="0"/>
              <a:t>What Airports Enable </a:t>
            </a:r>
          </a:p>
        </p:txBody>
      </p:sp>
      <p:pic>
        <p:nvPicPr>
          <p:cNvPr id="4" name="Picture 3">
            <a:extLst>
              <a:ext uri="{FF2B5EF4-FFF2-40B4-BE49-F238E27FC236}">
                <a16:creationId xmlns:a16="http://schemas.microsoft.com/office/drawing/2014/main" id="{3EF9F151-8F54-844B-377C-CA08591E66D6}"/>
              </a:ext>
            </a:extLst>
          </p:cNvPr>
          <p:cNvPicPr>
            <a:picLocks noChangeAspect="1"/>
          </p:cNvPicPr>
          <p:nvPr/>
        </p:nvPicPr>
        <p:blipFill>
          <a:blip r:embed="rId4"/>
          <a:stretch>
            <a:fillRect/>
          </a:stretch>
        </p:blipFill>
        <p:spPr>
          <a:xfrm>
            <a:off x="0" y="1308863"/>
            <a:ext cx="3676207" cy="36579"/>
          </a:xfrm>
          <a:prstGeom prst="rect">
            <a:avLst/>
          </a:prstGeom>
        </p:spPr>
      </p:pic>
      <p:sp>
        <p:nvSpPr>
          <p:cNvPr id="3" name="TextBox 2">
            <a:extLst>
              <a:ext uri="{FF2B5EF4-FFF2-40B4-BE49-F238E27FC236}">
                <a16:creationId xmlns:a16="http://schemas.microsoft.com/office/drawing/2014/main" id="{17C44813-5301-DF81-5311-E7A1B1B918AB}"/>
              </a:ext>
            </a:extLst>
          </p:cNvPr>
          <p:cNvSpPr txBox="1"/>
          <p:nvPr/>
        </p:nvSpPr>
        <p:spPr>
          <a:xfrm>
            <a:off x="450376" y="1583140"/>
            <a:ext cx="6305266" cy="4832092"/>
          </a:xfrm>
          <a:prstGeom prst="rect">
            <a:avLst/>
          </a:prstGeom>
          <a:noFill/>
        </p:spPr>
        <p:txBody>
          <a:bodyPr wrap="square" rtlCol="0">
            <a:spAutoFit/>
          </a:bodyPr>
          <a:lstStyle/>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Business attraction and expansion</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Tourism and visitor spending </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Critical emergency access</a:t>
            </a:r>
          </a:p>
          <a:p>
            <a:r>
              <a:rPr lang="en-CA" sz="2200" b="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Job creation</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Connectivity and Market Access </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Employment Lands and Investment</a:t>
            </a:r>
          </a:p>
          <a:p>
            <a:endParaRPr lang="en-CA" sz="2200" b="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200" b="0" dirty="0">
                <a:latin typeface="Arial" panose="020B0604020202020204" pitchFamily="34" charset="0"/>
                <a:cs typeface="Arial" panose="020B0604020202020204" pitchFamily="34" charset="0"/>
              </a:rPr>
              <a:t>Cluster / Sector Development </a:t>
            </a:r>
          </a:p>
          <a:p>
            <a:pPr marL="342900" indent="-342900">
              <a:buFont typeface="Arial" panose="020B0604020202020204" pitchFamily="34" charset="0"/>
              <a:buChar char="•"/>
            </a:pPr>
            <a:endParaRPr lang="en-CA" sz="2200" b="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2AD9E93D-3A06-18DF-33C9-7E52D1C640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7558" y="1583140"/>
            <a:ext cx="5814066" cy="3876445"/>
          </a:xfrm>
          <a:prstGeom prst="rect">
            <a:avLst/>
          </a:prstGeom>
        </p:spPr>
      </p:pic>
    </p:spTree>
    <p:extLst>
      <p:ext uri="{BB962C8B-B14F-4D97-AF65-F5344CB8AC3E}">
        <p14:creationId xmlns:p14="http://schemas.microsoft.com/office/powerpoint/2010/main" val="915380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39F59-66B3-5BE7-7724-2040B8CC9A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DC8954-DF87-1AC8-C619-2AAC53E89758}"/>
              </a:ext>
            </a:extLst>
          </p:cNvPr>
          <p:cNvSpPr>
            <a:spLocks noGrp="1"/>
          </p:cNvSpPr>
          <p:nvPr>
            <p:ph type="title"/>
          </p:nvPr>
        </p:nvSpPr>
        <p:spPr>
          <a:xfrm>
            <a:off x="152400" y="274321"/>
            <a:ext cx="8437505" cy="914400"/>
          </a:xfrm>
        </p:spPr>
        <p:txBody>
          <a:bodyPr/>
          <a:lstStyle/>
          <a:p>
            <a:r>
              <a:rPr lang="en-CA" b="1" dirty="0">
                <a:latin typeface="Arial"/>
                <a:cs typeface="Arial"/>
              </a:rPr>
              <a:t>Lake Simcoe Regional Airport – Overview</a:t>
            </a:r>
            <a:endParaRPr lang="en-CA" sz="2400" b="1" dirty="0"/>
          </a:p>
        </p:txBody>
      </p:sp>
      <p:cxnSp>
        <p:nvCxnSpPr>
          <p:cNvPr id="8" name="Straight Connector 7">
            <a:extLst>
              <a:ext uri="{FF2B5EF4-FFF2-40B4-BE49-F238E27FC236}">
                <a16:creationId xmlns:a16="http://schemas.microsoft.com/office/drawing/2014/main" id="{A129898C-8848-11BC-9214-7D525E9BDD05}"/>
              </a:ext>
            </a:extLst>
          </p:cNvPr>
          <p:cNvCxnSpPr/>
          <p:nvPr/>
        </p:nvCxnSpPr>
        <p:spPr>
          <a:xfrm>
            <a:off x="0" y="1295400"/>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10" name="Oval 9">
            <a:extLst>
              <a:ext uri="{FF2B5EF4-FFF2-40B4-BE49-F238E27FC236}">
                <a16:creationId xmlns:a16="http://schemas.microsoft.com/office/drawing/2014/main" id="{E1082484-02FF-155B-1567-73DB1B18C7A4}"/>
              </a:ext>
            </a:extLst>
          </p:cNvPr>
          <p:cNvSpPr/>
          <p:nvPr/>
        </p:nvSpPr>
        <p:spPr>
          <a:xfrm flipH="1" flipV="1">
            <a:off x="3657600" y="1249680"/>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F5EA0EA8-75A5-6879-DE7C-2181138DFFC2}"/>
              </a:ext>
            </a:extLst>
          </p:cNvPr>
          <p:cNvSpPr txBox="1"/>
          <p:nvPr/>
        </p:nvSpPr>
        <p:spPr>
          <a:xfrm>
            <a:off x="1176867" y="1902691"/>
            <a:ext cx="184731" cy="369332"/>
          </a:xfrm>
          <a:prstGeom prst="rect">
            <a:avLst/>
          </a:prstGeom>
          <a:noFill/>
        </p:spPr>
        <p:txBody>
          <a:bodyPr wrap="none" rtlCol="0">
            <a:spAutoFit/>
          </a:bodyPr>
          <a:lstStyle/>
          <a:p>
            <a:endParaRPr lang="en-CA"/>
          </a:p>
        </p:txBody>
      </p:sp>
      <p:sp>
        <p:nvSpPr>
          <p:cNvPr id="13" name="TextBox 12">
            <a:extLst>
              <a:ext uri="{FF2B5EF4-FFF2-40B4-BE49-F238E27FC236}">
                <a16:creationId xmlns:a16="http://schemas.microsoft.com/office/drawing/2014/main" id="{2531E663-D248-C9BD-04AD-31674D9E0371}"/>
              </a:ext>
            </a:extLst>
          </p:cNvPr>
          <p:cNvSpPr txBox="1"/>
          <p:nvPr/>
        </p:nvSpPr>
        <p:spPr>
          <a:xfrm>
            <a:off x="290492" y="1188721"/>
            <a:ext cx="6683514" cy="5586145"/>
          </a:xfrm>
          <a:prstGeom prst="rect">
            <a:avLst/>
          </a:prstGeom>
          <a:noFill/>
        </p:spPr>
        <p:txBody>
          <a:bodyPr wrap="square" rtlCol="0">
            <a:spAutoFit/>
          </a:bodyPr>
          <a:lstStyle/>
          <a:p>
            <a:endParaRPr lang="en-CA" sz="2100" b="0" dirty="0">
              <a:latin typeface="Arial" charset="0"/>
            </a:endParaRPr>
          </a:p>
          <a:p>
            <a:pPr marL="342900" indent="-342900">
              <a:buFont typeface="Arial" panose="020B0604020202020204" pitchFamily="34" charset="0"/>
              <a:buChar char="•"/>
            </a:pPr>
            <a:r>
              <a:rPr lang="en-CA" sz="2100" b="0" dirty="0">
                <a:latin typeface="Arial" charset="0"/>
              </a:rPr>
              <a:t>Located in the Township of Oro Medonte</a:t>
            </a:r>
          </a:p>
          <a:p>
            <a:pPr marL="342900" indent="-342900">
              <a:buFont typeface="Arial" panose="020B0604020202020204" pitchFamily="34" charset="0"/>
              <a:buChar char="•"/>
            </a:pPr>
            <a:endParaRPr lang="en-CA" sz="2100" b="0" dirty="0">
              <a:latin typeface="Arial" charset="0"/>
            </a:endParaRPr>
          </a:p>
          <a:p>
            <a:pPr marL="342900" indent="-342900">
              <a:buFont typeface="Arial" panose="020B0604020202020204" pitchFamily="34" charset="0"/>
              <a:buChar char="•"/>
            </a:pPr>
            <a:r>
              <a:rPr lang="en-CA" sz="2100" b="0" dirty="0">
                <a:latin typeface="Arial" charset="0"/>
              </a:rPr>
              <a:t>Owned and operated by the County of Simcoe</a:t>
            </a:r>
          </a:p>
          <a:p>
            <a:endParaRPr lang="en-CA" sz="2100" b="0" dirty="0">
              <a:latin typeface="Arial" charset="0"/>
            </a:endParaRPr>
          </a:p>
          <a:p>
            <a:pPr marL="342900" indent="-342900">
              <a:buFont typeface="Arial" panose="020B0604020202020204" pitchFamily="34" charset="0"/>
              <a:buChar char="•"/>
            </a:pPr>
            <a:r>
              <a:rPr lang="en-CA" sz="2100" b="0" dirty="0">
                <a:latin typeface="Arial" charset="0"/>
              </a:rPr>
              <a:t>Supports general aviation, business and charter operations, emergency services, and regional economic activity</a:t>
            </a:r>
          </a:p>
          <a:p>
            <a:endParaRPr lang="en-CA" sz="2100" b="0" dirty="0">
              <a:latin typeface="Arial" charset="0"/>
            </a:endParaRPr>
          </a:p>
          <a:p>
            <a:pPr marL="342900" indent="-342900">
              <a:buFont typeface="Arial" panose="020B0604020202020204" pitchFamily="34" charset="0"/>
              <a:buChar char="•"/>
            </a:pPr>
            <a:r>
              <a:rPr lang="en-CA" sz="2100" b="0" dirty="0">
                <a:latin typeface="Arial" charset="0"/>
              </a:rPr>
              <a:t>Approximately 36,000 aircraft movements annually </a:t>
            </a:r>
          </a:p>
          <a:p>
            <a:endParaRPr lang="en-CA" sz="2100" b="0" dirty="0">
              <a:latin typeface="Arial" charset="0"/>
            </a:endParaRPr>
          </a:p>
          <a:p>
            <a:pPr marL="342900" indent="-342900">
              <a:buFont typeface="Arial" panose="020B0604020202020204" pitchFamily="34" charset="0"/>
              <a:buChar char="•"/>
            </a:pPr>
            <a:r>
              <a:rPr lang="en-CA" sz="2100" b="0" dirty="0">
                <a:latin typeface="Arial" charset="0"/>
              </a:rPr>
              <a:t>Guided by the Strategic Plan focused on developing LSRA as a key regional economic development asset </a:t>
            </a:r>
          </a:p>
          <a:p>
            <a:endParaRPr lang="en-CA" sz="2100" b="0" dirty="0">
              <a:latin typeface="Arial" charset="0"/>
            </a:endParaRPr>
          </a:p>
          <a:p>
            <a:pPr marL="285750" indent="-285750">
              <a:buFont typeface="Arial" panose="020B0604020202020204" pitchFamily="34" charset="0"/>
              <a:buChar char="•"/>
            </a:pPr>
            <a:endParaRPr lang="en-CA" sz="2100" b="0" dirty="0">
              <a:latin typeface="Arial" charset="0"/>
            </a:endParaRPr>
          </a:p>
          <a:p>
            <a:pPr marL="285750" indent="-285750">
              <a:buFont typeface="Arial" panose="020B0604020202020204" pitchFamily="34" charset="0"/>
              <a:buChar char="•"/>
            </a:pPr>
            <a:endParaRPr lang="en-CA" sz="2100" b="0" dirty="0"/>
          </a:p>
        </p:txBody>
      </p:sp>
      <p:pic>
        <p:nvPicPr>
          <p:cNvPr id="16" name="Picture 15">
            <a:extLst>
              <a:ext uri="{FF2B5EF4-FFF2-40B4-BE49-F238E27FC236}">
                <a16:creationId xmlns:a16="http://schemas.microsoft.com/office/drawing/2014/main" id="{19388B4F-4214-A822-50F8-C0EFC7A0F759}"/>
              </a:ext>
            </a:extLst>
          </p:cNvPr>
          <p:cNvPicPr>
            <a:picLocks noChangeAspect="1"/>
          </p:cNvPicPr>
          <p:nvPr/>
        </p:nvPicPr>
        <p:blipFill>
          <a:blip r:embed="rId3"/>
          <a:srcRect l="4597" t="2446" r="4067" b="4095"/>
          <a:stretch>
            <a:fillRect/>
          </a:stretch>
        </p:blipFill>
        <p:spPr>
          <a:xfrm>
            <a:off x="7112098" y="1295400"/>
            <a:ext cx="4387332" cy="4440962"/>
          </a:xfrm>
          <a:prstGeom prst="rect">
            <a:avLst/>
          </a:prstGeom>
        </p:spPr>
      </p:pic>
    </p:spTree>
    <p:extLst>
      <p:ext uri="{BB962C8B-B14F-4D97-AF65-F5344CB8AC3E}">
        <p14:creationId xmlns:p14="http://schemas.microsoft.com/office/powerpoint/2010/main" val="696773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11049000" cy="914400"/>
          </a:xfrm>
        </p:spPr>
        <p:txBody>
          <a:bodyPr/>
          <a:lstStyle/>
          <a:p>
            <a:r>
              <a:rPr lang="en-CA" b="1"/>
              <a:t>Lake Simcoe Regional Airport – Strategic Plan</a:t>
            </a:r>
            <a:endParaRPr lang="en-CA" sz="2400"/>
          </a:p>
        </p:txBody>
      </p:sp>
      <p:sp>
        <p:nvSpPr>
          <p:cNvPr id="3" name="Content Placeholder 2"/>
          <p:cNvSpPr>
            <a:spLocks noGrp="1"/>
          </p:cNvSpPr>
          <p:nvPr>
            <p:ph idx="1"/>
          </p:nvPr>
        </p:nvSpPr>
        <p:spPr>
          <a:xfrm>
            <a:off x="351220" y="1539450"/>
            <a:ext cx="11049000" cy="1737360"/>
          </a:xfrm>
        </p:spPr>
        <p:txBody>
          <a:bodyPr/>
          <a:lstStyle/>
          <a:p>
            <a:pPr marL="0" indent="0" eaLnBrk="1" hangingPunct="1">
              <a:lnSpc>
                <a:spcPct val="100000"/>
              </a:lnSpc>
              <a:spcBef>
                <a:spcPts val="600"/>
              </a:spcBef>
              <a:spcAft>
                <a:spcPts val="600"/>
              </a:spcAft>
              <a:buFont typeface="Arial" panose="020B0604020202020204" pitchFamily="34" charset="0"/>
              <a:buNone/>
              <a:defRPr/>
            </a:pPr>
            <a:endParaRPr lang="en-CA" altLang="en-US" sz="2200"/>
          </a:p>
          <a:p>
            <a:pPr>
              <a:lnSpc>
                <a:spcPct val="100000"/>
              </a:lnSpc>
              <a:spcBef>
                <a:spcPts val="600"/>
              </a:spcBef>
              <a:spcAft>
                <a:spcPts val="0"/>
              </a:spcAft>
              <a:defRPr/>
            </a:pPr>
            <a:endParaRPr lang="en-CA" altLang="en-US" sz="2200"/>
          </a:p>
        </p:txBody>
      </p:sp>
      <p:cxnSp>
        <p:nvCxnSpPr>
          <p:cNvPr id="5" name="Straight Connector 4"/>
          <p:cNvCxnSpPr/>
          <p:nvPr/>
        </p:nvCxnSpPr>
        <p:spPr>
          <a:xfrm>
            <a:off x="0" y="1295400"/>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4" name="Oval 3">
            <a:extLst>
              <a:ext uri="{FF2B5EF4-FFF2-40B4-BE49-F238E27FC236}">
                <a16:creationId xmlns:a16="http://schemas.microsoft.com/office/drawing/2014/main" id="{3BEBBCB4-29EA-214A-5ACD-A36DF88652BA}"/>
              </a:ext>
            </a:extLst>
          </p:cNvPr>
          <p:cNvSpPr/>
          <p:nvPr/>
        </p:nvSpPr>
        <p:spPr>
          <a:xfrm flipH="1" flipV="1">
            <a:off x="3657600" y="1249680"/>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A6BFE657-FF04-7980-0F12-12A79E70435C}"/>
              </a:ext>
            </a:extLst>
          </p:cNvPr>
          <p:cNvSpPr txBox="1"/>
          <p:nvPr/>
        </p:nvSpPr>
        <p:spPr>
          <a:xfrm>
            <a:off x="782685" y="1539450"/>
            <a:ext cx="5006502" cy="3862596"/>
          </a:xfrm>
          <a:prstGeom prst="rect">
            <a:avLst/>
          </a:prstGeom>
          <a:noFill/>
        </p:spPr>
        <p:txBody>
          <a:bodyPr wrap="square" lIns="91440" tIns="45720" rIns="91440" bIns="45720" anchor="t">
            <a:spAutoFit/>
          </a:bodyPr>
          <a:lstStyle/>
          <a:p>
            <a:pPr marL="0" marR="0" lvl="0" indent="0" algn="r"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CA" altLang="en-US" sz="2000" b="1" i="0" u="none" strike="noStrike" kern="1200" cap="none" spc="0" normalizeH="0" baseline="0" noProof="0" dirty="0">
                <a:ln>
                  <a:noFill/>
                </a:ln>
                <a:effectLst/>
                <a:uLnTx/>
                <a:uFillTx/>
                <a:latin typeface="Arial"/>
                <a:cs typeface="Arial"/>
              </a:rPr>
              <a:t>Phase I </a:t>
            </a:r>
            <a:r>
              <a:rPr kumimoji="0" lang="en-CA" altLang="en-US" sz="2000" b="0" i="0" u="none" strike="noStrike" kern="1200" cap="none" spc="0" normalizeH="0" baseline="0" noProof="0" dirty="0">
                <a:ln>
                  <a:noFill/>
                </a:ln>
                <a:effectLst/>
                <a:uLnTx/>
                <a:uFillTx/>
                <a:latin typeface="Arial"/>
                <a:cs typeface="Arial"/>
              </a:rPr>
              <a:t>(multi-year, in progress)</a:t>
            </a:r>
            <a:endParaRPr lang="en-CA" altLang="en-US" sz="2000" b="0" i="0" u="none" strike="noStrike" kern="1200" cap="none" spc="0" normalizeH="0" baseline="0" noProof="0" dirty="0">
              <a:ln>
                <a:noFill/>
              </a:ln>
              <a:effectLst/>
              <a:uLnTx/>
              <a:uFillTx/>
              <a:latin typeface="Arial"/>
              <a:cs typeface="Arial"/>
            </a:endParaRPr>
          </a:p>
          <a:p>
            <a:pPr marL="0" marR="0" lvl="0" indent="0" algn="r" defTabSz="914400" rtl="0" eaLnBrk="1" fontAlgn="base" latinLnBrk="0" hangingPunct="1">
              <a:lnSpc>
                <a:spcPct val="100000"/>
              </a:lnSpc>
              <a:spcBef>
                <a:spcPts val="0"/>
              </a:spcBef>
              <a:spcAft>
                <a:spcPts val="1800"/>
              </a:spcAft>
              <a:buClrTx/>
              <a:buSzTx/>
              <a:buFont typeface="Arial" panose="020B0604020202020204" pitchFamily="34" charset="0"/>
              <a:buNone/>
              <a:tabLst/>
              <a:defRPr/>
            </a:pPr>
            <a:r>
              <a:rPr kumimoji="0" lang="en-CA" altLang="en-US" sz="2000" b="0" i="0" u="none" strike="noStrike" kern="1200" cap="none" spc="0" normalizeH="0" baseline="0" noProof="0" dirty="0">
                <a:ln>
                  <a:noFill/>
                </a:ln>
                <a:effectLst/>
                <a:uLnTx/>
                <a:uFillTx/>
                <a:latin typeface="Arial"/>
                <a:cs typeface="Arial"/>
              </a:rPr>
              <a:t>Position Airport to Enhance Corporate Aviation &amp; Maintenance, Repair and Overhaul (MRO) Opportunities</a:t>
            </a:r>
            <a:endParaRPr lang="en-CA" altLang="en-US" sz="2000" b="0" i="0" u="none" strike="noStrike" kern="1200" cap="none" spc="0" normalizeH="0" baseline="0" noProof="0" dirty="0">
              <a:ln>
                <a:noFill/>
              </a:ln>
              <a:effectLst/>
              <a:uLnTx/>
              <a:uFillTx/>
              <a:latin typeface="Arial"/>
              <a:cs typeface="Arial"/>
            </a:endParaRPr>
          </a:p>
          <a:p>
            <a:pPr marL="0" marR="0" lvl="0" indent="0" algn="r"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CA" altLang="en-US" sz="2000" b="1" i="0" u="none" strike="noStrike" kern="1200" cap="none" spc="0" normalizeH="0" baseline="0" noProof="0" dirty="0">
                <a:ln>
                  <a:noFill/>
                </a:ln>
                <a:effectLst/>
                <a:uLnTx/>
                <a:uFillTx/>
                <a:latin typeface="Arial"/>
                <a:cs typeface="Arial"/>
              </a:rPr>
              <a:t>Phase II</a:t>
            </a:r>
            <a:endParaRPr lang="en-CA" altLang="en-US" sz="2000" b="1" i="0" u="none" strike="noStrike" kern="1200" cap="none" spc="0" normalizeH="0" baseline="0" noProof="0" dirty="0">
              <a:ln>
                <a:noFill/>
              </a:ln>
              <a:effectLst/>
              <a:uLnTx/>
              <a:uFillTx/>
              <a:latin typeface="Arial"/>
              <a:cs typeface="Arial"/>
            </a:endParaRPr>
          </a:p>
          <a:p>
            <a:pPr marL="0" marR="0" lvl="0" indent="0" algn="r" defTabSz="914400" rtl="0" eaLnBrk="1" fontAlgn="base" latinLnBrk="0" hangingPunct="1">
              <a:lnSpc>
                <a:spcPct val="100000"/>
              </a:lnSpc>
              <a:spcBef>
                <a:spcPts val="0"/>
              </a:spcBef>
              <a:spcAft>
                <a:spcPts val="1800"/>
              </a:spcAft>
              <a:buClrTx/>
              <a:buSzTx/>
              <a:buFont typeface="Arial" panose="020B0604020202020204" pitchFamily="34" charset="0"/>
              <a:buNone/>
              <a:tabLst/>
              <a:defRPr/>
            </a:pPr>
            <a:r>
              <a:rPr kumimoji="0" lang="en-CA" altLang="en-US" sz="2000" b="0" i="0" u="none" strike="noStrike" kern="1200" cap="none" spc="0" normalizeH="0" baseline="0" noProof="0" dirty="0">
                <a:ln>
                  <a:noFill/>
                </a:ln>
                <a:effectLst/>
                <a:uLnTx/>
                <a:uFillTx/>
                <a:latin typeface="Arial"/>
                <a:cs typeface="Arial"/>
              </a:rPr>
              <a:t>Further Development of Air Service Business Case</a:t>
            </a:r>
            <a:endParaRPr lang="en-CA" altLang="en-US" sz="2000" b="0" i="0" u="none" strike="noStrike" kern="1200" cap="none" spc="0" normalizeH="0" baseline="0" noProof="0" dirty="0">
              <a:ln>
                <a:noFill/>
              </a:ln>
              <a:effectLst/>
              <a:uLnTx/>
              <a:uFillTx/>
              <a:latin typeface="Arial"/>
              <a:cs typeface="Arial"/>
            </a:endParaRPr>
          </a:p>
          <a:p>
            <a:pPr marL="0" marR="0" lvl="0" indent="0" algn="r"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kumimoji="0" lang="en-CA" altLang="en-US" sz="2000" b="1" i="0" u="none" strike="noStrike" kern="1200" cap="none" spc="0" normalizeH="0" baseline="0" noProof="0" dirty="0">
                <a:ln>
                  <a:noFill/>
                </a:ln>
                <a:effectLst/>
                <a:uLnTx/>
                <a:uFillTx/>
                <a:latin typeface="Arial"/>
                <a:cs typeface="Arial"/>
              </a:rPr>
              <a:t>Phase III</a:t>
            </a:r>
            <a:endParaRPr lang="en-CA" altLang="en-US" sz="2000" b="1" i="0" u="none" strike="noStrike" kern="1200" cap="none" spc="0" normalizeH="0" baseline="0" noProof="0" dirty="0">
              <a:ln>
                <a:noFill/>
              </a:ln>
              <a:effectLst/>
              <a:uLnTx/>
              <a:uFillTx/>
              <a:latin typeface="Arial"/>
              <a:cs typeface="Arial"/>
            </a:endParaRPr>
          </a:p>
          <a:p>
            <a:pPr marL="0" marR="0" lvl="0" indent="0" algn="r" defTabSz="914400" rtl="0" eaLnBrk="1" fontAlgn="base" latinLnBrk="0" hangingPunct="1">
              <a:lnSpc>
                <a:spcPct val="100000"/>
              </a:lnSpc>
              <a:spcBef>
                <a:spcPts val="0"/>
              </a:spcBef>
              <a:spcAft>
                <a:spcPts val="2400"/>
              </a:spcAft>
              <a:buClrTx/>
              <a:buSzTx/>
              <a:buFont typeface="Arial" panose="020B0604020202020204" pitchFamily="34" charset="0"/>
              <a:buNone/>
              <a:tabLst/>
              <a:defRPr/>
            </a:pPr>
            <a:r>
              <a:rPr kumimoji="0" lang="en-CA" altLang="en-US" sz="2000" b="0" i="0" u="none" strike="noStrike" kern="1200" cap="none" spc="0" normalizeH="0" baseline="0" noProof="0" dirty="0">
                <a:ln>
                  <a:noFill/>
                </a:ln>
                <a:effectLst/>
                <a:uLnTx/>
                <a:uFillTx/>
                <a:latin typeface="Arial"/>
                <a:cs typeface="Arial"/>
              </a:rPr>
              <a:t>Support Sustained Scheduled Commercial Air Service</a:t>
            </a:r>
            <a:endParaRPr lang="en-CA" altLang="en-US" sz="2000" b="0" i="0" u="none" strike="noStrike" kern="1200" cap="none" spc="0" normalizeH="0" baseline="0" noProof="0" dirty="0">
              <a:ln>
                <a:noFill/>
              </a:ln>
              <a:effectLst/>
              <a:uLnTx/>
              <a:uFillTx/>
              <a:latin typeface="Arial"/>
              <a:cs typeface="Arial"/>
            </a:endParaRPr>
          </a:p>
        </p:txBody>
      </p:sp>
      <p:pic>
        <p:nvPicPr>
          <p:cNvPr id="16" name="Picture 15">
            <a:extLst>
              <a:ext uri="{FF2B5EF4-FFF2-40B4-BE49-F238E27FC236}">
                <a16:creationId xmlns:a16="http://schemas.microsoft.com/office/drawing/2014/main" id="{A7F9EFB8-9969-4356-C745-3E0C3A8B03D6}"/>
              </a:ext>
            </a:extLst>
          </p:cNvPr>
          <p:cNvPicPr>
            <a:picLocks noChangeAspect="1"/>
          </p:cNvPicPr>
          <p:nvPr/>
        </p:nvPicPr>
        <p:blipFill>
          <a:blip r:embed="rId3"/>
          <a:stretch>
            <a:fillRect/>
          </a:stretch>
        </p:blipFill>
        <p:spPr>
          <a:xfrm>
            <a:off x="6274571" y="1536101"/>
            <a:ext cx="5767915" cy="3972949"/>
          </a:xfrm>
          <a:prstGeom prst="rect">
            <a:avLst/>
          </a:prstGeom>
        </p:spPr>
      </p:pic>
      <p:sp>
        <p:nvSpPr>
          <p:cNvPr id="6" name="TextBox 5">
            <a:extLst>
              <a:ext uri="{FF2B5EF4-FFF2-40B4-BE49-F238E27FC236}">
                <a16:creationId xmlns:a16="http://schemas.microsoft.com/office/drawing/2014/main" id="{5E2E28C2-82B1-AEB3-A43E-0E1EB669D32A}"/>
              </a:ext>
            </a:extLst>
          </p:cNvPr>
          <p:cNvSpPr txBox="1"/>
          <p:nvPr/>
        </p:nvSpPr>
        <p:spPr>
          <a:xfrm>
            <a:off x="6274570" y="1219200"/>
            <a:ext cx="5765029" cy="338554"/>
          </a:xfrm>
          <a:prstGeom prst="rect">
            <a:avLst/>
          </a:prstGeom>
          <a:noFill/>
        </p:spPr>
        <p:txBody>
          <a:bodyPr wrap="square" lIns="91440" tIns="45720" rIns="91440" bIns="45720" anchor="t">
            <a:spAutoFit/>
          </a:bodyPr>
          <a:lstStyle/>
          <a:p>
            <a:pPr algn="ctr">
              <a:spcBef>
                <a:spcPts val="0"/>
              </a:spcBef>
              <a:spcAft>
                <a:spcPts val="600"/>
              </a:spcAft>
              <a:defRPr/>
            </a:pPr>
            <a:r>
              <a:rPr lang="en-CA" altLang="en-US" sz="1600" dirty="0">
                <a:latin typeface="Arial"/>
                <a:cs typeface="Arial"/>
              </a:rPr>
              <a:t>Conceptual – </a:t>
            </a:r>
            <a:r>
              <a:rPr lang="en-CA" altLang="en-US" sz="1600">
                <a:latin typeface="Arial"/>
                <a:cs typeface="Arial"/>
              </a:rPr>
              <a:t>N.E. Commercial</a:t>
            </a:r>
            <a:r>
              <a:rPr lang="en-CA" altLang="en-US" sz="1600" dirty="0">
                <a:latin typeface="Arial"/>
                <a:cs typeface="Arial"/>
              </a:rPr>
              <a:t> Area</a:t>
            </a:r>
            <a:endParaRPr lang="en-US" sz="1600"/>
          </a:p>
        </p:txBody>
      </p:sp>
    </p:spTree>
    <p:extLst>
      <p:ext uri="{BB962C8B-B14F-4D97-AF65-F5344CB8AC3E}">
        <p14:creationId xmlns:p14="http://schemas.microsoft.com/office/powerpoint/2010/main" val="1611871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8C23A-9112-66EA-E928-1E149805E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5C6EA-10FB-258C-739F-D83E7804F8B6}"/>
              </a:ext>
            </a:extLst>
          </p:cNvPr>
          <p:cNvSpPr>
            <a:spLocks noGrp="1"/>
          </p:cNvSpPr>
          <p:nvPr>
            <p:ph type="title"/>
          </p:nvPr>
        </p:nvSpPr>
        <p:spPr>
          <a:xfrm>
            <a:off x="152400" y="274321"/>
            <a:ext cx="11049000" cy="914400"/>
          </a:xfrm>
        </p:spPr>
        <p:txBody>
          <a:bodyPr/>
          <a:lstStyle/>
          <a:p>
            <a:r>
              <a:rPr lang="en-CA" b="1">
                <a:latin typeface="Arial"/>
                <a:cs typeface="Arial"/>
              </a:rPr>
              <a:t>Lake Simcoe Regional Airport – Overview</a:t>
            </a:r>
            <a:endParaRPr lang="en-CA" sz="2400"/>
          </a:p>
        </p:txBody>
      </p:sp>
      <p:cxnSp>
        <p:nvCxnSpPr>
          <p:cNvPr id="8" name="Straight Connector 7">
            <a:extLst>
              <a:ext uri="{FF2B5EF4-FFF2-40B4-BE49-F238E27FC236}">
                <a16:creationId xmlns:a16="http://schemas.microsoft.com/office/drawing/2014/main" id="{35AA76B5-B2FD-BA35-940F-246FBF9919CC}"/>
              </a:ext>
            </a:extLst>
          </p:cNvPr>
          <p:cNvCxnSpPr/>
          <p:nvPr/>
        </p:nvCxnSpPr>
        <p:spPr>
          <a:xfrm>
            <a:off x="0" y="1295400"/>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10" name="Oval 9">
            <a:extLst>
              <a:ext uri="{FF2B5EF4-FFF2-40B4-BE49-F238E27FC236}">
                <a16:creationId xmlns:a16="http://schemas.microsoft.com/office/drawing/2014/main" id="{BE8EA19F-C095-1763-32AC-2D6284D7BE56}"/>
              </a:ext>
            </a:extLst>
          </p:cNvPr>
          <p:cNvSpPr/>
          <p:nvPr/>
        </p:nvSpPr>
        <p:spPr>
          <a:xfrm flipH="1" flipV="1">
            <a:off x="3611880" y="1273633"/>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a:extLst>
              <a:ext uri="{FF2B5EF4-FFF2-40B4-BE49-F238E27FC236}">
                <a16:creationId xmlns:a16="http://schemas.microsoft.com/office/drawing/2014/main" id="{34679530-1C1C-E035-A9A3-76AC5D9FC369}"/>
              </a:ext>
            </a:extLst>
          </p:cNvPr>
          <p:cNvPicPr>
            <a:picLocks noChangeAspect="1"/>
          </p:cNvPicPr>
          <p:nvPr/>
        </p:nvPicPr>
        <p:blipFill>
          <a:blip r:embed="rId3"/>
          <a:stretch>
            <a:fillRect/>
          </a:stretch>
        </p:blipFill>
        <p:spPr>
          <a:xfrm>
            <a:off x="271992" y="1632866"/>
            <a:ext cx="5961089" cy="3658596"/>
          </a:xfrm>
          <a:prstGeom prst="rect">
            <a:avLst/>
          </a:prstGeom>
        </p:spPr>
      </p:pic>
      <p:pic>
        <p:nvPicPr>
          <p:cNvPr id="5" name="Picture 4">
            <a:extLst>
              <a:ext uri="{FF2B5EF4-FFF2-40B4-BE49-F238E27FC236}">
                <a16:creationId xmlns:a16="http://schemas.microsoft.com/office/drawing/2014/main" id="{578B03D5-FB3D-CA83-C1A0-49948E105D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33081" y="1705205"/>
            <a:ext cx="5684931" cy="344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6730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595E6-F835-789E-23B6-6C9684150F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A37D1F-CBAE-688E-1F42-8EEA1694689C}"/>
              </a:ext>
            </a:extLst>
          </p:cNvPr>
          <p:cNvSpPr/>
          <p:nvPr/>
        </p:nvSpPr>
        <p:spPr>
          <a:xfrm>
            <a:off x="217909" y="1374407"/>
            <a:ext cx="5962824" cy="6232475"/>
          </a:xfrm>
          <a:prstGeom prst="rect">
            <a:avLst/>
          </a:prstGeom>
        </p:spPr>
        <p:txBody>
          <a:bodyPr wrap="square" lIns="91440" tIns="45720" rIns="91440" bIns="45720" anchor="t">
            <a:spAutoFit/>
          </a:bodyPr>
          <a:lstStyle/>
          <a:p>
            <a:pPr marL="285750" indent="-285750" defTabSz="457950" eaLnBrk="1" fontAlgn="auto" hangingPunct="1">
              <a:spcBef>
                <a:spcPts val="529"/>
              </a:spcBef>
              <a:spcAft>
                <a:spcPts val="0"/>
              </a:spcAft>
              <a:buFont typeface="Arial" panose="020B0604020202020204" pitchFamily="34" charset="0"/>
              <a:buChar char="•"/>
              <a:defRPr/>
            </a:pPr>
            <a:r>
              <a:rPr lang="en-CA" sz="2200" b="0" dirty="0">
                <a:latin typeface="Arial" panose="020B0604020202020204" pitchFamily="34" charset="0"/>
                <a:cs typeface="Arial" panose="020B0604020202020204" pitchFamily="34" charset="0"/>
              </a:rPr>
              <a:t>These lands are intended to support aviation-related and complementary industrial uses, including aerospace, aircraft maintenance (MRO), logistics, advanced manufacturing, and other employment activities that benefit from proximity to an airport.</a:t>
            </a:r>
          </a:p>
          <a:p>
            <a:pPr marL="285750" indent="-285750" defTabSz="457950" eaLnBrk="1" fontAlgn="auto" hangingPunct="1">
              <a:spcBef>
                <a:spcPts val="529"/>
              </a:spcBef>
              <a:spcAft>
                <a:spcPts val="0"/>
              </a:spcAft>
              <a:buFont typeface="Arial" panose="020B0604020202020204" pitchFamily="34" charset="0"/>
              <a:buChar char="•"/>
              <a:defRPr/>
            </a:pPr>
            <a:endParaRPr lang="en-CA" sz="2200" b="0" dirty="0">
              <a:latin typeface="Arial" panose="020B0604020202020204" pitchFamily="34" charset="0"/>
              <a:cs typeface="Arial" panose="020B0604020202020204" pitchFamily="34" charset="0"/>
            </a:endParaRPr>
          </a:p>
          <a:p>
            <a:pPr marL="285750" indent="-285750" defTabSz="457950" eaLnBrk="1" fontAlgn="auto" hangingPunct="1">
              <a:spcBef>
                <a:spcPts val="529"/>
              </a:spcBef>
              <a:spcAft>
                <a:spcPts val="0"/>
              </a:spcAft>
              <a:buFont typeface="Arial" panose="020B0604020202020204" pitchFamily="34" charset="0"/>
              <a:buChar char="•"/>
              <a:defRPr/>
            </a:pPr>
            <a:r>
              <a:rPr lang="en-CA" sz="2200" b="0" dirty="0">
                <a:latin typeface="Arial" charset="0"/>
              </a:rPr>
              <a:t>There is a strong focus on creating high-value employment, supporting skilled trades, technical professions, and innovation-driven businesses rather than low-intensity land uses.</a:t>
            </a:r>
          </a:p>
          <a:p>
            <a:pPr marL="285750" indent="-285750" defTabSz="457950" eaLnBrk="1" fontAlgn="auto" hangingPunct="1">
              <a:spcBef>
                <a:spcPts val="529"/>
              </a:spcBef>
              <a:spcAft>
                <a:spcPts val="0"/>
              </a:spcAft>
              <a:buFont typeface="Arial" panose="020B0604020202020204" pitchFamily="34" charset="0"/>
              <a:buChar char="•"/>
              <a:defRPr/>
            </a:pPr>
            <a:endParaRPr lang="en-CA" sz="2200" b="0" dirty="0">
              <a:latin typeface="Arial" panose="020B0604020202020204" pitchFamily="34" charset="0"/>
              <a:cs typeface="Arial" panose="020B0604020202020204" pitchFamily="34" charset="0"/>
            </a:endParaRPr>
          </a:p>
          <a:p>
            <a:pPr marL="285750" indent="-285750" defTabSz="457950" eaLnBrk="1" fontAlgn="auto" hangingPunct="1">
              <a:spcBef>
                <a:spcPts val="529"/>
              </a:spcBef>
              <a:spcAft>
                <a:spcPts val="0"/>
              </a:spcAft>
              <a:buFont typeface="Arial" panose="020B0604020202020204" pitchFamily="34" charset="0"/>
              <a:buChar char="•"/>
              <a:defRPr/>
            </a:pPr>
            <a:endParaRPr lang="en-CA" sz="2200" b="0" dirty="0">
              <a:latin typeface="Arial" panose="020B0604020202020204" pitchFamily="34" charset="0"/>
              <a:cs typeface="Arial" panose="020B0604020202020204" pitchFamily="34" charset="0"/>
            </a:endParaRPr>
          </a:p>
          <a:p>
            <a:pPr marL="285750" indent="-285750" defTabSz="457950" eaLnBrk="1" fontAlgn="auto" hangingPunct="1">
              <a:spcBef>
                <a:spcPts val="529"/>
              </a:spcBef>
              <a:spcAft>
                <a:spcPts val="0"/>
              </a:spcAft>
              <a:buFont typeface="Arial" panose="020B0604020202020204" pitchFamily="34" charset="0"/>
              <a:buChar char="•"/>
              <a:defRPr/>
            </a:pPr>
            <a:endParaRPr lang="en-CA" sz="2200" b="0" dirty="0">
              <a:latin typeface="Arial" panose="020B0604020202020204" pitchFamily="34" charset="0"/>
              <a:cs typeface="Arial" panose="020B0604020202020204" pitchFamily="34" charset="0"/>
            </a:endParaRPr>
          </a:p>
          <a:p>
            <a:pPr marL="285750" indent="-285750" defTabSz="457950" eaLnBrk="1" fontAlgn="auto" hangingPunct="1">
              <a:spcBef>
                <a:spcPts val="529"/>
              </a:spcBef>
              <a:spcAft>
                <a:spcPts val="0"/>
              </a:spcAft>
              <a:buFont typeface="Arial" panose="020B0604020202020204" pitchFamily="34" charset="0"/>
              <a:buChar char="•"/>
              <a:defRPr/>
            </a:pPr>
            <a:endParaRPr lang="en-CA" sz="2200" b="0" dirty="0">
              <a:latin typeface="Arial" charset="0"/>
            </a:endParaRPr>
          </a:p>
        </p:txBody>
      </p:sp>
      <p:sp>
        <p:nvSpPr>
          <p:cNvPr id="13" name="Title 1">
            <a:extLst>
              <a:ext uri="{FF2B5EF4-FFF2-40B4-BE49-F238E27FC236}">
                <a16:creationId xmlns:a16="http://schemas.microsoft.com/office/drawing/2014/main" id="{992ECDD2-96BD-A03E-E8C1-42BEA9F23975}"/>
              </a:ext>
            </a:extLst>
          </p:cNvPr>
          <p:cNvSpPr txBox="1">
            <a:spLocks/>
          </p:cNvSpPr>
          <p:nvPr/>
        </p:nvSpPr>
        <p:spPr>
          <a:xfrm>
            <a:off x="128492" y="304801"/>
            <a:ext cx="11603320" cy="572521"/>
          </a:xfrm>
          <a:prstGeom prst="rect">
            <a:avLst/>
          </a:prstGeom>
        </p:spPr>
        <p:txBody>
          <a:bodyPr/>
          <a:lstStyle>
            <a:lvl1pPr algn="l" rtl="0" fontAlgn="base">
              <a:lnSpc>
                <a:spcPct val="90000"/>
              </a:lnSpc>
              <a:spcBef>
                <a:spcPct val="0"/>
              </a:spcBef>
              <a:spcAft>
                <a:spcPct val="0"/>
              </a:spcAft>
              <a:defRPr sz="3200" kern="1200">
                <a:solidFill>
                  <a:schemeClr val="tx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3200">
                <a:solidFill>
                  <a:schemeClr val="tx1"/>
                </a:solidFill>
                <a:latin typeface="Century Gothic" panose="020B0502020202020204" pitchFamily="34" charset="0"/>
              </a:defRPr>
            </a:lvl2pPr>
            <a:lvl3pPr algn="l" rtl="0" fontAlgn="base">
              <a:lnSpc>
                <a:spcPct val="90000"/>
              </a:lnSpc>
              <a:spcBef>
                <a:spcPct val="0"/>
              </a:spcBef>
              <a:spcAft>
                <a:spcPct val="0"/>
              </a:spcAft>
              <a:defRPr sz="3200">
                <a:solidFill>
                  <a:schemeClr val="tx1"/>
                </a:solidFill>
                <a:latin typeface="Century Gothic" panose="020B0502020202020204" pitchFamily="34" charset="0"/>
              </a:defRPr>
            </a:lvl3pPr>
            <a:lvl4pPr algn="l" rtl="0" fontAlgn="base">
              <a:lnSpc>
                <a:spcPct val="90000"/>
              </a:lnSpc>
              <a:spcBef>
                <a:spcPct val="0"/>
              </a:spcBef>
              <a:spcAft>
                <a:spcPct val="0"/>
              </a:spcAft>
              <a:defRPr sz="3200">
                <a:solidFill>
                  <a:schemeClr val="tx1"/>
                </a:solidFill>
                <a:latin typeface="Century Gothic" panose="020B0502020202020204" pitchFamily="34" charset="0"/>
              </a:defRPr>
            </a:lvl4pPr>
            <a:lvl5pPr algn="l" rtl="0" fontAlgn="base">
              <a:lnSpc>
                <a:spcPct val="90000"/>
              </a:lnSpc>
              <a:spcBef>
                <a:spcPct val="0"/>
              </a:spcBef>
              <a:spcAft>
                <a:spcPct val="0"/>
              </a:spcAft>
              <a:defRPr sz="3200">
                <a:solidFill>
                  <a:schemeClr val="tx1"/>
                </a:solidFill>
                <a:latin typeface="Century Gothic" panose="020B0502020202020204" pitchFamily="34" charset="0"/>
              </a:defRPr>
            </a:lvl5pPr>
            <a:lvl6pPr marL="457200" algn="l" rtl="0" fontAlgn="base">
              <a:lnSpc>
                <a:spcPct val="90000"/>
              </a:lnSpc>
              <a:spcBef>
                <a:spcPct val="0"/>
              </a:spcBef>
              <a:spcAft>
                <a:spcPct val="0"/>
              </a:spcAft>
              <a:defRPr sz="3200">
                <a:solidFill>
                  <a:schemeClr val="tx1"/>
                </a:solidFill>
                <a:latin typeface="Century Gothic" panose="020B0502020202020204" pitchFamily="34" charset="0"/>
              </a:defRPr>
            </a:lvl6pPr>
            <a:lvl7pPr marL="914400" algn="l" rtl="0" fontAlgn="base">
              <a:lnSpc>
                <a:spcPct val="90000"/>
              </a:lnSpc>
              <a:spcBef>
                <a:spcPct val="0"/>
              </a:spcBef>
              <a:spcAft>
                <a:spcPct val="0"/>
              </a:spcAft>
              <a:defRPr sz="3200">
                <a:solidFill>
                  <a:schemeClr val="tx1"/>
                </a:solidFill>
                <a:latin typeface="Century Gothic" panose="020B0502020202020204" pitchFamily="34" charset="0"/>
              </a:defRPr>
            </a:lvl7pPr>
            <a:lvl8pPr marL="1371600" algn="l" rtl="0" fontAlgn="base">
              <a:lnSpc>
                <a:spcPct val="90000"/>
              </a:lnSpc>
              <a:spcBef>
                <a:spcPct val="0"/>
              </a:spcBef>
              <a:spcAft>
                <a:spcPct val="0"/>
              </a:spcAft>
              <a:defRPr sz="3200">
                <a:solidFill>
                  <a:schemeClr val="tx1"/>
                </a:solidFill>
                <a:latin typeface="Century Gothic" panose="020B0502020202020204" pitchFamily="34" charset="0"/>
              </a:defRPr>
            </a:lvl8pPr>
            <a:lvl9pPr marL="1828800" algn="l" rtl="0" fontAlgn="base">
              <a:lnSpc>
                <a:spcPct val="90000"/>
              </a:lnSpc>
              <a:spcBef>
                <a:spcPct val="0"/>
              </a:spcBef>
              <a:spcAft>
                <a:spcPct val="0"/>
              </a:spcAft>
              <a:defRPr sz="3200">
                <a:solidFill>
                  <a:schemeClr val="tx1"/>
                </a:solidFill>
                <a:latin typeface="Century Gothic" panose="020B0502020202020204" pitchFamily="34" charset="0"/>
              </a:defRPr>
            </a:lvl9pPr>
          </a:lstStyle>
          <a:p>
            <a:pPr eaLnBrk="1" hangingPunct="1"/>
            <a:r>
              <a:rPr lang="en-CA"/>
              <a:t>Lake Simcoe Regional Airport - Employment  Lands</a:t>
            </a:r>
          </a:p>
        </p:txBody>
      </p:sp>
      <p:cxnSp>
        <p:nvCxnSpPr>
          <p:cNvPr id="16" name="Straight Connector 15">
            <a:extLst>
              <a:ext uri="{FF2B5EF4-FFF2-40B4-BE49-F238E27FC236}">
                <a16:creationId xmlns:a16="http://schemas.microsoft.com/office/drawing/2014/main" id="{F4380474-709A-6304-0492-BB26BEE74734}"/>
              </a:ext>
            </a:extLst>
          </p:cNvPr>
          <p:cNvCxnSpPr/>
          <p:nvPr/>
        </p:nvCxnSpPr>
        <p:spPr>
          <a:xfrm>
            <a:off x="14856" y="1068294"/>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18" name="Oval 17">
            <a:extLst>
              <a:ext uri="{FF2B5EF4-FFF2-40B4-BE49-F238E27FC236}">
                <a16:creationId xmlns:a16="http://schemas.microsoft.com/office/drawing/2014/main" id="{F4AEF585-BAD2-8154-D6FD-950378612D1B}"/>
              </a:ext>
            </a:extLst>
          </p:cNvPr>
          <p:cNvSpPr/>
          <p:nvPr/>
        </p:nvSpPr>
        <p:spPr>
          <a:xfrm flipH="1" flipV="1">
            <a:off x="3633524" y="1021984"/>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19100D66-2656-4DEC-AC8E-3B727048873D}"/>
              </a:ext>
            </a:extLst>
          </p:cNvPr>
          <p:cNvPicPr>
            <a:picLocks noChangeAspect="1"/>
          </p:cNvPicPr>
          <p:nvPr/>
        </p:nvPicPr>
        <p:blipFill>
          <a:blip r:embed="rId3"/>
          <a:stretch>
            <a:fillRect/>
          </a:stretch>
        </p:blipFill>
        <p:spPr>
          <a:xfrm>
            <a:off x="6577775" y="1138305"/>
            <a:ext cx="5154037" cy="4729031"/>
          </a:xfrm>
          <a:prstGeom prst="rect">
            <a:avLst/>
          </a:prstGeom>
        </p:spPr>
      </p:pic>
    </p:spTree>
    <p:extLst>
      <p:ext uri="{BB962C8B-B14F-4D97-AF65-F5344CB8AC3E}">
        <p14:creationId xmlns:p14="http://schemas.microsoft.com/office/powerpoint/2010/main" val="2435149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6431E-578E-6D24-AB71-22FAFA76E5A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3ED790C-24C2-E815-E230-F9A08B106AB6}"/>
              </a:ext>
            </a:extLst>
          </p:cNvPr>
          <p:cNvCxnSpPr/>
          <p:nvPr/>
        </p:nvCxnSpPr>
        <p:spPr>
          <a:xfrm>
            <a:off x="0" y="932267"/>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7" name="Oval 6">
            <a:extLst>
              <a:ext uri="{FF2B5EF4-FFF2-40B4-BE49-F238E27FC236}">
                <a16:creationId xmlns:a16="http://schemas.microsoft.com/office/drawing/2014/main" id="{7CE4CA77-C757-1235-7E4F-3109E37636C8}"/>
              </a:ext>
            </a:extLst>
          </p:cNvPr>
          <p:cNvSpPr/>
          <p:nvPr/>
        </p:nvSpPr>
        <p:spPr>
          <a:xfrm flipH="1" flipV="1">
            <a:off x="3644988" y="909001"/>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065BD7C1-8A0A-2146-9B55-C66F6A5735E1}"/>
              </a:ext>
            </a:extLst>
          </p:cNvPr>
          <p:cNvSpPr txBox="1"/>
          <p:nvPr/>
        </p:nvSpPr>
        <p:spPr>
          <a:xfrm>
            <a:off x="6777926" y="1512032"/>
            <a:ext cx="4673074" cy="369332"/>
          </a:xfrm>
          <a:prstGeom prst="rect">
            <a:avLst/>
          </a:prstGeom>
          <a:noFill/>
        </p:spPr>
        <p:txBody>
          <a:bodyPr wrap="none" rtlCol="0">
            <a:spAutoFit/>
          </a:bodyPr>
          <a:lstStyle/>
          <a:p>
            <a:r>
              <a:rPr lang="en-CA" b="0">
                <a:solidFill>
                  <a:schemeClr val="bg1"/>
                </a:solidFill>
                <a:latin typeface="Arial" panose="020B0604020202020204" pitchFamily="34" charset="0"/>
                <a:cs typeface="Arial" panose="020B0604020202020204" pitchFamily="34" charset="0"/>
              </a:rPr>
              <a:t>Fixed wing – Pilatus next generation PC-12 </a:t>
            </a:r>
          </a:p>
        </p:txBody>
      </p:sp>
      <p:sp>
        <p:nvSpPr>
          <p:cNvPr id="10" name="Title 1">
            <a:extLst>
              <a:ext uri="{FF2B5EF4-FFF2-40B4-BE49-F238E27FC236}">
                <a16:creationId xmlns:a16="http://schemas.microsoft.com/office/drawing/2014/main" id="{A37FAD31-6434-99D1-326D-0506C25A4680}"/>
              </a:ext>
            </a:extLst>
          </p:cNvPr>
          <p:cNvSpPr>
            <a:spLocks noGrp="1"/>
          </p:cNvSpPr>
          <p:nvPr>
            <p:ph type="title"/>
          </p:nvPr>
        </p:nvSpPr>
        <p:spPr>
          <a:xfrm>
            <a:off x="114563" y="167640"/>
            <a:ext cx="11049000" cy="761999"/>
          </a:xfrm>
        </p:spPr>
        <p:txBody>
          <a:bodyPr/>
          <a:lstStyle/>
          <a:p>
            <a:r>
              <a:rPr lang="en-CA" b="1" dirty="0">
                <a:latin typeface="Arial"/>
                <a:cs typeface="Arial"/>
              </a:rPr>
              <a:t>Lake Simcoe Regional Airport – Airport Community </a:t>
            </a:r>
            <a:endParaRPr lang="en-CA" sz="2400" dirty="0"/>
          </a:p>
        </p:txBody>
      </p:sp>
      <p:pic>
        <p:nvPicPr>
          <p:cNvPr id="3" name="Picture 2">
            <a:extLst>
              <a:ext uri="{FF2B5EF4-FFF2-40B4-BE49-F238E27FC236}">
                <a16:creationId xmlns:a16="http://schemas.microsoft.com/office/drawing/2014/main" id="{81A4730E-82B0-4EB0-0B0D-927DC341A1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3588" y="1011853"/>
            <a:ext cx="4467412" cy="2673043"/>
          </a:xfrm>
          <a:prstGeom prst="rect">
            <a:avLst/>
          </a:prstGeom>
        </p:spPr>
      </p:pic>
      <p:sp>
        <p:nvSpPr>
          <p:cNvPr id="11" name="TextBox 10">
            <a:extLst>
              <a:ext uri="{FF2B5EF4-FFF2-40B4-BE49-F238E27FC236}">
                <a16:creationId xmlns:a16="http://schemas.microsoft.com/office/drawing/2014/main" id="{1D4F0736-D068-EB33-9AFC-0A844E0440EE}"/>
              </a:ext>
            </a:extLst>
          </p:cNvPr>
          <p:cNvSpPr txBox="1"/>
          <p:nvPr/>
        </p:nvSpPr>
        <p:spPr>
          <a:xfrm>
            <a:off x="326680" y="1465848"/>
            <a:ext cx="6272959" cy="2031325"/>
          </a:xfrm>
          <a:prstGeom prst="rect">
            <a:avLst/>
          </a:prstGeom>
          <a:noFill/>
        </p:spPr>
        <p:txBody>
          <a:bodyPr wrap="square" rtlCol="0">
            <a:spAutoFit/>
          </a:bodyPr>
          <a:lstStyle/>
          <a:p>
            <a:r>
              <a:rPr lang="en-CA" sz="2100" dirty="0" err="1">
                <a:latin typeface="Arial" panose="020B0604020202020204" pitchFamily="34" charset="0"/>
                <a:cs typeface="Arial" panose="020B0604020202020204" pitchFamily="34" charset="0"/>
              </a:rPr>
              <a:t>SmartAMS</a:t>
            </a:r>
            <a:endParaRPr lang="en-CA" sz="2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100" b="0" dirty="0" err="1">
                <a:latin typeface="Arial" panose="020B0604020202020204" pitchFamily="34" charset="0"/>
                <a:cs typeface="Arial" panose="020B0604020202020204" pitchFamily="34" charset="0"/>
              </a:rPr>
              <a:t>SmartAMS</a:t>
            </a:r>
            <a:r>
              <a:rPr lang="en-CA" sz="2100" b="0" dirty="0">
                <a:latin typeface="Arial" panose="020B0604020202020204" pitchFamily="34" charset="0"/>
                <a:cs typeface="Arial" panose="020B0604020202020204" pitchFamily="34" charset="0"/>
              </a:rPr>
              <a:t> is an aircraft-maintenance company  with a global customer base </a:t>
            </a:r>
          </a:p>
          <a:p>
            <a:pPr marL="285750" indent="-285750">
              <a:buFont typeface="Arial" panose="020B0604020202020204" pitchFamily="34" charset="0"/>
              <a:buChar char="•"/>
            </a:pPr>
            <a:r>
              <a:rPr lang="en-CA" sz="2100" b="0" dirty="0">
                <a:latin typeface="Arial" panose="020B0604020202020204" pitchFamily="34" charset="0"/>
                <a:cs typeface="Arial" panose="020B0604020202020204" pitchFamily="34" charset="0"/>
              </a:rPr>
              <a:t>Workforce growth from 5 to 35 in the past 2 years  </a:t>
            </a:r>
          </a:p>
          <a:p>
            <a:endParaRPr lang="en-CA" sz="2100" b="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C6FC5F87-7B69-567C-99B2-FCB4FA5F3A35}"/>
              </a:ext>
            </a:extLst>
          </p:cNvPr>
          <p:cNvPicPr>
            <a:picLocks noChangeAspect="1"/>
          </p:cNvPicPr>
          <p:nvPr/>
        </p:nvPicPr>
        <p:blipFill>
          <a:blip r:embed="rId4"/>
          <a:stretch>
            <a:fillRect/>
          </a:stretch>
        </p:blipFill>
        <p:spPr>
          <a:xfrm>
            <a:off x="6983588" y="3814824"/>
            <a:ext cx="4467412" cy="2031324"/>
          </a:xfrm>
          <a:prstGeom prst="rect">
            <a:avLst/>
          </a:prstGeom>
        </p:spPr>
      </p:pic>
      <p:sp>
        <p:nvSpPr>
          <p:cNvPr id="14" name="TextBox 13">
            <a:extLst>
              <a:ext uri="{FF2B5EF4-FFF2-40B4-BE49-F238E27FC236}">
                <a16:creationId xmlns:a16="http://schemas.microsoft.com/office/drawing/2014/main" id="{92FA4F24-4374-ADD9-3BF8-1BF73F15DD5D}"/>
              </a:ext>
            </a:extLst>
          </p:cNvPr>
          <p:cNvSpPr txBox="1"/>
          <p:nvPr/>
        </p:nvSpPr>
        <p:spPr>
          <a:xfrm>
            <a:off x="326680" y="3894408"/>
            <a:ext cx="6636616" cy="2031325"/>
          </a:xfrm>
          <a:prstGeom prst="rect">
            <a:avLst/>
          </a:prstGeom>
          <a:noFill/>
        </p:spPr>
        <p:txBody>
          <a:bodyPr wrap="square" rtlCol="0">
            <a:spAutoFit/>
          </a:bodyPr>
          <a:lstStyle/>
          <a:p>
            <a:pPr lvl="0" fontAlgn="t">
              <a:lnSpc>
                <a:spcPct val="100000"/>
              </a:lnSpc>
            </a:pPr>
            <a:r>
              <a:rPr lang="en-CA" sz="2100" dirty="0" err="1">
                <a:latin typeface="Arial" panose="020B0604020202020204" pitchFamily="34" charset="0"/>
                <a:cs typeface="Arial" panose="020B0604020202020204" pitchFamily="34" charset="0"/>
              </a:rPr>
              <a:t>Chartright</a:t>
            </a:r>
            <a:endParaRPr lang="en-CA" sz="2100" dirty="0">
              <a:latin typeface="Arial" panose="020B0604020202020204" pitchFamily="34" charset="0"/>
              <a:cs typeface="Arial" panose="020B0604020202020204" pitchFamily="34" charset="0"/>
            </a:endParaRPr>
          </a:p>
          <a:p>
            <a:pPr marL="342900" lvl="0" indent="-342900" fontAlgn="t">
              <a:lnSpc>
                <a:spcPct val="100000"/>
              </a:lnSpc>
              <a:buFont typeface="Arial" panose="020B0604020202020204" pitchFamily="34" charset="0"/>
              <a:buChar char="•"/>
            </a:pPr>
            <a:r>
              <a:rPr lang="en-CA" sz="2100" b="0" dirty="0">
                <a:latin typeface="Arial" panose="020B0604020202020204" pitchFamily="34" charset="0"/>
                <a:cs typeface="Arial" panose="020B0604020202020204" pitchFamily="34" charset="0"/>
              </a:rPr>
              <a:t>Full-service FBO operated by </a:t>
            </a:r>
            <a:r>
              <a:rPr lang="en-CA" sz="2100" b="0" dirty="0" err="1">
                <a:latin typeface="Arial" panose="020B0604020202020204" pitchFamily="34" charset="0"/>
                <a:cs typeface="Arial" panose="020B0604020202020204" pitchFamily="34" charset="0"/>
              </a:rPr>
              <a:t>Chartright</a:t>
            </a:r>
            <a:r>
              <a:rPr lang="en-CA" sz="2100" b="0" dirty="0">
                <a:latin typeface="Arial" panose="020B0604020202020204" pitchFamily="34" charset="0"/>
                <a:cs typeface="Arial" panose="020B0604020202020204" pitchFamily="34" charset="0"/>
              </a:rPr>
              <a:t> Air Group, supporting corporate, charter, and private aviation</a:t>
            </a:r>
          </a:p>
          <a:p>
            <a:pPr marL="342900" lvl="0" indent="-342900" fontAlgn="t">
              <a:lnSpc>
                <a:spcPct val="100000"/>
              </a:lnSpc>
              <a:buFont typeface="Arial" panose="020B0604020202020204" pitchFamily="34" charset="0"/>
              <a:buChar char="•"/>
            </a:pPr>
            <a:r>
              <a:rPr lang="en-CA" sz="2100" b="0" dirty="0">
                <a:latin typeface="Arial" panose="020B0604020202020204" pitchFamily="34" charset="0"/>
                <a:cs typeface="Arial" panose="020B0604020202020204" pitchFamily="34" charset="0"/>
              </a:rPr>
              <a:t>Supports business attraction and continued airport growth</a:t>
            </a:r>
          </a:p>
          <a:p>
            <a:endParaRPr lang="en-CA" sz="2100" dirty="0"/>
          </a:p>
        </p:txBody>
      </p:sp>
    </p:spTree>
    <p:extLst>
      <p:ext uri="{BB962C8B-B14F-4D97-AF65-F5344CB8AC3E}">
        <p14:creationId xmlns:p14="http://schemas.microsoft.com/office/powerpoint/2010/main" val="1616969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BC23B09-F4BE-F259-5F0B-59C215BE13EF}"/>
              </a:ext>
            </a:extLst>
          </p:cNvPr>
          <p:cNvCxnSpPr/>
          <p:nvPr/>
        </p:nvCxnSpPr>
        <p:spPr>
          <a:xfrm>
            <a:off x="0" y="932267"/>
            <a:ext cx="3657600" cy="0"/>
          </a:xfrm>
          <a:prstGeom prst="line">
            <a:avLst/>
          </a:prstGeom>
          <a:ln w="38100">
            <a:solidFill>
              <a:srgbClr val="00529B"/>
            </a:solidFill>
          </a:ln>
        </p:spPr>
        <p:style>
          <a:lnRef idx="3">
            <a:schemeClr val="accent1"/>
          </a:lnRef>
          <a:fillRef idx="0">
            <a:schemeClr val="accent1"/>
          </a:fillRef>
          <a:effectRef idx="2">
            <a:schemeClr val="accent1"/>
          </a:effectRef>
          <a:fontRef idx="minor">
            <a:schemeClr val="tx1"/>
          </a:fontRef>
        </p:style>
      </p:cxnSp>
      <p:sp>
        <p:nvSpPr>
          <p:cNvPr id="7" name="Oval 6">
            <a:extLst>
              <a:ext uri="{FF2B5EF4-FFF2-40B4-BE49-F238E27FC236}">
                <a16:creationId xmlns:a16="http://schemas.microsoft.com/office/drawing/2014/main" id="{B4675622-6594-ACD7-B462-01C306F4A5AB}"/>
              </a:ext>
            </a:extLst>
          </p:cNvPr>
          <p:cNvSpPr/>
          <p:nvPr/>
        </p:nvSpPr>
        <p:spPr>
          <a:xfrm flipH="1" flipV="1">
            <a:off x="3644988" y="909001"/>
            <a:ext cx="91440" cy="91440"/>
          </a:xfrm>
          <a:prstGeom prst="ellipse">
            <a:avLst/>
          </a:prstGeom>
          <a:solidFill>
            <a:srgbClr val="00529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 Placeholder 2">
            <a:extLst>
              <a:ext uri="{FF2B5EF4-FFF2-40B4-BE49-F238E27FC236}">
                <a16:creationId xmlns:a16="http://schemas.microsoft.com/office/drawing/2014/main" id="{ED7A51CB-30EC-B278-B4A6-1E6C026854B2}"/>
              </a:ext>
            </a:extLst>
          </p:cNvPr>
          <p:cNvSpPr txBox="1">
            <a:spLocks/>
          </p:cNvSpPr>
          <p:nvPr/>
        </p:nvSpPr>
        <p:spPr>
          <a:xfrm>
            <a:off x="110358" y="1512032"/>
            <a:ext cx="6089257" cy="4062651"/>
          </a:xfrm>
          <a:prstGeom prst="rect">
            <a:avLst/>
          </a:prstGeom>
        </p:spPr>
        <p:txBody>
          <a:bodyPr wrap="square" lIns="0" tIns="0" rIns="0" bIns="0" anchor="t">
            <a:spAutoFit/>
          </a:bodyPr>
          <a:lstStyle>
            <a:lvl1pPr marL="0">
              <a:defRPr>
                <a:latin typeface="+mn-lt"/>
                <a:ea typeface="+mn-ea"/>
                <a:cs typeface="+mn-cs"/>
              </a:defRPr>
            </a:lvl1pPr>
            <a:lvl2pPr marL="228737">
              <a:defRPr>
                <a:latin typeface="+mn-lt"/>
                <a:ea typeface="+mn-ea"/>
                <a:cs typeface="+mn-cs"/>
              </a:defRPr>
            </a:lvl2pPr>
            <a:lvl3pPr marL="457474">
              <a:defRPr>
                <a:latin typeface="+mn-lt"/>
                <a:ea typeface="+mn-ea"/>
                <a:cs typeface="+mn-cs"/>
              </a:defRPr>
            </a:lvl3pPr>
            <a:lvl4pPr marL="686211">
              <a:defRPr>
                <a:latin typeface="+mn-lt"/>
                <a:ea typeface="+mn-ea"/>
                <a:cs typeface="+mn-cs"/>
              </a:defRPr>
            </a:lvl4pPr>
            <a:lvl5pPr marL="914949">
              <a:defRPr>
                <a:latin typeface="+mn-lt"/>
                <a:ea typeface="+mn-ea"/>
                <a:cs typeface="+mn-cs"/>
              </a:defRPr>
            </a:lvl5pPr>
            <a:lvl6pPr marL="1143686">
              <a:defRPr>
                <a:latin typeface="+mn-lt"/>
                <a:ea typeface="+mn-ea"/>
                <a:cs typeface="+mn-cs"/>
              </a:defRPr>
            </a:lvl6pPr>
            <a:lvl7pPr marL="1372423">
              <a:defRPr>
                <a:latin typeface="+mn-lt"/>
                <a:ea typeface="+mn-ea"/>
                <a:cs typeface="+mn-cs"/>
              </a:defRPr>
            </a:lvl7pPr>
            <a:lvl8pPr marL="1601160">
              <a:defRPr>
                <a:latin typeface="+mn-lt"/>
                <a:ea typeface="+mn-ea"/>
                <a:cs typeface="+mn-cs"/>
              </a:defRPr>
            </a:lvl8pPr>
            <a:lvl9pPr marL="1829897">
              <a:defRPr>
                <a:latin typeface="+mn-lt"/>
                <a:ea typeface="+mn-ea"/>
                <a:cs typeface="+mn-cs"/>
              </a:defRPr>
            </a:lvl9pPr>
          </a:lstStyle>
          <a:p>
            <a:pPr marL="342900" indent="-342900" defTabSz="518982" eaLnBrk="1" fontAlgn="auto" hangingPunct="1">
              <a:spcBef>
                <a:spcPts val="0"/>
              </a:spcBef>
              <a:spcAft>
                <a:spcPts val="0"/>
              </a:spcAft>
              <a:buClr>
                <a:srgbClr val="000000"/>
              </a:buClr>
              <a:buFont typeface="Arial" panose="020B0604020202020204" pitchFamily="34" charset="0"/>
              <a:buChar char="•"/>
              <a:defRPr/>
            </a:pPr>
            <a:r>
              <a:rPr lang="en-CA" altLang="en-US" sz="2400" b="0" kern="0" dirty="0">
                <a:latin typeface="Arial" panose="020B0604020202020204" pitchFamily="34" charset="0"/>
                <a:cs typeface="Arial" panose="020B0604020202020204" pitchFamily="34" charset="0"/>
              </a:rPr>
              <a:t>Ontario is investing $93M to expand Ornge’s air ambulance fleet; four new fixed‑wing aircraft, and construction of a new hangar at LSRA (approx. 90,000 sf.)</a:t>
            </a:r>
          </a:p>
          <a:p>
            <a:pPr defTabSz="518982" eaLnBrk="1" fontAlgn="auto" hangingPunct="1">
              <a:spcBef>
                <a:spcPts val="0"/>
              </a:spcBef>
              <a:spcAft>
                <a:spcPts val="0"/>
              </a:spcAft>
              <a:buClr>
                <a:srgbClr val="000000"/>
              </a:buClr>
              <a:defRPr/>
            </a:pPr>
            <a:endParaRPr lang="en-CA" altLang="en-US" sz="2400" b="0" kern="0" dirty="0">
              <a:latin typeface="Arial" panose="020B0604020202020204" pitchFamily="34" charset="0"/>
              <a:cs typeface="Arial" panose="020B0604020202020204" pitchFamily="34" charset="0"/>
            </a:endParaRPr>
          </a:p>
          <a:p>
            <a:pPr marL="342900" lvl="0" indent="-342900" defTabSz="518982" eaLnBrk="1" fontAlgn="auto" hangingPunct="1">
              <a:spcBef>
                <a:spcPts val="0"/>
              </a:spcBef>
              <a:spcAft>
                <a:spcPts val="0"/>
              </a:spcAft>
              <a:buClr>
                <a:srgbClr val="000000"/>
              </a:buClr>
              <a:buFont typeface="Arial" panose="020B0604020202020204" pitchFamily="34" charset="0"/>
              <a:buChar char="•"/>
              <a:defRPr/>
            </a:pPr>
            <a:r>
              <a:rPr lang="en-CA" altLang="en-US" sz="2400" b="0" kern="0" dirty="0">
                <a:latin typeface="Arial" panose="020B0604020202020204" pitchFamily="34" charset="0"/>
                <a:cs typeface="Arial" panose="020B0604020202020204" pitchFamily="34" charset="0"/>
              </a:rPr>
              <a:t>New base will enhance provincial fixed‑wing emergency response capabilities. </a:t>
            </a:r>
          </a:p>
          <a:p>
            <a:pPr lvl="0" defTabSz="518982" eaLnBrk="1" fontAlgn="auto" hangingPunct="1">
              <a:spcBef>
                <a:spcPts val="0"/>
              </a:spcBef>
              <a:spcAft>
                <a:spcPts val="0"/>
              </a:spcAft>
              <a:buClr>
                <a:srgbClr val="000000"/>
              </a:buClr>
              <a:defRPr/>
            </a:pPr>
            <a:endParaRPr lang="en-CA" altLang="en-US" sz="2400" b="0" kern="0" dirty="0">
              <a:latin typeface="Arial" panose="020B0604020202020204" pitchFamily="34" charset="0"/>
              <a:cs typeface="Arial" panose="020B0604020202020204" pitchFamily="34" charset="0"/>
            </a:endParaRPr>
          </a:p>
          <a:p>
            <a:pPr marL="342900" lvl="0" indent="-342900" defTabSz="518982" eaLnBrk="1" fontAlgn="auto" hangingPunct="1">
              <a:spcBef>
                <a:spcPts val="0"/>
              </a:spcBef>
              <a:spcAft>
                <a:spcPts val="0"/>
              </a:spcAft>
              <a:buClr>
                <a:srgbClr val="000000"/>
              </a:buClr>
              <a:buFont typeface="Arial" panose="020B0604020202020204" pitchFamily="34" charset="0"/>
              <a:buChar char="•"/>
              <a:defRPr/>
            </a:pPr>
            <a:r>
              <a:rPr lang="en-CA" sz="2400" b="0" dirty="0">
                <a:latin typeface="Arial" panose="020B0604020202020204" pitchFamily="34" charset="0"/>
                <a:cs typeface="Arial" panose="020B0604020202020204" pitchFamily="34" charset="0"/>
              </a:rPr>
              <a:t>OPP Aviation Services will occupy dedicated space within the facility.    </a:t>
            </a:r>
            <a:endParaRPr lang="en-CA" altLang="en-US" sz="2400" b="0" kern="0" dirty="0">
              <a:latin typeface="Arial" panose="020B0604020202020204" pitchFamily="34" charset="0"/>
              <a:cs typeface="Arial" panose="020B0604020202020204" pitchFamily="34" charset="0"/>
            </a:endParaRPr>
          </a:p>
        </p:txBody>
      </p:sp>
      <p:pic>
        <p:nvPicPr>
          <p:cNvPr id="1026" name="Picture 2" descr="An Ornge Pilatus PC-12 airplane in front of an beautiful orange sunset sky">
            <a:extLst>
              <a:ext uri="{FF2B5EF4-FFF2-40B4-BE49-F238E27FC236}">
                <a16:creationId xmlns:a16="http://schemas.microsoft.com/office/drawing/2014/main" id="{4EDA16D9-5314-17C7-A60C-B59D227CC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4753" y="1854068"/>
            <a:ext cx="5395151" cy="285109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A7CE0BA-8810-F307-DE65-ADCD47FDC615}"/>
              </a:ext>
            </a:extLst>
          </p:cNvPr>
          <p:cNvSpPr txBox="1"/>
          <p:nvPr/>
        </p:nvSpPr>
        <p:spPr>
          <a:xfrm>
            <a:off x="6777925" y="2098886"/>
            <a:ext cx="4673074" cy="369332"/>
          </a:xfrm>
          <a:prstGeom prst="rect">
            <a:avLst/>
          </a:prstGeom>
          <a:noFill/>
        </p:spPr>
        <p:txBody>
          <a:bodyPr wrap="none" rtlCol="0">
            <a:spAutoFit/>
          </a:bodyPr>
          <a:lstStyle/>
          <a:p>
            <a:r>
              <a:rPr lang="en-CA" b="0" dirty="0">
                <a:solidFill>
                  <a:schemeClr val="bg1"/>
                </a:solidFill>
                <a:latin typeface="Arial" panose="020B0604020202020204" pitchFamily="34" charset="0"/>
                <a:cs typeface="Arial" panose="020B0604020202020204" pitchFamily="34" charset="0"/>
              </a:rPr>
              <a:t>Fixed wing – Pilatus next generation PC-12 </a:t>
            </a:r>
          </a:p>
        </p:txBody>
      </p:sp>
      <p:sp>
        <p:nvSpPr>
          <p:cNvPr id="10" name="Title 1">
            <a:extLst>
              <a:ext uri="{FF2B5EF4-FFF2-40B4-BE49-F238E27FC236}">
                <a16:creationId xmlns:a16="http://schemas.microsoft.com/office/drawing/2014/main" id="{05997143-BDC5-0C76-986E-72509FC8E618}"/>
              </a:ext>
            </a:extLst>
          </p:cNvPr>
          <p:cNvSpPr>
            <a:spLocks noGrp="1"/>
          </p:cNvSpPr>
          <p:nvPr>
            <p:ph type="title"/>
          </p:nvPr>
        </p:nvSpPr>
        <p:spPr>
          <a:xfrm>
            <a:off x="114563" y="167640"/>
            <a:ext cx="11049000" cy="761999"/>
          </a:xfrm>
        </p:spPr>
        <p:txBody>
          <a:bodyPr/>
          <a:lstStyle/>
          <a:p>
            <a:r>
              <a:rPr lang="en-CA" b="1" dirty="0">
                <a:latin typeface="Arial"/>
                <a:cs typeface="Arial"/>
              </a:rPr>
              <a:t>Lake Simcoe Regional Airport – Development Activity</a:t>
            </a:r>
            <a:endParaRPr lang="en-CA" sz="2400" dirty="0"/>
          </a:p>
        </p:txBody>
      </p:sp>
    </p:spTree>
    <p:extLst>
      <p:ext uri="{BB962C8B-B14F-4D97-AF65-F5344CB8AC3E}">
        <p14:creationId xmlns:p14="http://schemas.microsoft.com/office/powerpoint/2010/main" val="1177131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39AB7-66F0-94D3-B214-01A0DD53424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05B3B4B-72DB-AA45-634F-BD0D75400EF6}"/>
              </a:ext>
            </a:extLst>
          </p:cNvPr>
          <p:cNvPicPr>
            <a:picLocks noChangeAspect="1"/>
          </p:cNvPicPr>
          <p:nvPr/>
        </p:nvPicPr>
        <p:blipFill>
          <a:blip r:embed="rId3"/>
          <a:stretch>
            <a:fillRect/>
          </a:stretch>
        </p:blipFill>
        <p:spPr>
          <a:xfrm>
            <a:off x="3630483" y="1281428"/>
            <a:ext cx="91448" cy="91448"/>
          </a:xfrm>
          <a:prstGeom prst="rect">
            <a:avLst/>
          </a:prstGeom>
        </p:spPr>
      </p:pic>
      <p:sp>
        <p:nvSpPr>
          <p:cNvPr id="2" name="Title 1">
            <a:extLst>
              <a:ext uri="{FF2B5EF4-FFF2-40B4-BE49-F238E27FC236}">
                <a16:creationId xmlns:a16="http://schemas.microsoft.com/office/drawing/2014/main" id="{1DE6A7DE-A256-1738-1442-4D9D585AD7CC}"/>
              </a:ext>
            </a:extLst>
          </p:cNvPr>
          <p:cNvSpPr>
            <a:spLocks noGrp="1"/>
          </p:cNvSpPr>
          <p:nvPr>
            <p:ph type="title"/>
          </p:nvPr>
        </p:nvSpPr>
        <p:spPr>
          <a:xfrm>
            <a:off x="168835" y="233442"/>
            <a:ext cx="10515600" cy="895190"/>
          </a:xfrm>
        </p:spPr>
        <p:txBody>
          <a:bodyPr/>
          <a:lstStyle/>
          <a:p>
            <a:r>
              <a:rPr lang="en-CA"/>
              <a:t> </a:t>
            </a:r>
            <a:r>
              <a:rPr lang="en-CA" b="1"/>
              <a:t>Aerospace &amp; Defence Investment Strategy</a:t>
            </a:r>
          </a:p>
        </p:txBody>
      </p:sp>
      <p:sp>
        <p:nvSpPr>
          <p:cNvPr id="3" name="Content Placeholder 2">
            <a:extLst>
              <a:ext uri="{FF2B5EF4-FFF2-40B4-BE49-F238E27FC236}">
                <a16:creationId xmlns:a16="http://schemas.microsoft.com/office/drawing/2014/main" id="{E3ED3A19-CF63-EE61-59E9-52990C5E2902}"/>
              </a:ext>
            </a:extLst>
          </p:cNvPr>
          <p:cNvSpPr>
            <a:spLocks noGrp="1"/>
          </p:cNvSpPr>
          <p:nvPr>
            <p:ph idx="1"/>
          </p:nvPr>
        </p:nvSpPr>
        <p:spPr>
          <a:xfrm>
            <a:off x="297162" y="1553107"/>
            <a:ext cx="6928472" cy="4154613"/>
          </a:xfrm>
        </p:spPr>
        <p:txBody>
          <a:bodyPr/>
          <a:lstStyle/>
          <a:p>
            <a:pPr>
              <a:lnSpc>
                <a:spcPct val="100000"/>
              </a:lnSpc>
            </a:pPr>
            <a:r>
              <a:rPr lang="en-CA" sz="2200" dirty="0">
                <a:latin typeface="Arial"/>
                <a:cs typeface="Arial"/>
              </a:rPr>
              <a:t>The County of Simcoe’s Economic Development Office is developing an Aerospace </a:t>
            </a:r>
            <a:r>
              <a:rPr lang="en-CA" sz="2200">
                <a:latin typeface="Arial"/>
                <a:cs typeface="Arial"/>
              </a:rPr>
              <a:t>&amp;</a:t>
            </a:r>
            <a:r>
              <a:rPr lang="en-CA" sz="2200" dirty="0">
                <a:latin typeface="Arial"/>
                <a:cs typeface="Arial"/>
              </a:rPr>
              <a:t> Defence Investment Strategy to define the priorities and objectives required to enhance and expand these critical sectors across the region. </a:t>
            </a:r>
          </a:p>
          <a:p>
            <a:r>
              <a:rPr lang="en-CA" sz="2200" dirty="0"/>
              <a:t>Evaluating aerospace and defence activities that can leverage the LSRA</a:t>
            </a:r>
            <a:r>
              <a:rPr lang="en-CA" sz="2200"/>
              <a:t>, complementary airports, and employments lands across Simcoe County.</a:t>
            </a:r>
            <a:endParaRPr lang="en-CA" sz="2200" dirty="0"/>
          </a:p>
          <a:p>
            <a:pPr>
              <a:lnSpc>
                <a:spcPct val="100000"/>
              </a:lnSpc>
            </a:pPr>
            <a:endParaRPr lang="en-CA" sz="2200" dirty="0">
              <a:latin typeface="Arial"/>
              <a:cs typeface="Arial"/>
            </a:endParaRPr>
          </a:p>
        </p:txBody>
      </p:sp>
      <p:pic>
        <p:nvPicPr>
          <p:cNvPr id="4" name="Picture 3">
            <a:extLst>
              <a:ext uri="{FF2B5EF4-FFF2-40B4-BE49-F238E27FC236}">
                <a16:creationId xmlns:a16="http://schemas.microsoft.com/office/drawing/2014/main" id="{5523B352-5F47-6353-8156-30992C2452AC}"/>
              </a:ext>
            </a:extLst>
          </p:cNvPr>
          <p:cNvPicPr>
            <a:picLocks noChangeAspect="1"/>
          </p:cNvPicPr>
          <p:nvPr/>
        </p:nvPicPr>
        <p:blipFill>
          <a:blip r:embed="rId4"/>
          <a:stretch>
            <a:fillRect/>
          </a:stretch>
        </p:blipFill>
        <p:spPr>
          <a:xfrm>
            <a:off x="0" y="1308863"/>
            <a:ext cx="3676207" cy="36579"/>
          </a:xfrm>
          <a:prstGeom prst="rect">
            <a:avLst/>
          </a:prstGeom>
        </p:spPr>
      </p:pic>
      <p:pic>
        <p:nvPicPr>
          <p:cNvPr id="9" name="Picture 8">
            <a:extLst>
              <a:ext uri="{FF2B5EF4-FFF2-40B4-BE49-F238E27FC236}">
                <a16:creationId xmlns:a16="http://schemas.microsoft.com/office/drawing/2014/main" id="{C5AC840C-8355-546A-145B-E5230D849E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4412" y="1261277"/>
            <a:ext cx="3446861" cy="2286000"/>
          </a:xfrm>
          <a:prstGeom prst="rect">
            <a:avLst/>
          </a:prstGeom>
        </p:spPr>
      </p:pic>
      <p:pic>
        <p:nvPicPr>
          <p:cNvPr id="11" name="Picture 10">
            <a:extLst>
              <a:ext uri="{FF2B5EF4-FFF2-40B4-BE49-F238E27FC236}">
                <a16:creationId xmlns:a16="http://schemas.microsoft.com/office/drawing/2014/main" id="{ACA3FA44-C2B9-2039-05A7-DA0ADEF709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4007" y="3679923"/>
            <a:ext cx="3446859" cy="2286000"/>
          </a:xfrm>
          <a:prstGeom prst="rect">
            <a:avLst/>
          </a:prstGeom>
        </p:spPr>
      </p:pic>
      <p:pic>
        <p:nvPicPr>
          <p:cNvPr id="1026" name="Picture 2" descr="SimcoeEDO Banner Ribbon and Simcoe Image">
            <a:extLst>
              <a:ext uri="{FF2B5EF4-FFF2-40B4-BE49-F238E27FC236}">
                <a16:creationId xmlns:a16="http://schemas.microsoft.com/office/drawing/2014/main" id="{557DCF71-D0C3-A7DC-BA78-C662B32B220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7361" b="14916"/>
          <a:stretch>
            <a:fillRect/>
          </a:stretch>
        </p:blipFill>
        <p:spPr bwMode="auto">
          <a:xfrm>
            <a:off x="30702" y="4966003"/>
            <a:ext cx="2669694"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nsor Technology Ltd">
            <a:extLst>
              <a:ext uri="{FF2B5EF4-FFF2-40B4-BE49-F238E27FC236}">
                <a16:creationId xmlns:a16="http://schemas.microsoft.com/office/drawing/2014/main" id="{B2AF75B1-CFA3-135B-9AD3-ADC5517F579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7069" y="4966003"/>
            <a:ext cx="1586827"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eber Manufacturing Technologies Inc. | LinkedIn">
            <a:extLst>
              <a:ext uri="{FF2B5EF4-FFF2-40B4-BE49-F238E27FC236}">
                <a16:creationId xmlns:a16="http://schemas.microsoft.com/office/drawing/2014/main" id="{FC031C8F-E62C-1F2B-8393-93CAA5A61FD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8828" b="24180"/>
          <a:stretch>
            <a:fillRect/>
          </a:stretch>
        </p:blipFill>
        <p:spPr bwMode="auto">
          <a:xfrm>
            <a:off x="4921715" y="4966003"/>
            <a:ext cx="1751290"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02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EF296-B542-D983-3E50-0D6CAC6F3E5B}"/>
            </a:ext>
          </a:extLst>
        </p:cNvPr>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4165E482-0F66-EFBA-22D7-B5B1A3043FE4}"/>
              </a:ext>
            </a:extLst>
          </p:cNvPr>
          <p:cNvSpPr>
            <a:spLocks noGrp="1"/>
          </p:cNvSpPr>
          <p:nvPr>
            <p:ph type="title"/>
          </p:nvPr>
        </p:nvSpPr>
        <p:spPr>
          <a:xfrm>
            <a:off x="3806648" y="2791874"/>
            <a:ext cx="4928201" cy="793536"/>
          </a:xfrm>
        </p:spPr>
        <p:txBody>
          <a:bodyPr wrap="square" anchor="ctr">
            <a:noAutofit/>
          </a:bodyPr>
          <a:lstStyle/>
          <a:p>
            <a:pPr marL="0" indent="0" algn="ctr">
              <a:buNone/>
            </a:pPr>
            <a:r>
              <a:rPr lang="en-CA" sz="4400" b="1" dirty="0">
                <a:latin typeface="Lucida Calligraphy" panose="03010101010101010101" pitchFamily="66" charset="0"/>
              </a:rPr>
              <a:t>Thank You</a:t>
            </a:r>
          </a:p>
        </p:txBody>
      </p:sp>
      <p:sp>
        <p:nvSpPr>
          <p:cNvPr id="9" name="TextBox 8">
            <a:extLst>
              <a:ext uri="{FF2B5EF4-FFF2-40B4-BE49-F238E27FC236}">
                <a16:creationId xmlns:a16="http://schemas.microsoft.com/office/drawing/2014/main" id="{62468B8F-28AB-6C70-B23A-BEC7680D2984}"/>
              </a:ext>
            </a:extLst>
          </p:cNvPr>
          <p:cNvSpPr txBox="1"/>
          <p:nvPr/>
        </p:nvSpPr>
        <p:spPr>
          <a:xfrm>
            <a:off x="7200900" y="5523874"/>
            <a:ext cx="4711700" cy="523220"/>
          </a:xfrm>
          <a:prstGeom prst="rect">
            <a:avLst/>
          </a:prstGeom>
          <a:noFill/>
        </p:spPr>
        <p:txBody>
          <a:bodyPr wrap="square">
            <a:spAutoFit/>
          </a:bodyPr>
          <a:lstStyle/>
          <a:p>
            <a:pPr algn="ctr"/>
            <a:r>
              <a:rPr lang="en-CA" sz="2800">
                <a:latin typeface="Arial" panose="020B0604020202020204" pitchFamily="34" charset="0"/>
                <a:cs typeface="Arial" panose="020B0604020202020204" pitchFamily="34" charset="0"/>
              </a:rPr>
              <a:t>LakeSimcoeAirport</a:t>
            </a:r>
            <a:r>
              <a:rPr lang="en-CA" sz="2400">
                <a:latin typeface="Arial" panose="020B0604020202020204" pitchFamily="34" charset="0"/>
                <a:cs typeface="Arial" panose="020B0604020202020204" pitchFamily="34" charset="0"/>
              </a:rPr>
              <a:t>.com</a:t>
            </a:r>
          </a:p>
        </p:txBody>
      </p:sp>
    </p:spTree>
    <p:extLst>
      <p:ext uri="{BB962C8B-B14F-4D97-AF65-F5344CB8AC3E}">
        <p14:creationId xmlns:p14="http://schemas.microsoft.com/office/powerpoint/2010/main" val="1459871814"/>
      </p:ext>
    </p:extLst>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eeting" ma:contentTypeID="0x0101000F6F323EE246F641AA955E9130D9D62104004458794F6CC92C4A84860FF1F0895029" ma:contentTypeVersion="17" ma:contentTypeDescription="" ma:contentTypeScope="" ma:versionID="b8d40f29642323e9e6859be3e9376f0e">
  <xsd:schema xmlns:xsd="http://www.w3.org/2001/XMLSchema" xmlns:xs="http://www.w3.org/2001/XMLSchema" xmlns:p="http://schemas.microsoft.com/office/2006/metadata/properties" xmlns:ns2="6089a859-8082-4c9e-b2fa-7d36dd5be5a5" xmlns:ns3="bb71a62d-0f12-4b29-af52-da7be9cc57ec" targetNamespace="http://schemas.microsoft.com/office/2006/metadata/properties" ma:root="true" ma:fieldsID="ebb740a4f76a24a80ce9eaef9a8678b1" ns2:_="" ns3:_="">
    <xsd:import namespace="6089a859-8082-4c9e-b2fa-7d36dd5be5a5"/>
    <xsd:import namespace="bb71a62d-0f12-4b29-af52-da7be9cc57ec"/>
    <xsd:element name="properties">
      <xsd:complexType>
        <xsd:sequence>
          <xsd:element name="documentManagement">
            <xsd:complexType>
              <xsd:all>
                <xsd:element ref="ns2:CTH_EndofYearDate" minOccurs="0"/>
                <xsd:element ref="ns2:CTH_To" minOccurs="0"/>
                <xsd:element ref="ns2:CTH_Cc" minOccurs="0"/>
                <xsd:element ref="ns2:CTH_EmailDate" minOccurs="0"/>
                <xsd:element ref="ns2:CTH_From" minOccurs="0"/>
                <xsd:element ref="ns2:CTH_Attachments" minOccurs="0"/>
                <xsd:element ref="ns2:CTH_InReplyTo" minOccurs="0"/>
                <xsd:element ref="ns2:CTH_OriginalSubject" minOccurs="0"/>
                <xsd:element ref="ns2:CTH_ReplyTo" minOccurs="0"/>
                <xsd:element ref="ns2:CTH_Bcc" minOccurs="0"/>
                <xsd:element ref="ns2:CTH_Importance" minOccurs="0"/>
                <xsd:element ref="ns2:o82bc96247c94064af438beb21e79628" minOccurs="0"/>
                <xsd:element ref="ns2:TaxCatchAll" minOccurs="0"/>
                <xsd:element ref="ns2:TaxCatchAllLabel" minOccurs="0"/>
                <xsd:element ref="ns2:hd697ad1963a45c6a944b9666f5a9548" minOccurs="0"/>
                <xsd:element ref="ns2:TaxKeywordTaxHTField"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89a859-8082-4c9e-b2fa-7d36dd5be5a5" elementFormDefault="qualified">
    <xsd:import namespace="http://schemas.microsoft.com/office/2006/documentManagement/types"/>
    <xsd:import namespace="http://schemas.microsoft.com/office/infopath/2007/PartnerControls"/>
    <xsd:element name="CTH_EndofYearDate" ma:index="2" nillable="true" ma:displayName="End of Year Date" ma:format="DateOnly" ma:indexed="true" ma:internalName="CTH_EndofYearDate">
      <xsd:simpleType>
        <xsd:restriction base="dms:DateTime"/>
      </xsd:simpleType>
    </xsd:element>
    <xsd:element name="CTH_To" ma:index="6" nillable="true" ma:displayName="To" ma:internalName="CTH_To">
      <xsd:simpleType>
        <xsd:restriction base="dms:Text">
          <xsd:maxLength value="255"/>
        </xsd:restriction>
      </xsd:simpleType>
    </xsd:element>
    <xsd:element name="CTH_Cc" ma:index="7" nillable="true" ma:displayName="Cc" ma:internalName="CTH_Cc">
      <xsd:simpleType>
        <xsd:restriction base="dms:Note">
          <xsd:maxLength value="255"/>
        </xsd:restriction>
      </xsd:simpleType>
    </xsd:element>
    <xsd:element name="CTH_EmailDate" ma:index="8" nillable="true" ma:displayName="Email Date" ma:format="DateOnly" ma:internalName="CTH_EmailDate">
      <xsd:simpleType>
        <xsd:restriction base="dms:DateTime"/>
      </xsd:simpleType>
    </xsd:element>
    <xsd:element name="CTH_From" ma:index="9" nillable="true" ma:displayName="From" ma:internalName="CTH_From">
      <xsd:simpleType>
        <xsd:restriction base="dms:Text">
          <xsd:maxLength value="255"/>
        </xsd:restriction>
      </xsd:simpleType>
    </xsd:element>
    <xsd:element name="CTH_Attachments" ma:index="10" nillable="true" ma:displayName="Attachment" ma:default="0" ma:internalName="CTH_Attachments">
      <xsd:simpleType>
        <xsd:restriction base="dms:Boolean"/>
      </xsd:simpleType>
    </xsd:element>
    <xsd:element name="CTH_InReplyTo" ma:index="11" nillable="true" ma:displayName="In-Reply-To" ma:internalName="CTH_InReplyTo">
      <xsd:simpleType>
        <xsd:restriction base="dms:Text">
          <xsd:maxLength value="255"/>
        </xsd:restriction>
      </xsd:simpleType>
    </xsd:element>
    <xsd:element name="CTH_OriginalSubject" ma:index="12" nillable="true" ma:displayName="Original Subject" ma:internalName="CTH_OriginalSubject">
      <xsd:simpleType>
        <xsd:restriction base="dms:Text">
          <xsd:maxLength value="255"/>
        </xsd:restriction>
      </xsd:simpleType>
    </xsd:element>
    <xsd:element name="CTH_ReplyTo" ma:index="13" nillable="true" ma:displayName="Reply-To" ma:internalName="CTH_ReplyTo">
      <xsd:simpleType>
        <xsd:restriction base="dms:Text">
          <xsd:maxLength value="255"/>
        </xsd:restriction>
      </xsd:simpleType>
    </xsd:element>
    <xsd:element name="CTH_Bcc" ma:index="14" nillable="true" ma:displayName="Bcc" ma:internalName="CTH_Bcc">
      <xsd:simpleType>
        <xsd:restriction base="dms:Text">
          <xsd:maxLength value="255"/>
        </xsd:restriction>
      </xsd:simpleType>
    </xsd:element>
    <xsd:element name="CTH_Importance" ma:index="15" nillable="true" ma:displayName="Importance" ma:internalName="CTH_Importance">
      <xsd:simpleType>
        <xsd:restriction base="dms:Text">
          <xsd:maxLength value="255"/>
        </xsd:restriction>
      </xsd:simpleType>
    </xsd:element>
    <xsd:element name="o82bc96247c94064af438beb21e79628" ma:index="18" nillable="true" ma:taxonomy="true" ma:internalName="o82bc96247c94064af438beb21e79628" ma:taxonomyFieldName="CTH_InformationSecurityClassification" ma:displayName="Information Security Classification" ma:default="" ma:fieldId="{882bc962-47c9-4064-af43-8beb21e79628}" ma:sspId="3d4a8619-5c75-40eb-80e8-6b90491e4ead" ma:termSetId="e5856bb9-3a42-4011-ac24-b461cc7011e8"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967b0a6a-137a-4e40-8a45-2ee17acfda42}" ma:internalName="TaxCatchAll" ma:showField="CatchAllData" ma:web="41961f3e-a088-41b5-a19f-49d02cad8de8">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hidden="true" ma:list="{967b0a6a-137a-4e40-8a45-2ee17acfda42}" ma:internalName="TaxCatchAllLabel" ma:readOnly="true" ma:showField="CatchAllDataLabel" ma:web="41961f3e-a088-41b5-a19f-49d02cad8de8">
      <xsd:complexType>
        <xsd:complexContent>
          <xsd:extension base="dms:MultiChoiceLookup">
            <xsd:sequence>
              <xsd:element name="Value" type="dms:Lookup" maxOccurs="unbounded" minOccurs="0" nillable="true"/>
            </xsd:sequence>
          </xsd:extension>
        </xsd:complexContent>
      </xsd:complexType>
    </xsd:element>
    <xsd:element name="hd697ad1963a45c6a944b9666f5a9548" ma:index="22" nillable="true" ma:taxonomy="true" ma:internalName="hd697ad1963a45c6a944b9666f5a9548" ma:taxonomyFieldName="CTH_ResponsibleDepartment" ma:displayName="Responsible Department" ma:default="" ma:fieldId="{1d697ad1-963a-45c6-a944-b9666f5a9548}" ma:sspId="3d4a8619-5c75-40eb-80e8-6b90491e4ead" ma:termSetId="810c3104-319b-42a6-ac4d-ff0dbd909c03" ma:anchorId="00000000-0000-0000-0000-000000000000" ma:open="false" ma:isKeyword="false">
      <xsd:complexType>
        <xsd:sequence>
          <xsd:element ref="pc:Terms" minOccurs="0" maxOccurs="1"/>
        </xsd:sequence>
      </xsd:complexType>
    </xsd:element>
    <xsd:element name="TaxKeywordTaxHTField" ma:index="24" nillable="true" ma:taxonomy="true" ma:internalName="TaxKeywordTaxHTField" ma:taxonomyFieldName="TaxKeyword" ma:displayName="Enterprise Keywords" ma:fieldId="{23f27201-bee3-471e-b2e7-b64fd8b7ca38}" ma:taxonomyMulti="true" ma:sspId="3d4a8619-5c75-40eb-80e8-6b90491e4ead"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b71a62d-0f12-4b29-af52-da7be9cc57ec" elementFormDefault="qualified">
    <xsd:import namespace="http://schemas.microsoft.com/office/2006/documentManagement/types"/>
    <xsd:import namespace="http://schemas.microsoft.com/office/infopath/2007/PartnerControls"/>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089a859-8082-4c9e-b2fa-7d36dd5be5a5">
      <Value>41</Value>
      <Value>3</Value>
    </TaxCatchAll>
    <CTH_From xmlns="6089a859-8082-4c9e-b2fa-7d36dd5be5a5" xsi:nil="true"/>
    <CTH_InReplyTo xmlns="6089a859-8082-4c9e-b2fa-7d36dd5be5a5" xsi:nil="true"/>
    <CTH_Importance xmlns="6089a859-8082-4c9e-b2fa-7d36dd5be5a5" xsi:nil="true"/>
    <CTH_ReplyTo xmlns="6089a859-8082-4c9e-b2fa-7d36dd5be5a5" xsi:nil="true"/>
    <hd697ad1963a45c6a944b9666f5a9548 xmlns="6089a859-8082-4c9e-b2fa-7d36dd5be5a5">
      <Terms xmlns="http://schemas.microsoft.com/office/infopath/2007/PartnerControls">
        <TermInfo xmlns="http://schemas.microsoft.com/office/infopath/2007/PartnerControls">
          <TermName xmlns="http://schemas.microsoft.com/office/infopath/2007/PartnerControls">Economic Development Office</TermName>
          <TermId xmlns="http://schemas.microsoft.com/office/infopath/2007/PartnerControls">bc3512d6-8ef3-45ee-88b9-bd3080f8f2d5</TermId>
        </TermInfo>
      </Terms>
    </hd697ad1963a45c6a944b9666f5a9548>
    <CTH_Cc xmlns="6089a859-8082-4c9e-b2fa-7d36dd5be5a5" xsi:nil="true"/>
    <CTH_To xmlns="6089a859-8082-4c9e-b2fa-7d36dd5be5a5" xsi:nil="true"/>
    <CTH_Attachments xmlns="6089a859-8082-4c9e-b2fa-7d36dd5be5a5">false</CTH_Attachments>
    <CTH_Bcc xmlns="6089a859-8082-4c9e-b2fa-7d36dd5be5a5" xsi:nil="true"/>
    <CTH_EmailDate xmlns="6089a859-8082-4c9e-b2fa-7d36dd5be5a5" xsi:nil="true"/>
    <CTH_OriginalSubject xmlns="6089a859-8082-4c9e-b2fa-7d36dd5be5a5" xsi:nil="true"/>
    <o82bc96247c94064af438beb21e79628 xmlns="6089a859-8082-4c9e-b2fa-7d36dd5be5a5">
      <Terms xmlns="http://schemas.microsoft.com/office/infopath/2007/PartnerControls">
        <TermInfo xmlns="http://schemas.microsoft.com/office/infopath/2007/PartnerControls">
          <TermName xmlns="http://schemas.microsoft.com/office/infopath/2007/PartnerControls">Confidential</TermName>
          <TermId xmlns="http://schemas.microsoft.com/office/infopath/2007/PartnerControls">fdc04525-7913-4f7f-bc6d-2fcef98d9db6</TermId>
        </TermInfo>
      </Terms>
    </o82bc96247c94064af438beb21e79628>
    <CTH_EndofYearDate xmlns="6089a859-8082-4c9e-b2fa-7d36dd5be5a5" xsi:nil="true"/>
    <TaxKeywordTaxHTField xmlns="6089a859-8082-4c9e-b2fa-7d36dd5be5a5">
      <Terms xmlns="http://schemas.microsoft.com/office/infopath/2007/PartnerControls"/>
    </TaxKeywordTaxHTField>
  </documentManagement>
</p:properties>
</file>

<file path=customXml/item4.xml><?xml version="1.0" encoding="utf-8"?>
<?mso-contentType ?>
<SharedContentType xmlns="Microsoft.SharePoint.Taxonomy.ContentTypeSync" SourceId="3d4a8619-5c75-40eb-80e8-6b90491e4ead" ContentTypeId="0x0101000F6F323EE246F641AA955E9130D9D62104" PreviousValue="false"/>
</file>

<file path=customXml/itemProps1.xml><?xml version="1.0" encoding="utf-8"?>
<ds:datastoreItem xmlns:ds="http://schemas.openxmlformats.org/officeDocument/2006/customXml" ds:itemID="{E4E7B706-98B0-445E-93F9-8B7B9CBAAE42}">
  <ds:schemaRefs>
    <ds:schemaRef ds:uri="http://schemas.microsoft.com/sharepoint/v3/contenttype/forms"/>
  </ds:schemaRefs>
</ds:datastoreItem>
</file>

<file path=customXml/itemProps2.xml><?xml version="1.0" encoding="utf-8"?>
<ds:datastoreItem xmlns:ds="http://schemas.openxmlformats.org/officeDocument/2006/customXml" ds:itemID="{B65D64D8-B1AE-4A42-9BEF-FE990317FF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89a859-8082-4c9e-b2fa-7d36dd5be5a5"/>
    <ds:schemaRef ds:uri="bb71a62d-0f12-4b29-af52-da7be9cc57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2C9E5A-B6C2-43E0-AD4B-B282E1E21CD3}">
  <ds:schemaRefs>
    <ds:schemaRef ds:uri="http://purl.org/dc/elements/1.1/"/>
    <ds:schemaRef ds:uri="http://www.w3.org/XML/1998/namespace"/>
    <ds:schemaRef ds:uri="http://schemas.microsoft.com/office/infopath/2007/PartnerControls"/>
    <ds:schemaRef ds:uri="http://schemas.microsoft.com/office/2006/documentManagement/types"/>
    <ds:schemaRef ds:uri="bb71a62d-0f12-4b29-af52-da7be9cc57ec"/>
    <ds:schemaRef ds:uri="http://schemas.openxmlformats.org/package/2006/metadata/core-properties"/>
    <ds:schemaRef ds:uri="http://purl.org/dc/terms/"/>
    <ds:schemaRef ds:uri="6089a859-8082-4c9e-b2fa-7d36dd5be5a5"/>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3123EFE1-2A96-467E-A907-980535F86138}">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5548</TotalTime>
  <Words>1963</Words>
  <Application>Microsoft Office PowerPoint</Application>
  <PresentationFormat>Widescreen</PresentationFormat>
  <Paragraphs>207</Paragraphs>
  <Slides>12</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Calibri Light</vt:lpstr>
      <vt:lpstr>Century Gothic</vt:lpstr>
      <vt:lpstr>Gill Sans MT</vt:lpstr>
      <vt:lpstr>Lucida Calligraphy</vt:lpstr>
      <vt:lpstr>2_Custom Design</vt:lpstr>
      <vt:lpstr>3_Custom Design</vt:lpstr>
      <vt:lpstr>PowerPoint Presentation</vt:lpstr>
      <vt:lpstr>Canada's Airports Drive Economic Growth  </vt:lpstr>
      <vt:lpstr>Airports as Economic Infrastructure  </vt:lpstr>
      <vt:lpstr>What Airports Enable </vt:lpstr>
      <vt:lpstr>Lake Simcoe Regional Airport – Overview</vt:lpstr>
      <vt:lpstr>Lake Simcoe Regional Airport – Strategic Plan</vt:lpstr>
      <vt:lpstr>Lake Simcoe Regional Airport – Overview</vt:lpstr>
      <vt:lpstr>PowerPoint Presentation</vt:lpstr>
      <vt:lpstr>Lake Simcoe Regional Airport – Airport Community </vt:lpstr>
      <vt:lpstr>Lake Simcoe Regional Airport – Development Activity</vt:lpstr>
      <vt:lpstr> Aerospace &amp; Defence Investment Strategy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Kallio, Adam</dc:creator>
  <cp:lastModifiedBy>Conroy, Hannah</cp:lastModifiedBy>
  <cp:revision>4</cp:revision>
  <cp:lastPrinted>2025-07-21T22:02:25Z</cp:lastPrinted>
  <dcterms:created xsi:type="dcterms:W3CDTF">2021-02-01T15:55:10Z</dcterms:created>
  <dcterms:modified xsi:type="dcterms:W3CDTF">2026-10-08T14:27:07Z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0x0101000F6F323EE246F641AA955E9130D9D62104004458794F6CC92C4A84860FF1F0895029</vt:lpwstr>
  </property>
  <property fmtid="{D5CDD505-2E9C-101B-9397-08002B2CF9AE}" pid="3" name="MediaServiceImageTags">
    <vt:lpwstr/>
  </property>
  <property fmtid="{D5CDD505-2E9C-101B-9397-08002B2CF9AE}" pid="4" name="CTH_ResponsibleDepartment">
    <vt:lpwstr>41;#Economic Development Office|bc3512d6-8ef3-45ee-88b9-bd3080f8f2d5</vt:lpwstr>
  </property>
  <property fmtid="{D5CDD505-2E9C-101B-9397-08002B2CF9AE}" pid="5" name="TaxKeyword">
    <vt:lpwstr/>
  </property>
  <property fmtid="{D5CDD505-2E9C-101B-9397-08002B2CF9AE}" pid="6" name="CTH_InformationSecurityClassification">
    <vt:lpwstr>3;#Confidential|fdc04525-7913-4f7f-bc6d-2fcef98d9db6</vt:lpwstr>
  </property>
  <property fmtid="{D5CDD505-2E9C-101B-9397-08002B2CF9AE}" pid="7" name="lcf76f155ced4ddcb4097134ff3c332f">
    <vt:lpwstr/>
  </property>
  <property fmtid="{D5CDD505-2E9C-101B-9397-08002B2CF9AE}" pid="8" name="Order">
    <vt:lpwstr>1432400.00000000</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y fmtid="{D5CDD505-2E9C-101B-9397-08002B2CF9AE}" pid="12" name="SharedWithUsers">
    <vt:lpwstr/>
  </property>
</Properties>
</file>